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theme/themeOverride12.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heme/themeOverride5.xml" ContentType="application/vnd.openxmlformats-officedocument.themeOverr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heme/themeOverride19.xml" ContentType="application/vnd.openxmlformats-officedocument.themeOverr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heme/themeOverride17.xml" ContentType="application/vnd.openxmlformats-officedocument.themeOverr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heme/themeOverride15.xml" ContentType="application/vnd.openxmlformats-officedocument.themeOverr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heme/themeOverride13.xml" ContentType="application/vnd.openxmlformats-officedocument.themeOverr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theme/themeOverride8.xml" ContentType="application/vnd.openxmlformats-officedocument.themeOverride+xml"/>
  <Override PartName="/ppt/theme/themeOverride11.xml" ContentType="application/vnd.openxmlformats-officedocument.themeOverride+xml"/>
  <Override PartName="/ppt/theme/themeOverride20.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theme/themeOverride18.xml" ContentType="application/vnd.openxmlformats-officedocument.themeOverr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heme/themeOverride16.xml" ContentType="application/vnd.openxmlformats-officedocument.themeOverr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theme/themeOverride9.xml" ContentType="application/vnd.openxmlformats-officedocument.themeOverride+xml"/>
  <Override PartName="/ppt/theme/themeOverride14.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heme/themeOverride7.xml" ContentType="application/vnd.openxmlformats-officedocument.themeOverride+xml"/>
  <Override PartName="/ppt/theme/themeOverride21.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Override10.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3"/>
  </p:notesMasterIdLst>
  <p:sldIdLst>
    <p:sldId id="257" r:id="rId2"/>
    <p:sldId id="324" r:id="rId3"/>
    <p:sldId id="322" r:id="rId4"/>
    <p:sldId id="321" r:id="rId5"/>
    <p:sldId id="260" r:id="rId6"/>
    <p:sldId id="323" r:id="rId7"/>
    <p:sldId id="314" r:id="rId8"/>
    <p:sldId id="282" r:id="rId9"/>
    <p:sldId id="337" r:id="rId10"/>
    <p:sldId id="326" r:id="rId11"/>
    <p:sldId id="357" r:id="rId12"/>
    <p:sldId id="287" r:id="rId13"/>
    <p:sldId id="335" r:id="rId14"/>
    <p:sldId id="356" r:id="rId15"/>
    <p:sldId id="367" r:id="rId16"/>
    <p:sldId id="358" r:id="rId17"/>
    <p:sldId id="336" r:id="rId18"/>
    <p:sldId id="339" r:id="rId19"/>
    <p:sldId id="355" r:id="rId20"/>
    <p:sldId id="327" r:id="rId21"/>
    <p:sldId id="289" r:id="rId22"/>
    <p:sldId id="290" r:id="rId23"/>
    <p:sldId id="300" r:id="rId24"/>
    <p:sldId id="259" r:id="rId25"/>
    <p:sldId id="301" r:id="rId26"/>
    <p:sldId id="328" r:id="rId27"/>
    <p:sldId id="343" r:id="rId28"/>
    <p:sldId id="344" r:id="rId29"/>
    <p:sldId id="345" r:id="rId30"/>
    <p:sldId id="346" r:id="rId31"/>
    <p:sldId id="360" r:id="rId32"/>
    <p:sldId id="352" r:id="rId33"/>
    <p:sldId id="329" r:id="rId34"/>
    <p:sldId id="293" r:id="rId35"/>
    <p:sldId id="263" r:id="rId36"/>
    <p:sldId id="296" r:id="rId37"/>
    <p:sldId id="297" r:id="rId38"/>
    <p:sldId id="271" r:id="rId39"/>
    <p:sldId id="305" r:id="rId40"/>
    <p:sldId id="306" r:id="rId41"/>
    <p:sldId id="307" r:id="rId42"/>
    <p:sldId id="330" r:id="rId43"/>
    <p:sldId id="361" r:id="rId44"/>
    <p:sldId id="369" r:id="rId45"/>
    <p:sldId id="362" r:id="rId46"/>
    <p:sldId id="363" r:id="rId47"/>
    <p:sldId id="364" r:id="rId48"/>
    <p:sldId id="365" r:id="rId49"/>
    <p:sldId id="368" r:id="rId50"/>
    <p:sldId id="366" r:id="rId51"/>
    <p:sldId id="276" r:id="rId5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B676"/>
    <a:srgbClr val="F3F3F4"/>
    <a:srgbClr val="0000FF"/>
    <a:srgbClr val="5F5F5F"/>
    <a:srgbClr val="C9982D"/>
    <a:srgbClr val="E9DEC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589" autoAdjust="0"/>
    <p:restoredTop sz="99647" autoAdjust="0"/>
  </p:normalViewPr>
  <p:slideViewPr>
    <p:cSldViewPr>
      <p:cViewPr>
        <p:scale>
          <a:sx n="70" d="100"/>
          <a:sy n="70" d="100"/>
        </p:scale>
        <p:origin x="-996" y="-192"/>
      </p:cViewPr>
      <p:guideLst>
        <p:guide orient="horz" pos="2160"/>
        <p:guide pos="2880"/>
      </p:guideLst>
    </p:cSldViewPr>
  </p:slideViewPr>
  <p:outlineViewPr>
    <p:cViewPr>
      <p:scale>
        <a:sx n="33" d="100"/>
        <a:sy n="33" d="100"/>
      </p:scale>
      <p:origin x="0" y="1602"/>
    </p:cViewPr>
  </p:outlineViewPr>
  <p:notesTextViewPr>
    <p:cViewPr>
      <p:scale>
        <a:sx n="100" d="100"/>
        <a:sy n="100" d="100"/>
      </p:scale>
      <p:origin x="0" y="0"/>
    </p:cViewPr>
  </p:notesTextViewPr>
  <p:sorterViewPr>
    <p:cViewPr>
      <p:scale>
        <a:sx n="60" d="100"/>
        <a:sy n="60" d="100"/>
      </p:scale>
      <p:origin x="0" y="4434"/>
    </p:cViewPr>
  </p:sorterViewPr>
  <p:notesViewPr>
    <p:cSldViewPr>
      <p:cViewPr varScale="1">
        <p:scale>
          <a:sx n="55" d="100"/>
          <a:sy n="55" d="100"/>
        </p:scale>
        <p:origin x="-1830" y="-10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343"/>
          </a:xfrm>
          <a:prstGeom prst="rect">
            <a:avLst/>
          </a:prstGeom>
        </p:spPr>
        <p:txBody>
          <a:bodyPr vert="horz" lIns="92391" tIns="46195" rIns="92391" bIns="46195" rtlCol="0"/>
          <a:lstStyle>
            <a:lvl1pPr algn="l">
              <a:defRPr sz="1200"/>
            </a:lvl1pPr>
          </a:lstStyle>
          <a:p>
            <a:endParaRPr lang="en-US"/>
          </a:p>
        </p:txBody>
      </p:sp>
      <p:sp>
        <p:nvSpPr>
          <p:cNvPr id="3" name="Date Placeholder 2"/>
          <p:cNvSpPr>
            <a:spLocks noGrp="1"/>
          </p:cNvSpPr>
          <p:nvPr>
            <p:ph type="dt" idx="1"/>
          </p:nvPr>
        </p:nvSpPr>
        <p:spPr>
          <a:xfrm>
            <a:off x="3970938" y="0"/>
            <a:ext cx="3037840" cy="464343"/>
          </a:xfrm>
          <a:prstGeom prst="rect">
            <a:avLst/>
          </a:prstGeom>
        </p:spPr>
        <p:txBody>
          <a:bodyPr vert="horz" lIns="92391" tIns="46195" rIns="92391" bIns="46195" rtlCol="0"/>
          <a:lstStyle>
            <a:lvl1pPr algn="r">
              <a:defRPr sz="1200"/>
            </a:lvl1pPr>
          </a:lstStyle>
          <a:p>
            <a:fld id="{B3215F5F-5F81-48CC-A4EC-DEBAE68F1A7A}" type="datetimeFigureOut">
              <a:rPr lang="en-US" smtClean="0"/>
              <a:pPr/>
              <a:t>11/29/2012</a:t>
            </a:fld>
            <a:endParaRPr lang="en-US"/>
          </a:p>
        </p:txBody>
      </p:sp>
      <p:sp>
        <p:nvSpPr>
          <p:cNvPr id="4" name="Slide Image Placeholder 3"/>
          <p:cNvSpPr>
            <a:spLocks noGrp="1" noRot="1" noChangeAspect="1"/>
          </p:cNvSpPr>
          <p:nvPr>
            <p:ph type="sldImg" idx="2"/>
          </p:nvPr>
        </p:nvSpPr>
        <p:spPr>
          <a:xfrm>
            <a:off x="1179513" y="696913"/>
            <a:ext cx="4651375" cy="3487737"/>
          </a:xfrm>
          <a:prstGeom prst="rect">
            <a:avLst/>
          </a:prstGeom>
          <a:noFill/>
          <a:ln w="12700">
            <a:solidFill>
              <a:prstClr val="black"/>
            </a:solidFill>
          </a:ln>
        </p:spPr>
        <p:txBody>
          <a:bodyPr vert="horz" lIns="92391" tIns="46195" rIns="92391" bIns="46195" rtlCol="0" anchor="ctr"/>
          <a:lstStyle/>
          <a:p>
            <a:endParaRPr lang="en-US"/>
          </a:p>
        </p:txBody>
      </p:sp>
      <p:sp>
        <p:nvSpPr>
          <p:cNvPr id="5" name="Notes Placeholder 4"/>
          <p:cNvSpPr>
            <a:spLocks noGrp="1"/>
          </p:cNvSpPr>
          <p:nvPr>
            <p:ph type="body" sz="quarter" idx="3"/>
          </p:nvPr>
        </p:nvSpPr>
        <p:spPr>
          <a:xfrm>
            <a:off x="701040" y="4416029"/>
            <a:ext cx="5608320" cy="4183857"/>
          </a:xfrm>
          <a:prstGeom prst="rect">
            <a:avLst/>
          </a:prstGeom>
        </p:spPr>
        <p:txBody>
          <a:bodyPr vert="horz" lIns="92391" tIns="46195" rIns="92391" bIns="4619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0467"/>
            <a:ext cx="3037840" cy="464343"/>
          </a:xfrm>
          <a:prstGeom prst="rect">
            <a:avLst/>
          </a:prstGeom>
        </p:spPr>
        <p:txBody>
          <a:bodyPr vert="horz" lIns="92391" tIns="46195" rIns="92391" bIns="4619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30467"/>
            <a:ext cx="3037840" cy="464343"/>
          </a:xfrm>
          <a:prstGeom prst="rect">
            <a:avLst/>
          </a:prstGeom>
        </p:spPr>
        <p:txBody>
          <a:bodyPr vert="horz" lIns="92391" tIns="46195" rIns="92391" bIns="46195" rtlCol="0" anchor="b"/>
          <a:lstStyle>
            <a:lvl1pPr algn="r">
              <a:defRPr sz="1200"/>
            </a:lvl1pPr>
          </a:lstStyle>
          <a:p>
            <a:fld id="{DD537382-3576-4B26-ABE7-CBD4F090691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18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19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27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28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29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30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31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32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43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44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45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46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47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48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49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37382-3576-4B26-ABE7-CBD4F0906917}" type="slidenum">
              <a:rPr lang="en-US" smtClean="0"/>
              <a:pPr/>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1"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2"/>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1"/>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CB14D9C-708F-49CA-BAB2-3867CF79F580}" type="datetimeFigureOut">
              <a:rPr lang="en-US" smtClean="0"/>
              <a:pPr/>
              <a:t>11/29/2012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CC269A1-74AF-416E-8C4F-67BF795E009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B14D9C-708F-49CA-BAB2-3867CF79F580}" type="datetimeFigureOut">
              <a:rPr lang="en-US" smtClean="0"/>
              <a:pPr/>
              <a:t>11/29/2012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CC269A1-74AF-416E-8C4F-67BF795E009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CB14D9C-708F-49CA-BAB2-3867CF79F580}" type="datetimeFigureOut">
              <a:rPr lang="en-US" smtClean="0"/>
              <a:pPr/>
              <a:t>11/29/2012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CC269A1-74AF-416E-8C4F-67BF795E009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9"/>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9"/>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CB14D9C-708F-49CA-BAB2-3867CF79F580}" type="datetimeFigureOut">
              <a:rPr lang="en-US" smtClean="0"/>
              <a:pPr/>
              <a:t>11/29/2012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CC269A1-74AF-416E-8C4F-67BF795E009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1"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7"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1" y="1444295"/>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444295"/>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CB14D9C-708F-49CA-BAB2-3867CF79F580}" type="datetimeFigureOut">
              <a:rPr lang="en-US" smtClean="0"/>
              <a:pPr/>
              <a:t>11/29/2012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CC269A1-74AF-416E-8C4F-67BF795E009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CB14D9C-708F-49CA-BAB2-3867CF79F580}" type="datetimeFigureOut">
              <a:rPr lang="en-US" smtClean="0"/>
              <a:pPr/>
              <a:t>11/29/2012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CC269A1-74AF-416E-8C4F-67BF795E009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CB14D9C-708F-49CA-BAB2-3867CF79F580}" type="datetimeFigureOut">
              <a:rPr lang="en-US" smtClean="0"/>
              <a:pPr/>
              <a:t>11/29/2012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CC269A1-74AF-416E-8C4F-67BF795E00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CB14D9C-708F-49CA-BAB2-3867CF79F580}" type="datetimeFigureOut">
              <a:rPr lang="en-US" smtClean="0"/>
              <a:pPr/>
              <a:t>11/29/2012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CC269A1-74AF-416E-8C4F-67BF795E009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3"/>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CB14D9C-708F-49CA-BAB2-3867CF79F580}" type="datetimeFigureOut">
              <a:rPr lang="en-US" smtClean="0"/>
              <a:pPr/>
              <a:t>11/29/2012</a:t>
            </a:fld>
            <a:endParaRPr lang="en-US"/>
          </a:p>
        </p:txBody>
      </p:sp>
      <p:sp>
        <p:nvSpPr>
          <p:cNvPr id="6" name="Footer Placeholder 5"/>
          <p:cNvSpPr>
            <a:spLocks noGrp="1"/>
          </p:cNvSpPr>
          <p:nvPr>
            <p:ph type="ftr" sz="quarter" idx="11"/>
          </p:nvPr>
        </p:nvSpPr>
        <p:spPr>
          <a:xfrm>
            <a:off x="4380073" y="6407945"/>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CC269A1-74AF-416E-8C4F-67BF795E009A}" type="slidenum">
              <a:rPr lang="en-US" smtClean="0"/>
              <a:pPr/>
              <a:t>‹#›</a:t>
            </a:fld>
            <a:endParaRPr lang="en-US"/>
          </a:p>
        </p:txBody>
      </p:sp>
      <p:sp>
        <p:nvSpPr>
          <p:cNvPr id="2" name="Title 1"/>
          <p:cNvSpPr>
            <a:spLocks noGrp="1"/>
          </p:cNvSpPr>
          <p:nvPr>
            <p:ph type="title"/>
          </p:nvPr>
        </p:nvSpPr>
        <p:spPr>
          <a:xfrm>
            <a:off x="228600" y="4865123"/>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7"/>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3" y="5791254"/>
            <a:ext cx="3402315"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9"/>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30"/>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B14D9C-708F-49CA-BAB2-3867CF79F580}" type="datetimeFigureOut">
              <a:rPr lang="en-US" smtClean="0"/>
              <a:pPr/>
              <a:t>11/29/2012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CC269A1-74AF-416E-8C4F-67BF795E009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4" y="274641"/>
            <a:ext cx="1777471"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B14D9C-708F-49CA-BAB2-3867CF79F580}" type="datetimeFigureOut">
              <a:rPr lang="en-US" smtClean="0"/>
              <a:pPr/>
              <a:t>11/29/2012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CC269A1-74AF-416E-8C4F-67BF795E009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7"/>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3" y="5791254"/>
            <a:ext cx="3402315"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9"/>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9"/>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CB14D9C-708F-49CA-BAB2-3867CF79F580}" type="datetimeFigureOut">
              <a:rPr lang="en-US" smtClean="0"/>
              <a:pPr/>
              <a:t>11/29/2012</a:t>
            </a:fld>
            <a:endParaRPr lang="en-US"/>
          </a:p>
        </p:txBody>
      </p:sp>
      <p:sp>
        <p:nvSpPr>
          <p:cNvPr id="22" name="Footer Placeholder 21"/>
          <p:cNvSpPr>
            <a:spLocks noGrp="1"/>
          </p:cNvSpPr>
          <p:nvPr>
            <p:ph type="ftr" sz="quarter" idx="3"/>
          </p:nvPr>
        </p:nvSpPr>
        <p:spPr>
          <a:xfrm>
            <a:off x="4380073" y="6407945"/>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5"/>
            <a:ext cx="365760" cy="365125"/>
          </a:xfrm>
          <a:prstGeom prst="rect">
            <a:avLst/>
          </a:prstGeom>
        </p:spPr>
        <p:txBody>
          <a:bodyPr vert="horz" anchor="b"/>
          <a:lstStyle>
            <a:lvl1pPr algn="r" eaLnBrk="1" latinLnBrk="0" hangingPunct="1">
              <a:defRPr kumimoji="0" sz="1000" b="0">
                <a:solidFill>
                  <a:schemeClr val="tx1"/>
                </a:solidFill>
              </a:defRPr>
            </a:lvl1pPr>
            <a:extLst/>
          </a:lstStyle>
          <a:p>
            <a:fld id="{ECC269A1-74AF-416E-8C4F-67BF795E009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access.massbar.org/Hom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4.xml"/><Relationship Id="rId7" Type="http://schemas.openxmlformats.org/officeDocument/2006/relationships/slide" Target="slide17.xml"/><Relationship Id="rId12"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10.xml"/><Relationship Id="rId11" Type="http://schemas.openxmlformats.org/officeDocument/2006/relationships/slide" Target="slide42.xml"/><Relationship Id="rId5" Type="http://schemas.openxmlformats.org/officeDocument/2006/relationships/slide" Target="slide6.xml"/><Relationship Id="rId10" Type="http://schemas.openxmlformats.org/officeDocument/2006/relationships/slide" Target="slide33.xml"/><Relationship Id="rId4" Type="http://schemas.openxmlformats.org/officeDocument/2006/relationships/slide" Target="slide5.xml"/><Relationship Id="rId9" Type="http://schemas.openxmlformats.org/officeDocument/2006/relationships/slide" Target="slide2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6.xml"/><Relationship Id="rId1" Type="http://schemas.openxmlformats.org/officeDocument/2006/relationships/themeOverride" Target="../theme/themeOverride2.xml"/><Relationship Id="rId5" Type="http://schemas.openxmlformats.org/officeDocument/2006/relationships/slide" Target="slide3.xml"/><Relationship Id="rId4" Type="http://schemas.openxmlformats.org/officeDocument/2006/relationships/hyperlink" Target="http://www.massbar.org/gettingstarted" TargetMode="External"/></Relationships>
</file>

<file path=ppt/slides/_rels/slide5.xml.rels><?xml version="1.0" encoding="UTF-8" standalone="yes"?>
<Relationships xmlns="http://schemas.openxmlformats.org/package/2006/relationships"><Relationship Id="rId8" Type="http://schemas.openxmlformats.org/officeDocument/2006/relationships/slide" Target="slide42.xml"/><Relationship Id="rId13" Type="http://schemas.openxmlformats.org/officeDocument/2006/relationships/image" Target="../media/image8.gif"/><Relationship Id="rId3" Type="http://schemas.openxmlformats.org/officeDocument/2006/relationships/hyperlink" Target="http://www.massbar.org/media/1295088/getting%20started.pdf" TargetMode="External"/><Relationship Id="rId7" Type="http://schemas.openxmlformats.org/officeDocument/2006/relationships/image" Target="../media/image5.gif"/><Relationship Id="rId12" Type="http://schemas.openxmlformats.org/officeDocument/2006/relationships/slide" Target="slide33.xml"/><Relationship Id="rId17" Type="http://schemas.openxmlformats.org/officeDocument/2006/relationships/slide" Target="slide16.xml"/><Relationship Id="rId2" Type="http://schemas.openxmlformats.org/officeDocument/2006/relationships/hyperlink" Target="http://www.massbar.org/groupadminglossary" TargetMode="External"/><Relationship Id="rId16" Type="http://schemas.openxmlformats.org/officeDocument/2006/relationships/slide" Target="slide19.xml"/><Relationship Id="rId1" Type="http://schemas.openxmlformats.org/officeDocument/2006/relationships/slideLayout" Target="../slideLayouts/slideLayout2.xml"/><Relationship Id="rId6" Type="http://schemas.openxmlformats.org/officeDocument/2006/relationships/slide" Target="slide26.xml"/><Relationship Id="rId11" Type="http://schemas.openxmlformats.org/officeDocument/2006/relationships/image" Target="../media/image7.gif"/><Relationship Id="rId5" Type="http://schemas.openxmlformats.org/officeDocument/2006/relationships/image" Target="../media/image4.gif"/><Relationship Id="rId15" Type="http://schemas.openxmlformats.org/officeDocument/2006/relationships/slide" Target="slide21.xml"/><Relationship Id="rId10" Type="http://schemas.openxmlformats.org/officeDocument/2006/relationships/slide" Target="slide20.xml"/><Relationship Id="rId4" Type="http://schemas.openxmlformats.org/officeDocument/2006/relationships/slide" Target="slide18.xml"/><Relationship Id="rId9" Type="http://schemas.openxmlformats.org/officeDocument/2006/relationships/image" Target="../media/image6.gif"/><Relationship Id="rId1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notesSlide" Target="../notesSlides/notesSlide3.xml"/><Relationship Id="rId7" Type="http://schemas.openxmlformats.org/officeDocument/2006/relationships/slide" Target="slide33.xml"/><Relationship Id="rId2" Type="http://schemas.openxmlformats.org/officeDocument/2006/relationships/slideLayout" Target="../slideLayouts/slideLayout6.xml"/><Relationship Id="rId1" Type="http://schemas.openxmlformats.org/officeDocument/2006/relationships/themeOverride" Target="../theme/themeOverride3.xml"/><Relationship Id="rId6" Type="http://schemas.openxmlformats.org/officeDocument/2006/relationships/image" Target="../media/image5.gif"/><Relationship Id="rId5" Type="http://schemas.openxmlformats.org/officeDocument/2006/relationships/slide" Target="slide26.xml"/><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hyperlink" Target="http://access.massbar.org/Home/"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hyperlink" Target="http://www.massbar.org/mbaglossary" TargetMode="External"/><Relationship Id="rId2" Type="http://schemas.openxmlformats.org/officeDocument/2006/relationships/slideLayout" Target="../slideLayouts/slideLayout8.xml"/><Relationship Id="rId1" Type="http://schemas.openxmlformats.org/officeDocument/2006/relationships/themeOverride" Target="../theme/themeOverride4.xml"/><Relationship Id="rId6" Type="http://schemas.openxmlformats.org/officeDocument/2006/relationships/hyperlink" Target="http://www.massbar.org/gettingstarted" TargetMode="External"/><Relationship Id="rId5" Type="http://schemas.openxmlformats.org/officeDocument/2006/relationships/hyperlink" Target="http://access.massbar.org/Home/"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image" Target="../media/image4.gif"/><Relationship Id="rId3" Type="http://schemas.openxmlformats.org/officeDocument/2006/relationships/image" Target="../media/image10.png"/><Relationship Id="rId7" Type="http://schemas.openxmlformats.org/officeDocument/2006/relationships/image" Target="../media/image6.gif"/><Relationship Id="rId12" Type="http://schemas.openxmlformats.org/officeDocument/2006/relationships/slide" Target="slide25.xml"/><Relationship Id="rId2" Type="http://schemas.openxmlformats.org/officeDocument/2006/relationships/slideLayout" Target="../slideLayouts/slideLayout8.xml"/><Relationship Id="rId1" Type="http://schemas.openxmlformats.org/officeDocument/2006/relationships/themeOverride" Target="../theme/themeOverride5.xml"/><Relationship Id="rId6" Type="http://schemas.openxmlformats.org/officeDocument/2006/relationships/slide" Target="slide42.xml"/><Relationship Id="rId11" Type="http://schemas.openxmlformats.org/officeDocument/2006/relationships/image" Target="../media/image8.gif"/><Relationship Id="rId5" Type="http://schemas.openxmlformats.org/officeDocument/2006/relationships/image" Target="../media/image5.gif"/><Relationship Id="rId10" Type="http://schemas.openxmlformats.org/officeDocument/2006/relationships/slide" Target="slide33.xml"/><Relationship Id="rId4" Type="http://schemas.openxmlformats.org/officeDocument/2006/relationships/slide" Target="slide26.xml"/><Relationship Id="rId9" Type="http://schemas.openxmlformats.org/officeDocument/2006/relationships/image" Target="../media/image7.gif"/><Relationship Id="rId14" Type="http://schemas.openxmlformats.org/officeDocument/2006/relationships/slide" Target="slide18.xml"/></Relationships>
</file>

<file path=ppt/slides/_rels/slide1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s://www.massbar.org/membership/joinrenew-online" TargetMode="External"/><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7.gif"/><Relationship Id="rId13" Type="http://schemas.openxmlformats.org/officeDocument/2006/relationships/slide" Target="slide18.xml"/><Relationship Id="rId3" Type="http://schemas.openxmlformats.org/officeDocument/2006/relationships/slide" Target="slide26.xml"/><Relationship Id="rId7" Type="http://schemas.openxmlformats.org/officeDocument/2006/relationships/slide" Target="slide20.xml"/><Relationship Id="rId12" Type="http://schemas.openxmlformats.org/officeDocument/2006/relationships/image" Target="../media/image4.gif"/><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6.gif"/><Relationship Id="rId11" Type="http://schemas.openxmlformats.org/officeDocument/2006/relationships/slide" Target="slide5.xml"/><Relationship Id="rId5" Type="http://schemas.openxmlformats.org/officeDocument/2006/relationships/slide" Target="slide42.xml"/><Relationship Id="rId10" Type="http://schemas.openxmlformats.org/officeDocument/2006/relationships/image" Target="../media/image8.gif"/><Relationship Id="rId4" Type="http://schemas.openxmlformats.org/officeDocument/2006/relationships/image" Target="../media/image5.gif"/><Relationship Id="rId9" Type="http://schemas.openxmlformats.org/officeDocument/2006/relationships/slide" Target="slide33.xml"/></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slide" Target="slide5.xml"/></Relationships>
</file>

<file path=ppt/slides/_rels/slide1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26.xml"/><Relationship Id="rId18" Type="http://schemas.openxmlformats.org/officeDocument/2006/relationships/image" Target="../media/image8.gif"/><Relationship Id="rId3" Type="http://schemas.openxmlformats.org/officeDocument/2006/relationships/notesSlide" Target="../notesSlides/notesSlide5.xml"/><Relationship Id="rId7" Type="http://schemas.openxmlformats.org/officeDocument/2006/relationships/slide" Target="slide23.xml"/><Relationship Id="rId12" Type="http://schemas.openxmlformats.org/officeDocument/2006/relationships/image" Target="../media/image7.gif"/><Relationship Id="rId17" Type="http://schemas.openxmlformats.org/officeDocument/2006/relationships/slide" Target="slide33.xml"/><Relationship Id="rId2" Type="http://schemas.openxmlformats.org/officeDocument/2006/relationships/slideLayout" Target="../slideLayouts/slideLayout6.xml"/><Relationship Id="rId16" Type="http://schemas.openxmlformats.org/officeDocument/2006/relationships/image" Target="../media/image6.gif"/><Relationship Id="rId1" Type="http://schemas.openxmlformats.org/officeDocument/2006/relationships/themeOverride" Target="../theme/themeOverride6.xml"/><Relationship Id="rId6" Type="http://schemas.openxmlformats.org/officeDocument/2006/relationships/slide" Target="slide16.xml"/><Relationship Id="rId11" Type="http://schemas.openxmlformats.org/officeDocument/2006/relationships/slide" Target="slide20.xml"/><Relationship Id="rId5" Type="http://schemas.openxmlformats.org/officeDocument/2006/relationships/slide" Target="slide9.xml"/><Relationship Id="rId15" Type="http://schemas.openxmlformats.org/officeDocument/2006/relationships/slide" Target="slide42.xml"/><Relationship Id="rId10" Type="http://schemas.openxmlformats.org/officeDocument/2006/relationships/image" Target="../media/image4.gif"/><Relationship Id="rId4" Type="http://schemas.openxmlformats.org/officeDocument/2006/relationships/image" Target="../media/image3.jpeg"/><Relationship Id="rId9" Type="http://schemas.openxmlformats.org/officeDocument/2006/relationships/slide" Target="slide5.xml"/><Relationship Id="rId14" Type="http://schemas.openxmlformats.org/officeDocument/2006/relationships/image" Target="../media/image5.gif"/></Relationships>
</file>

<file path=ppt/slides/_rels/slide19.xml.rels><?xml version="1.0" encoding="UTF-8" standalone="yes"?>
<Relationships xmlns="http://schemas.openxmlformats.org/package/2006/relationships"><Relationship Id="rId8" Type="http://schemas.openxmlformats.org/officeDocument/2006/relationships/image" Target="../media/image6.gif"/><Relationship Id="rId13" Type="http://schemas.openxmlformats.org/officeDocument/2006/relationships/slide" Target="slide5.xml"/><Relationship Id="rId3" Type="http://schemas.openxmlformats.org/officeDocument/2006/relationships/notesSlide" Target="../notesSlides/notesSlide6.xml"/><Relationship Id="rId7" Type="http://schemas.openxmlformats.org/officeDocument/2006/relationships/slide" Target="slide42.xml"/><Relationship Id="rId12" Type="http://schemas.openxmlformats.org/officeDocument/2006/relationships/image" Target="../media/image8.gif"/><Relationship Id="rId2" Type="http://schemas.openxmlformats.org/officeDocument/2006/relationships/slideLayout" Target="../slideLayouts/slideLayout6.xml"/><Relationship Id="rId1" Type="http://schemas.openxmlformats.org/officeDocument/2006/relationships/themeOverride" Target="../theme/themeOverride7.xml"/><Relationship Id="rId6" Type="http://schemas.openxmlformats.org/officeDocument/2006/relationships/image" Target="../media/image5.gif"/><Relationship Id="rId11" Type="http://schemas.openxmlformats.org/officeDocument/2006/relationships/slide" Target="slide33.xml"/><Relationship Id="rId5" Type="http://schemas.openxmlformats.org/officeDocument/2006/relationships/slide" Target="slide26.xml"/><Relationship Id="rId10" Type="http://schemas.openxmlformats.org/officeDocument/2006/relationships/image" Target="../media/image7.gif"/><Relationship Id="rId4" Type="http://schemas.openxmlformats.org/officeDocument/2006/relationships/image" Target="../media/image3.jpeg"/><Relationship Id="rId9" Type="http://schemas.openxmlformats.org/officeDocument/2006/relationships/slide" Target="slide20.xml"/><Relationship Id="rId14" Type="http://schemas.openxmlformats.org/officeDocument/2006/relationships/image" Target="../media/image4.gif"/></Relationships>
</file>

<file path=ppt/slides/_rels/slide20.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3.xml"/><Relationship Id="rId7" Type="http://schemas.openxmlformats.org/officeDocument/2006/relationships/slide" Target="slide18.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 Target="slide16.xml"/><Relationship Id="rId5" Type="http://schemas.openxmlformats.org/officeDocument/2006/relationships/slide" Target="slide9.xml"/><Relationship Id="rId4" Type="http://schemas.openxmlformats.org/officeDocument/2006/relationships/slide" Target="slide5.xml"/></Relationships>
</file>

<file path=ppt/slides/_rels/slide21.xml.rels><?xml version="1.0" encoding="UTF-8" standalone="yes"?>
<Relationships xmlns="http://schemas.openxmlformats.org/package/2006/relationships"><Relationship Id="rId8" Type="http://schemas.openxmlformats.org/officeDocument/2006/relationships/image" Target="../media/image4.gif"/><Relationship Id="rId3" Type="http://schemas.openxmlformats.org/officeDocument/2006/relationships/slide" Target="slide9.xml"/><Relationship Id="rId7" Type="http://schemas.openxmlformats.org/officeDocument/2006/relationships/slide" Target="slide5.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slide" Target="slide25.xml"/><Relationship Id="rId5" Type="http://schemas.openxmlformats.org/officeDocument/2006/relationships/slide" Target="slide23.xml"/><Relationship Id="rId4" Type="http://schemas.openxmlformats.org/officeDocument/2006/relationships/slide" Target="slide16.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xml"/><Relationship Id="rId5" Type="http://schemas.openxmlformats.org/officeDocument/2006/relationships/image" Target="../media/image4.gif"/><Relationship Id="rId4" Type="http://schemas.openxmlformats.org/officeDocument/2006/relationships/slide" Target="slide2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slide" Target="slide21.xml"/><Relationship Id="rId2" Type="http://schemas.openxmlformats.org/officeDocument/2006/relationships/image" Target="../media/image19.jpeg"/><Relationship Id="rId1" Type="http://schemas.openxmlformats.org/officeDocument/2006/relationships/slideLayout" Target="../slideLayouts/slideLayout8.xml"/><Relationship Id="rId6" Type="http://schemas.openxmlformats.org/officeDocument/2006/relationships/slide" Target="slide18.xml"/><Relationship Id="rId5" Type="http://schemas.openxmlformats.org/officeDocument/2006/relationships/image" Target="../media/image4.gif"/><Relationship Id="rId4" Type="http://schemas.openxmlformats.org/officeDocument/2006/relationships/hyperlink" Target="http://www.massbar.org/media/1295094/my%20bar%20access%20group%20administrators%20glossary.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8.xml"/><Relationship Id="rId4" Type="http://schemas.openxmlformats.org/officeDocument/2006/relationships/image" Target="../media/image4.gif"/></Relationships>
</file>

<file path=ppt/slides/_rels/slide25.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22.jpeg"/><Relationship Id="rId7" Type="http://schemas.openxmlformats.org/officeDocument/2006/relationships/slide" Target="slide16.xml"/><Relationship Id="rId2"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slide" Target="slide9.xml"/><Relationship Id="rId11" Type="http://schemas.openxmlformats.org/officeDocument/2006/relationships/slide" Target="slide24.xml"/><Relationship Id="rId5" Type="http://schemas.openxmlformats.org/officeDocument/2006/relationships/image" Target="../media/image4.gif"/><Relationship Id="rId10" Type="http://schemas.openxmlformats.org/officeDocument/2006/relationships/slide" Target="slide22.xml"/><Relationship Id="rId4" Type="http://schemas.openxmlformats.org/officeDocument/2006/relationships/hyperlink" Target="http://www.massbar.org/media/1295094/my%20bar%20access%20group%20administrators%20glossary.pdf" TargetMode="External"/><Relationship Id="rId9" Type="http://schemas.openxmlformats.org/officeDocument/2006/relationships/slide" Target="slide21.xml"/></Relationships>
</file>

<file path=ppt/slides/_rels/slide26.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3.xml"/><Relationship Id="rId7" Type="http://schemas.openxmlformats.org/officeDocument/2006/relationships/slide" Target="slide16.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 Target="slide9.xml"/><Relationship Id="rId5" Type="http://schemas.openxmlformats.org/officeDocument/2006/relationships/slide" Target="slide7.xml"/><Relationship Id="rId4" Type="http://schemas.openxmlformats.org/officeDocument/2006/relationships/slide" Target="slide5.xml"/><Relationship Id="rId9" Type="http://schemas.openxmlformats.org/officeDocument/2006/relationships/slide" Target="slide1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5.gif"/><Relationship Id="rId2" Type="http://schemas.openxmlformats.org/officeDocument/2006/relationships/slideLayout" Target="../slideLayouts/slideLayout6.xml"/><Relationship Id="rId1" Type="http://schemas.openxmlformats.org/officeDocument/2006/relationships/themeOverride" Target="../theme/themeOverride8.xml"/><Relationship Id="rId6" Type="http://schemas.openxmlformats.org/officeDocument/2006/relationships/slide" Target="slide16.xml"/><Relationship Id="rId5" Type="http://schemas.openxmlformats.org/officeDocument/2006/relationships/slide" Target="slide9.xml"/><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hemeOverride" Target="../theme/themeOverride9.xml"/><Relationship Id="rId5" Type="http://schemas.openxmlformats.org/officeDocument/2006/relationships/image" Target="../media/image24.jpe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hemeOverride" Target="../theme/themeOverride10.xml"/><Relationship Id="rId5" Type="http://schemas.openxmlformats.org/officeDocument/2006/relationships/image" Target="../media/image25.jpe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hemeOverride" Target="../theme/themeOverride11.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hemeOverride" Target="../theme/themeOverride12.xml"/><Relationship Id="rId5" Type="http://schemas.openxmlformats.org/officeDocument/2006/relationships/image" Target="../media/image27.jpeg"/><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hemeOverride" Target="../theme/themeOverride13.xml"/><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3.xml"/><Relationship Id="rId7" Type="http://schemas.openxmlformats.org/officeDocument/2006/relationships/slide" Target="slide16.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 Target="slide9.xml"/><Relationship Id="rId5" Type="http://schemas.openxmlformats.org/officeDocument/2006/relationships/slide" Target="slide7.xml"/><Relationship Id="rId10" Type="http://schemas.openxmlformats.org/officeDocument/2006/relationships/slide" Target="slide43.xml"/><Relationship Id="rId4" Type="http://schemas.openxmlformats.org/officeDocument/2006/relationships/slide" Target="slide5.xml"/><Relationship Id="rId9" Type="http://schemas.openxmlformats.org/officeDocument/2006/relationships/slide" Target="slide19.xml"/></Relationships>
</file>

<file path=ppt/slides/_rels/slide3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gif"/><Relationship Id="rId5" Type="http://schemas.openxmlformats.org/officeDocument/2006/relationships/slide" Target="slide42.xml"/><Relationship Id="rId4" Type="http://schemas.openxmlformats.org/officeDocument/2006/relationships/slide" Target="slide16.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35.jpeg"/><Relationship Id="rId1" Type="http://schemas.openxmlformats.org/officeDocument/2006/relationships/slideLayout" Target="../slideLayouts/slideLayout8.xml"/><Relationship Id="rId4" Type="http://schemas.openxmlformats.org/officeDocument/2006/relationships/image" Target="../media/image6.gif"/></Relationships>
</file>

<file path=ppt/slides/_rels/slide42.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3.xml"/><Relationship Id="rId7" Type="http://schemas.openxmlformats.org/officeDocument/2006/relationships/slide" Target="slide18.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 Target="slide16.xml"/><Relationship Id="rId5" Type="http://schemas.openxmlformats.org/officeDocument/2006/relationships/slide" Target="slide9.xml"/><Relationship Id="rId10" Type="http://schemas.openxmlformats.org/officeDocument/2006/relationships/slide" Target="slide33.xml"/><Relationship Id="rId4" Type="http://schemas.openxmlformats.org/officeDocument/2006/relationships/slide" Target="slide5.xml"/><Relationship Id="rId9" Type="http://schemas.openxmlformats.org/officeDocument/2006/relationships/slide" Target="slide34.xml"/></Relationships>
</file>

<file path=ppt/slides/_rels/slide43.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notesSlide" Target="../notesSlides/notesSlide13.xml"/><Relationship Id="rId7" Type="http://schemas.openxmlformats.org/officeDocument/2006/relationships/slide" Target="slide33.xml"/><Relationship Id="rId2" Type="http://schemas.openxmlformats.org/officeDocument/2006/relationships/slideLayout" Target="../slideLayouts/slideLayout6.xml"/><Relationship Id="rId1" Type="http://schemas.openxmlformats.org/officeDocument/2006/relationships/themeOverride" Target="../theme/themeOverride14.xml"/><Relationship Id="rId6" Type="http://schemas.openxmlformats.org/officeDocument/2006/relationships/slide" Target="slide16.xml"/><Relationship Id="rId5" Type="http://schemas.openxmlformats.org/officeDocument/2006/relationships/slide" Target="slide9.xml"/><Relationship Id="rId10" Type="http://schemas.openxmlformats.org/officeDocument/2006/relationships/image" Target="../media/image4.gif"/><Relationship Id="rId4" Type="http://schemas.openxmlformats.org/officeDocument/2006/relationships/image" Target="../media/image3.jpeg"/><Relationship Id="rId9" Type="http://schemas.openxmlformats.org/officeDocument/2006/relationships/slide" Target="slide5.xml"/></Relationships>
</file>

<file path=ppt/slides/_rels/slide44.xml.rels><?xml version="1.0" encoding="UTF-8" standalone="yes"?>
<Relationships xmlns="http://schemas.openxmlformats.org/package/2006/relationships"><Relationship Id="rId8" Type="http://schemas.openxmlformats.org/officeDocument/2006/relationships/slide" Target="slide46.xml"/><Relationship Id="rId3" Type="http://schemas.openxmlformats.org/officeDocument/2006/relationships/notesSlide" Target="../notesSlides/notesSlide14.xml"/><Relationship Id="rId7" Type="http://schemas.openxmlformats.org/officeDocument/2006/relationships/image" Target="../media/image37.jpeg"/><Relationship Id="rId2" Type="http://schemas.openxmlformats.org/officeDocument/2006/relationships/slideLayout" Target="../slideLayouts/slideLayout6.xml"/><Relationship Id="rId1" Type="http://schemas.openxmlformats.org/officeDocument/2006/relationships/themeOverride" Target="../theme/themeOverride15.xml"/><Relationship Id="rId6" Type="http://schemas.openxmlformats.org/officeDocument/2006/relationships/image" Target="../media/image36.jpeg"/><Relationship Id="rId5" Type="http://schemas.openxmlformats.org/officeDocument/2006/relationships/slide" Target="slide48.xml"/><Relationship Id="rId4" Type="http://schemas.openxmlformats.org/officeDocument/2006/relationships/image" Target="../media/image3.jpeg"/><Relationship Id="rId9"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hemeOverride" Target="../theme/themeOverride16.xml"/><Relationship Id="rId6" Type="http://schemas.openxmlformats.org/officeDocument/2006/relationships/slide" Target="slide44.xml"/><Relationship Id="rId5" Type="http://schemas.openxmlformats.org/officeDocument/2006/relationships/image" Target="../media/image40.jpeg"/><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hemeOverride" Target="../theme/themeOverride17.xml"/><Relationship Id="rId6" Type="http://schemas.openxmlformats.org/officeDocument/2006/relationships/slide" Target="slide44.xml"/><Relationship Id="rId5" Type="http://schemas.openxmlformats.org/officeDocument/2006/relationships/image" Target="../media/image41.jpeg"/><Relationship Id="rId4" Type="http://schemas.openxmlformats.org/officeDocument/2006/relationships/image" Target="../media/image20.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hemeOverride" Target="../theme/themeOverride18.xml"/><Relationship Id="rId4" Type="http://schemas.openxmlformats.org/officeDocument/2006/relationships/image" Target="../media/image42.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hemeOverride" Target="../theme/themeOverride19.xml"/><Relationship Id="rId6" Type="http://schemas.openxmlformats.org/officeDocument/2006/relationships/slide" Target="slide44.xml"/><Relationship Id="rId5" Type="http://schemas.openxmlformats.org/officeDocument/2006/relationships/image" Target="../media/image43.jpeg"/><Relationship Id="rId4" Type="http://schemas.openxmlformats.org/officeDocument/2006/relationships/image" Target="../media/image42.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hemeOverride" Target="../theme/themeOverride20.xml"/><Relationship Id="rId4" Type="http://schemas.openxmlformats.org/officeDocument/2006/relationships/image" Target="../media/image44.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hemeOverride" Target="../theme/themeOverride21.xml"/><Relationship Id="rId4" Type="http://schemas.openxmlformats.org/officeDocument/2006/relationships/image" Target="../media/image45.jpe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access.massbar.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533400" y="5715000"/>
            <a:ext cx="8001000" cy="738664"/>
          </a:xfrm>
          <a:prstGeom prst="rect">
            <a:avLst/>
          </a:prstGeom>
        </p:spPr>
        <p:txBody>
          <a:bodyPr wrap="square">
            <a:spAutoFit/>
          </a:bodyPr>
          <a:lstStyle/>
          <a:p>
            <a:pPr algn="ctr"/>
            <a:r>
              <a:rPr lang="en-US" sz="2400" b="1" i="1" dirty="0" smtClean="0">
                <a:solidFill>
                  <a:schemeClr val="accent5"/>
                </a:solidFill>
                <a:latin typeface="Arial" pitchFamily="34" charset="0"/>
                <a:cs typeface="Arial" pitchFamily="34" charset="0"/>
              </a:rPr>
              <a:t>My Bar Access </a:t>
            </a:r>
            <a:r>
              <a:rPr lang="en-US" b="1" i="1" dirty="0" smtClean="0">
                <a:solidFill>
                  <a:schemeClr val="accent5"/>
                </a:solidFill>
                <a:latin typeface="Arial" pitchFamily="34" charset="0"/>
                <a:cs typeface="Arial" pitchFamily="34" charset="0"/>
              </a:rPr>
              <a:t>is the only online member-to-member community exclusive to Massachusetts Bar Association members.</a:t>
            </a:r>
          </a:p>
        </p:txBody>
      </p:sp>
      <p:sp>
        <p:nvSpPr>
          <p:cNvPr id="7" name="Rectangle 6"/>
          <p:cNvSpPr/>
          <p:nvPr/>
        </p:nvSpPr>
        <p:spPr>
          <a:xfrm>
            <a:off x="0" y="0"/>
            <a:ext cx="9144000" cy="1015663"/>
          </a:xfrm>
          <a:prstGeom prst="rect">
            <a:avLst/>
          </a:prstGeom>
          <a:noFill/>
        </p:spPr>
        <p:txBody>
          <a:bodyPr wrap="square" lIns="91440" tIns="45720" rIns="91440" bIns="45720">
            <a:spAutoFit/>
          </a:bodyPr>
          <a:lstStyle/>
          <a:p>
            <a:pPr algn="ctr"/>
            <a:r>
              <a:rPr lang="en-US" sz="6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Welcome to</a:t>
            </a:r>
            <a:endParaRPr lang="en-US" sz="6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sp>
        <p:nvSpPr>
          <p:cNvPr id="8" name="TextBox 7"/>
          <p:cNvSpPr txBox="1"/>
          <p:nvPr/>
        </p:nvSpPr>
        <p:spPr>
          <a:xfrm>
            <a:off x="0" y="4191000"/>
            <a:ext cx="9144000" cy="523220"/>
          </a:xfrm>
          <a:prstGeom prst="rect">
            <a:avLst/>
          </a:prstGeom>
          <a:noFill/>
        </p:spPr>
        <p:txBody>
          <a:bodyPr wrap="square" rtlCol="0">
            <a:spAutoFit/>
          </a:bodyPr>
          <a:lstStyle/>
          <a:p>
            <a:pPr algn="ctr"/>
            <a:r>
              <a:rPr lang="en-US" sz="2800" u="sng" dirty="0" smtClean="0">
                <a:solidFill>
                  <a:srgbClr val="0000FF"/>
                </a:solidFill>
                <a:latin typeface="Arial" pitchFamily="34" charset="0"/>
                <a:cs typeface="Arial" pitchFamily="34" charset="0"/>
                <a:hlinkClick r:id="rId2"/>
              </a:rPr>
              <a:t>access.massbar.org</a:t>
            </a:r>
            <a:endParaRPr lang="en-US" sz="2800" u="sng" dirty="0">
              <a:solidFill>
                <a:srgbClr val="0000FF"/>
              </a:solidFill>
              <a:latin typeface="Arial" pitchFamily="34" charset="0"/>
              <a:cs typeface="Arial" pitchFamily="34" charset="0"/>
            </a:endParaRPr>
          </a:p>
        </p:txBody>
      </p:sp>
      <p:pic>
        <p:nvPicPr>
          <p:cNvPr id="6" name="Picture 5" descr="access again.jpg"/>
          <p:cNvPicPr>
            <a:picLocks noChangeAspect="1"/>
          </p:cNvPicPr>
          <p:nvPr/>
        </p:nvPicPr>
        <p:blipFill>
          <a:blip r:embed="rId3" cstate="print"/>
          <a:stretch>
            <a:fillRect/>
          </a:stretch>
        </p:blipFill>
        <p:spPr>
          <a:xfrm>
            <a:off x="1676400" y="1600200"/>
            <a:ext cx="5801613" cy="2057400"/>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sp>
        <p:nvSpPr>
          <p:cNvPr id="5" name="Rectangle 4"/>
          <p:cNvSpPr/>
          <p:nvPr/>
        </p:nvSpPr>
        <p:spPr>
          <a:xfrm>
            <a:off x="304799" y="2341364"/>
            <a:ext cx="8458201" cy="2154436"/>
          </a:xfrm>
          <a:prstGeom prst="rect">
            <a:avLst/>
          </a:prstGeom>
        </p:spPr>
        <p:txBody>
          <a:bodyPr wrap="square">
            <a:spAutoFit/>
          </a:bodyPr>
          <a:lstStyle/>
          <a:p>
            <a:r>
              <a:rPr lang="en-US" sz="2200" dirty="0" smtClean="0">
                <a:solidFill>
                  <a:schemeClr val="accent4"/>
                </a:solidFill>
                <a:latin typeface="Arial" pitchFamily="34" charset="0"/>
                <a:cs typeface="Arial" pitchFamily="34" charset="0"/>
              </a:rPr>
              <a:t>A valuable new member benefit, </a:t>
            </a:r>
            <a:r>
              <a:rPr lang="en-US" sz="2400" b="1" dirty="0" smtClean="0">
                <a:solidFill>
                  <a:schemeClr val="accent4"/>
                </a:solidFill>
                <a:latin typeface="Arial" pitchFamily="34" charset="0"/>
                <a:cs typeface="Arial" pitchFamily="34" charset="0"/>
              </a:rPr>
              <a:t>My Bar Access </a:t>
            </a:r>
            <a:r>
              <a:rPr lang="en-US" sz="2200" dirty="0" smtClean="0">
                <a:solidFill>
                  <a:schemeClr val="accent4"/>
                </a:solidFill>
                <a:latin typeface="Arial" pitchFamily="34" charset="0"/>
                <a:cs typeface="Arial" pitchFamily="34" charset="0"/>
              </a:rPr>
              <a:t>combines social networking, member-created content and imperative bar resources, in one web location. As an MBA member, you can now instantly connect with fellow members of the legal community through </a:t>
            </a:r>
            <a:r>
              <a:rPr lang="en-US" sz="2200" b="1" dirty="0" smtClean="0">
                <a:solidFill>
                  <a:schemeClr val="bg2"/>
                </a:solidFill>
                <a:latin typeface="Arial" pitchFamily="34" charset="0"/>
                <a:cs typeface="Arial" pitchFamily="34" charset="0"/>
              </a:rPr>
              <a:t>blogs</a:t>
            </a:r>
            <a:r>
              <a:rPr lang="en-US" sz="2200" dirty="0" smtClean="0">
                <a:solidFill>
                  <a:schemeClr val="accent4"/>
                </a:solidFill>
                <a:latin typeface="Arial" pitchFamily="34" charset="0"/>
                <a:cs typeface="Arial" pitchFamily="34" charset="0"/>
              </a:rPr>
              <a:t>,</a:t>
            </a:r>
            <a:r>
              <a:rPr lang="en-US" sz="2200" b="1" dirty="0" smtClean="0">
                <a:solidFill>
                  <a:schemeClr val="bg2"/>
                </a:solidFill>
                <a:latin typeface="Arial" pitchFamily="34" charset="0"/>
                <a:cs typeface="Arial" pitchFamily="34" charset="0"/>
              </a:rPr>
              <a:t> </a:t>
            </a:r>
            <a:r>
              <a:rPr lang="en-US" sz="2200" dirty="0" smtClean="0">
                <a:solidFill>
                  <a:schemeClr val="accent4"/>
                </a:solidFill>
                <a:latin typeface="Arial" pitchFamily="34" charset="0"/>
                <a:cs typeface="Arial" pitchFamily="34" charset="0"/>
              </a:rPr>
              <a:t>online </a:t>
            </a:r>
            <a:r>
              <a:rPr lang="en-US" sz="2200" b="1" dirty="0" smtClean="0">
                <a:solidFill>
                  <a:schemeClr val="bg1">
                    <a:lumMod val="20000"/>
                    <a:lumOff val="80000"/>
                  </a:schemeClr>
                </a:solidFill>
                <a:latin typeface="Arial" pitchFamily="34" charset="0"/>
                <a:cs typeface="Arial" pitchFamily="34" charset="0"/>
              </a:rPr>
              <a:t>discussions</a:t>
            </a:r>
            <a:r>
              <a:rPr lang="en-US" sz="2200" dirty="0" smtClean="0">
                <a:solidFill>
                  <a:schemeClr val="accent4"/>
                </a:solidFill>
                <a:latin typeface="Arial" pitchFamily="34" charset="0"/>
                <a:cs typeface="Arial" pitchFamily="34" charset="0"/>
              </a:rPr>
              <a:t> (formerly known as </a:t>
            </a:r>
            <a:r>
              <a:rPr lang="en-US" sz="2200" dirty="0" err="1" smtClean="0">
                <a:solidFill>
                  <a:schemeClr val="accent4"/>
                </a:solidFill>
                <a:latin typeface="Arial" pitchFamily="34" charset="0"/>
                <a:cs typeface="Arial" pitchFamily="34" charset="0"/>
              </a:rPr>
              <a:t>listservs</a:t>
            </a:r>
            <a:r>
              <a:rPr lang="en-US" sz="2200" dirty="0" smtClean="0">
                <a:solidFill>
                  <a:schemeClr val="accent4"/>
                </a:solidFill>
                <a:latin typeface="Arial" pitchFamily="34" charset="0"/>
                <a:cs typeface="Arial" pitchFamily="34" charset="0"/>
              </a:rPr>
              <a:t>), </a:t>
            </a:r>
            <a:r>
              <a:rPr lang="en-US" sz="2200" b="1" dirty="0" smtClean="0">
                <a:solidFill>
                  <a:schemeClr val="bg2"/>
                </a:solidFill>
                <a:latin typeface="Arial" pitchFamily="34" charset="0"/>
                <a:cs typeface="Arial" pitchFamily="34" charset="0"/>
              </a:rPr>
              <a:t>resource libraries </a:t>
            </a:r>
            <a:r>
              <a:rPr lang="en-US" sz="2200" dirty="0" smtClean="0">
                <a:solidFill>
                  <a:schemeClr val="accent4"/>
                </a:solidFill>
                <a:latin typeface="Arial" pitchFamily="34" charset="0"/>
                <a:cs typeface="Arial" pitchFamily="34" charset="0"/>
              </a:rPr>
              <a:t>and more. </a:t>
            </a:r>
            <a:endParaRPr lang="en-US" sz="2200" dirty="0">
              <a:solidFill>
                <a:schemeClr val="accent4"/>
              </a:solidFill>
              <a:latin typeface="Arial" pitchFamily="34" charset="0"/>
              <a:cs typeface="Arial" pitchFamily="34" charset="0"/>
            </a:endParaRPr>
          </a:p>
        </p:txBody>
      </p:sp>
      <p:pic>
        <p:nvPicPr>
          <p:cNvPr id="15" name="Picture 14" descr="Access_grad_.png"/>
          <p:cNvPicPr/>
          <p:nvPr/>
        </p:nvPicPr>
        <p:blipFill>
          <a:blip r:embed="rId4"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19"/>
          <p:cNvSpPr/>
          <p:nvPr/>
        </p:nvSpPr>
        <p:spPr>
          <a:xfrm>
            <a:off x="0" y="228600"/>
            <a:ext cx="9144000" cy="1015663"/>
          </a:xfrm>
          <a:prstGeom prst="rect">
            <a:avLst/>
          </a:prstGeom>
          <a:noFill/>
        </p:spPr>
        <p:txBody>
          <a:bodyPr wrap="square" lIns="91440" tIns="45720" rIns="91440" bIns="45720">
            <a:spAutoFit/>
          </a:bodyPr>
          <a:lstStyle/>
          <a:p>
            <a:pPr algn="ctr"/>
            <a:r>
              <a:rPr kumimoji="0" lang="en-US" sz="6000" i="0" u="none" strike="noStrike" kern="1200" normalizeH="0" baseline="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What is </a:t>
            </a:r>
            <a:r>
              <a:rPr kumimoji="0" lang="en-US" sz="6000" b="1" i="0" u="none" strike="noStrike" kern="1200" normalizeH="0" baseline="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My Bar Access?</a:t>
            </a:r>
            <a:endParaRPr lang="en-US" sz="6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8" name="Footer Placeholder 7"/>
          <p:cNvSpPr>
            <a:spLocks noGrp="1"/>
          </p:cNvSpPr>
          <p:nvPr>
            <p:ph type="ftr" sz="quarter" idx="11"/>
          </p:nvPr>
        </p:nvSpPr>
        <p:spPr/>
        <p:txBody>
          <a:bodyPr/>
          <a:lstStyle/>
          <a:p>
            <a:r>
              <a:rPr lang="en-US" smtClean="0"/>
              <a:t>1</a:t>
            </a:r>
            <a:endParaRPr lang="en-US"/>
          </a:p>
        </p:txBody>
      </p:sp>
      <p:sp>
        <p:nvSpPr>
          <p:cNvPr id="7" name="Rectangle 6"/>
          <p:cNvSpPr/>
          <p:nvPr/>
        </p:nvSpPr>
        <p:spPr>
          <a:xfrm>
            <a:off x="304800" y="1371600"/>
            <a:ext cx="8458200" cy="800219"/>
          </a:xfrm>
          <a:prstGeom prst="rect">
            <a:avLst/>
          </a:prstGeom>
        </p:spPr>
        <p:txBody>
          <a:bodyPr wrap="square">
            <a:spAutoFit/>
          </a:bodyPr>
          <a:lstStyle/>
          <a:p>
            <a:r>
              <a:rPr lang="en-US" sz="2200" dirty="0" smtClean="0">
                <a:solidFill>
                  <a:schemeClr val="accent4"/>
                </a:solidFill>
                <a:latin typeface="Arial" pitchFamily="34" charset="0"/>
                <a:cs typeface="Arial" pitchFamily="34" charset="0"/>
              </a:rPr>
              <a:t>Welcome to </a:t>
            </a:r>
            <a:r>
              <a:rPr lang="en-US" sz="2400" b="1" dirty="0" smtClean="0">
                <a:solidFill>
                  <a:schemeClr val="accent4"/>
                </a:solidFill>
                <a:latin typeface="Arial" pitchFamily="34" charset="0"/>
                <a:cs typeface="Arial" pitchFamily="34" charset="0"/>
              </a:rPr>
              <a:t>My Bar Access</a:t>
            </a:r>
            <a:r>
              <a:rPr lang="en-US" sz="2200" dirty="0" smtClean="0">
                <a:solidFill>
                  <a:schemeClr val="accent4"/>
                </a:solidFill>
                <a:latin typeface="Arial" pitchFamily="34" charset="0"/>
                <a:cs typeface="Arial" pitchFamily="34" charset="0"/>
              </a:rPr>
              <a:t>, the only online member-to-member community exclusive to Massachusetts Bar Association members.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0" y="0"/>
            <a:ext cx="9144000" cy="1066800"/>
          </a:xfrm>
          <a:effectLst/>
        </p:spPr>
        <p:txBody>
          <a:bodyPr>
            <a:normAutofit fontScale="85000" lnSpcReduction="20000"/>
          </a:bodyPr>
          <a:lstStyle/>
          <a:p>
            <a:pPr algn="ctr"/>
            <a:endParaRPr lang="en-US" dirty="0" smtClean="0"/>
          </a:p>
          <a:p>
            <a:pPr algn="ctr">
              <a:buNone/>
            </a:pPr>
            <a:r>
              <a:rPr lang="en-US" sz="6100" dirty="0" smtClean="0">
                <a:ln w="3175">
                  <a:noFill/>
                </a:ln>
                <a:solidFill>
                  <a:schemeClr val="tx1"/>
                </a:solidFill>
                <a:effectLst>
                  <a:outerShdw blurRad="50800" dist="38100" dir="2700000" algn="tl" rotWithShape="0">
                    <a:prstClr val="black">
                      <a:alpha val="40000"/>
                    </a:prstClr>
                  </a:outerShdw>
                </a:effectLst>
                <a:latin typeface="Arial" pitchFamily="34" charset="0"/>
                <a:cs typeface="Arial" pitchFamily="34" charset="0"/>
              </a:rPr>
              <a:t>How to Use </a:t>
            </a:r>
            <a:r>
              <a:rPr lang="en-US" sz="6100" b="1" dirty="0" smtClean="0">
                <a:ln w="3175">
                  <a:noFill/>
                </a:ln>
                <a:solidFill>
                  <a:schemeClr val="tx1"/>
                </a:solidFill>
                <a:effectLst>
                  <a:outerShdw blurRad="50800" dist="38100" dir="2700000" algn="tl" rotWithShape="0">
                    <a:prstClr val="black">
                      <a:alpha val="40000"/>
                    </a:prstClr>
                  </a:outerShdw>
                </a:effectLst>
                <a:latin typeface="Arial" pitchFamily="34" charset="0"/>
                <a:cs typeface="Arial" pitchFamily="34" charset="0"/>
              </a:rPr>
              <a:t>My Bar Access</a:t>
            </a:r>
            <a:endParaRPr lang="en-US" sz="6600" b="1" dirty="0">
              <a:ln w="3175">
                <a:noFill/>
              </a:ln>
              <a:solidFill>
                <a:schemeClr val="tx1"/>
              </a:solidFill>
              <a:effectLst>
                <a:outerShdw blurRad="50800" dist="38100" dir="2700000" algn="tl" rotWithShape="0">
                  <a:prstClr val="black">
                    <a:alpha val="40000"/>
                  </a:prstClr>
                </a:outerShdw>
              </a:effectLst>
              <a:latin typeface="Arial" pitchFamily="34" charset="0"/>
              <a:cs typeface="Arial" pitchFamily="34" charset="0"/>
            </a:endParaRPr>
          </a:p>
        </p:txBody>
      </p:sp>
      <p:sp>
        <p:nvSpPr>
          <p:cNvPr id="8" name="Rectangle 7"/>
          <p:cNvSpPr/>
          <p:nvPr/>
        </p:nvSpPr>
        <p:spPr>
          <a:xfrm>
            <a:off x="304800" y="1272838"/>
            <a:ext cx="8534400" cy="3908762"/>
          </a:xfrm>
          <a:prstGeom prst="rect">
            <a:avLst/>
          </a:prstGeom>
        </p:spPr>
        <p:txBody>
          <a:bodyPr wrap="square">
            <a:spAutoFit/>
          </a:bodyPr>
          <a:lstStyle/>
          <a:p>
            <a:r>
              <a:rPr lang="en-US" sz="2200" dirty="0" smtClean="0">
                <a:solidFill>
                  <a:schemeClr val="accent3"/>
                </a:solidFill>
                <a:latin typeface="Arial" pitchFamily="34" charset="0"/>
                <a:cs typeface="Arial" pitchFamily="34" charset="0"/>
              </a:rPr>
              <a:t>This presentation will provide information on the following:</a:t>
            </a:r>
          </a:p>
          <a:p>
            <a:endParaRPr lang="en-US" sz="1200" dirty="0" smtClean="0">
              <a:solidFill>
                <a:schemeClr val="accent3"/>
              </a:solidFill>
              <a:latin typeface="Arial" pitchFamily="34" charset="0"/>
              <a:cs typeface="Arial" pitchFamily="34" charset="0"/>
            </a:endParaRPr>
          </a:p>
          <a:p>
            <a:pPr marL="914400" lvl="1" indent="-457200">
              <a:buFont typeface="Arial" pitchFamily="34" charset="0"/>
              <a:buChar char="•"/>
            </a:pPr>
            <a:r>
              <a:rPr lang="en-US" b="1" dirty="0" smtClean="0">
                <a:solidFill>
                  <a:schemeClr val="accent3"/>
                </a:solidFill>
                <a:latin typeface="Arial" pitchFamily="34" charset="0"/>
                <a:cs typeface="Arial" pitchFamily="34" charset="0"/>
              </a:rPr>
              <a:t>How to interact: </a:t>
            </a:r>
            <a:r>
              <a:rPr lang="en-US" dirty="0" smtClean="0">
                <a:solidFill>
                  <a:schemeClr val="accent3"/>
                </a:solidFill>
                <a:latin typeface="Arial" pitchFamily="34" charset="0"/>
                <a:cs typeface="Arial" pitchFamily="34" charset="0"/>
              </a:rPr>
              <a:t>Creating your member profile and more </a:t>
            </a:r>
            <a:r>
              <a:rPr lang="en-US" sz="1400" dirty="0" smtClean="0">
                <a:solidFill>
                  <a:schemeClr val="accent3"/>
                </a:solidFill>
                <a:latin typeface="Arial" pitchFamily="34" charset="0"/>
                <a:cs typeface="Arial" pitchFamily="34" charset="0"/>
              </a:rPr>
              <a:t>(</a:t>
            </a:r>
            <a:r>
              <a:rPr lang="en-US" sz="1400" u="sng" dirty="0" smtClean="0">
                <a:solidFill>
                  <a:srgbClr val="0000FF"/>
                </a:solidFill>
                <a:latin typeface="Arial" pitchFamily="34" charset="0"/>
                <a:cs typeface="Arial" pitchFamily="34" charset="0"/>
                <a:hlinkClick r:id="rId3" action="ppaction://hlinksldjump"/>
              </a:rPr>
              <a:t>Slide 4</a:t>
            </a:r>
            <a:r>
              <a:rPr lang="en-US" sz="1400" dirty="0" smtClean="0">
                <a:solidFill>
                  <a:schemeClr val="accent3"/>
                </a:solidFill>
                <a:latin typeface="Arial" pitchFamily="34" charset="0"/>
                <a:cs typeface="Arial" pitchFamily="34" charset="0"/>
              </a:rPr>
              <a:t>)</a:t>
            </a:r>
          </a:p>
          <a:p>
            <a:pPr marL="914400" lvl="1" indent="-457200"/>
            <a:endParaRPr lang="en-US" sz="1200" dirty="0" smtClean="0">
              <a:solidFill>
                <a:schemeClr val="accent3"/>
              </a:solidFill>
              <a:latin typeface="Arial" pitchFamily="34" charset="0"/>
              <a:cs typeface="Arial" pitchFamily="34" charset="0"/>
            </a:endParaRPr>
          </a:p>
          <a:p>
            <a:pPr marL="914400" lvl="1" indent="-457200">
              <a:buFont typeface="Arial" pitchFamily="34" charset="0"/>
              <a:buChar char="•"/>
            </a:pPr>
            <a:r>
              <a:rPr lang="en-US" b="1" dirty="0" smtClean="0">
                <a:solidFill>
                  <a:schemeClr val="accent3"/>
                </a:solidFill>
                <a:latin typeface="Arial" pitchFamily="34" charset="0"/>
                <a:cs typeface="Arial" pitchFamily="34" charset="0"/>
              </a:rPr>
              <a:t>What type of user am I? </a:t>
            </a:r>
            <a:r>
              <a:rPr lang="en-US" dirty="0" smtClean="0">
                <a:solidFill>
                  <a:schemeClr val="accent3"/>
                </a:solidFill>
                <a:latin typeface="Arial" pitchFamily="34" charset="0"/>
                <a:cs typeface="Arial" pitchFamily="34" charset="0"/>
              </a:rPr>
              <a:t>Member vs. Group Admin</a:t>
            </a:r>
            <a:r>
              <a:rPr lang="en-US" sz="1400" dirty="0" smtClean="0">
                <a:solidFill>
                  <a:srgbClr val="030201"/>
                </a:solidFill>
                <a:latin typeface="Arial" pitchFamily="34" charset="0"/>
                <a:cs typeface="Arial" pitchFamily="34" charset="0"/>
              </a:rPr>
              <a:t> (</a:t>
            </a:r>
            <a:r>
              <a:rPr lang="en-US" sz="1400" u="sng" dirty="0" smtClean="0">
                <a:solidFill>
                  <a:srgbClr val="0000FF"/>
                </a:solidFill>
                <a:latin typeface="Arial" pitchFamily="34" charset="0"/>
                <a:cs typeface="Arial" pitchFamily="34" charset="0"/>
                <a:hlinkClick r:id="rId4" action="ppaction://hlinksldjump"/>
              </a:rPr>
              <a:t>Slide 5</a:t>
            </a:r>
            <a:r>
              <a:rPr lang="en-US" sz="1400" dirty="0" smtClean="0">
                <a:solidFill>
                  <a:srgbClr val="030201"/>
                </a:solidFill>
                <a:latin typeface="Arial" pitchFamily="34" charset="0"/>
                <a:cs typeface="Arial" pitchFamily="34" charset="0"/>
              </a:rPr>
              <a:t>)</a:t>
            </a:r>
            <a:endParaRPr lang="en-US" dirty="0" smtClean="0">
              <a:solidFill>
                <a:schemeClr val="accent3"/>
              </a:solidFill>
              <a:latin typeface="Arial" pitchFamily="34" charset="0"/>
              <a:cs typeface="Arial" pitchFamily="34" charset="0"/>
            </a:endParaRPr>
          </a:p>
          <a:p>
            <a:pPr marL="914400" lvl="1" indent="-457200">
              <a:buFont typeface="Arial" pitchFamily="34" charset="0"/>
              <a:buChar char="•"/>
            </a:pPr>
            <a:endParaRPr lang="en-US" sz="1200" dirty="0" smtClean="0">
              <a:solidFill>
                <a:schemeClr val="accent3"/>
              </a:solidFill>
              <a:latin typeface="Arial" pitchFamily="34" charset="0"/>
              <a:cs typeface="Arial" pitchFamily="34" charset="0"/>
            </a:endParaRPr>
          </a:p>
          <a:p>
            <a:pPr marL="914400" lvl="1" indent="-457200">
              <a:buFont typeface="Arial" pitchFamily="34" charset="0"/>
              <a:buChar char="•"/>
            </a:pPr>
            <a:r>
              <a:rPr lang="en-US" b="1" dirty="0" smtClean="0">
                <a:solidFill>
                  <a:schemeClr val="accent3"/>
                </a:solidFill>
                <a:latin typeface="Arial" pitchFamily="34" charset="0"/>
                <a:cs typeface="Arial" pitchFamily="34" charset="0"/>
              </a:rPr>
              <a:t>My Bar Access: </a:t>
            </a:r>
            <a:r>
              <a:rPr lang="en-US" dirty="0" smtClean="0">
                <a:solidFill>
                  <a:schemeClr val="accent3"/>
                </a:solidFill>
                <a:latin typeface="Arial" pitchFamily="34" charset="0"/>
                <a:cs typeface="Arial" pitchFamily="34" charset="0"/>
              </a:rPr>
              <a:t>The homepage</a:t>
            </a:r>
            <a:r>
              <a:rPr lang="en-US" b="1" dirty="0" smtClean="0">
                <a:solidFill>
                  <a:schemeClr val="accent3"/>
                </a:solidFill>
                <a:latin typeface="Arial" pitchFamily="34" charset="0"/>
                <a:cs typeface="Arial" pitchFamily="34" charset="0"/>
              </a:rPr>
              <a:t> </a:t>
            </a:r>
            <a:r>
              <a:rPr lang="en-US" sz="1400" dirty="0" smtClean="0">
                <a:solidFill>
                  <a:srgbClr val="030201"/>
                </a:solidFill>
                <a:latin typeface="Arial" pitchFamily="34" charset="0"/>
                <a:cs typeface="Arial" pitchFamily="34" charset="0"/>
              </a:rPr>
              <a:t>(</a:t>
            </a:r>
            <a:r>
              <a:rPr lang="en-US" sz="1400" u="sng" dirty="0" smtClean="0">
                <a:solidFill>
                  <a:srgbClr val="0000FF"/>
                </a:solidFill>
                <a:latin typeface="Arial" pitchFamily="34" charset="0"/>
                <a:cs typeface="Arial" pitchFamily="34" charset="0"/>
                <a:hlinkClick r:id="rId5" action="ppaction://hlinksldjump"/>
              </a:rPr>
              <a:t>Slide 6</a:t>
            </a:r>
            <a:r>
              <a:rPr lang="en-US" sz="1400" dirty="0" smtClean="0">
                <a:solidFill>
                  <a:srgbClr val="030201"/>
                </a:solidFill>
                <a:latin typeface="Arial" pitchFamily="34" charset="0"/>
                <a:cs typeface="Arial" pitchFamily="34" charset="0"/>
              </a:rPr>
              <a:t>)</a:t>
            </a:r>
            <a:endParaRPr lang="en-US" dirty="0" smtClean="0">
              <a:solidFill>
                <a:schemeClr val="accent3"/>
              </a:solidFill>
              <a:latin typeface="Arial" pitchFamily="34" charset="0"/>
              <a:cs typeface="Arial" pitchFamily="34" charset="0"/>
            </a:endParaRPr>
          </a:p>
          <a:p>
            <a:pPr marL="914400" lvl="1" indent="-457200">
              <a:buFont typeface="Arial" pitchFamily="34" charset="0"/>
              <a:buChar char="•"/>
            </a:pPr>
            <a:endParaRPr lang="en-US" sz="1200" dirty="0" smtClean="0">
              <a:solidFill>
                <a:schemeClr val="accent3"/>
              </a:solidFill>
              <a:latin typeface="Arial" pitchFamily="34" charset="0"/>
              <a:cs typeface="Arial" pitchFamily="34" charset="0"/>
            </a:endParaRPr>
          </a:p>
          <a:p>
            <a:pPr marL="914400" lvl="1" indent="-457200">
              <a:buFont typeface="Arial" pitchFamily="34" charset="0"/>
              <a:buChar char="•"/>
            </a:pPr>
            <a:r>
              <a:rPr lang="en-US" b="1" dirty="0" smtClean="0">
                <a:solidFill>
                  <a:schemeClr val="accent3"/>
                </a:solidFill>
                <a:latin typeface="Arial" pitchFamily="34" charset="0"/>
                <a:cs typeface="Arial" pitchFamily="34" charset="0"/>
              </a:rPr>
              <a:t>What are member groups? </a:t>
            </a:r>
            <a:r>
              <a:rPr lang="en-US" sz="1400" dirty="0" smtClean="0">
                <a:solidFill>
                  <a:srgbClr val="030201"/>
                </a:solidFill>
                <a:latin typeface="Arial" pitchFamily="34" charset="0"/>
                <a:cs typeface="Arial" pitchFamily="34" charset="0"/>
              </a:rPr>
              <a:t>(</a:t>
            </a:r>
            <a:r>
              <a:rPr lang="en-US" sz="1400" u="sng" dirty="0" smtClean="0">
                <a:solidFill>
                  <a:srgbClr val="0000FF"/>
                </a:solidFill>
                <a:latin typeface="Arial" pitchFamily="34" charset="0"/>
                <a:cs typeface="Arial" pitchFamily="34" charset="0"/>
                <a:hlinkClick r:id="rId6" action="ppaction://hlinksldjump"/>
              </a:rPr>
              <a:t>Slide 10</a:t>
            </a:r>
            <a:r>
              <a:rPr lang="en-US" sz="1400" dirty="0" smtClean="0">
                <a:solidFill>
                  <a:srgbClr val="030201"/>
                </a:solidFill>
                <a:latin typeface="Arial" pitchFamily="34" charset="0"/>
                <a:cs typeface="Arial" pitchFamily="34" charset="0"/>
              </a:rPr>
              <a:t>)</a:t>
            </a:r>
            <a:endParaRPr lang="en-US" b="1" dirty="0" smtClean="0">
              <a:solidFill>
                <a:schemeClr val="accent3"/>
              </a:solidFill>
              <a:latin typeface="Arial" pitchFamily="34" charset="0"/>
              <a:cs typeface="Arial" pitchFamily="34" charset="0"/>
            </a:endParaRPr>
          </a:p>
          <a:p>
            <a:pPr marL="914400" lvl="1" indent="-457200">
              <a:buFont typeface="Arial" pitchFamily="34" charset="0"/>
              <a:buChar char="•"/>
            </a:pPr>
            <a:endParaRPr lang="en-US" sz="1200" b="1" dirty="0" smtClean="0">
              <a:solidFill>
                <a:schemeClr val="accent3"/>
              </a:solidFill>
              <a:latin typeface="Arial" pitchFamily="34" charset="0"/>
              <a:cs typeface="Arial" pitchFamily="34" charset="0"/>
            </a:endParaRPr>
          </a:p>
          <a:p>
            <a:pPr marL="914400" lvl="1" indent="-457200">
              <a:buFont typeface="Arial" pitchFamily="34" charset="0"/>
              <a:buChar char="•"/>
            </a:pPr>
            <a:r>
              <a:rPr lang="en-US" b="1" dirty="0" smtClean="0">
                <a:solidFill>
                  <a:schemeClr val="accent3"/>
                </a:solidFill>
                <a:latin typeface="Arial" pitchFamily="34" charset="0"/>
                <a:cs typeface="Arial" pitchFamily="34" charset="0"/>
              </a:rPr>
              <a:t>How to contribute to My Bar Access: </a:t>
            </a:r>
            <a:r>
              <a:rPr lang="en-US" sz="1400" dirty="0" smtClean="0">
                <a:solidFill>
                  <a:srgbClr val="030201"/>
                </a:solidFill>
                <a:latin typeface="Arial" pitchFamily="34" charset="0"/>
                <a:cs typeface="Arial" pitchFamily="34" charset="0"/>
              </a:rPr>
              <a:t>(</a:t>
            </a:r>
            <a:r>
              <a:rPr lang="en-US" sz="1400" u="sng" dirty="0" smtClean="0">
                <a:solidFill>
                  <a:srgbClr val="0000FF"/>
                </a:solidFill>
                <a:latin typeface="Arial" pitchFamily="34" charset="0"/>
                <a:cs typeface="Arial" pitchFamily="34" charset="0"/>
                <a:hlinkClick r:id="rId7" action="ppaction://hlinksldjump"/>
              </a:rPr>
              <a:t>Slide 17</a:t>
            </a:r>
            <a:r>
              <a:rPr lang="en-US" sz="1400" dirty="0" smtClean="0">
                <a:solidFill>
                  <a:srgbClr val="030201"/>
                </a:solidFill>
                <a:latin typeface="Arial" pitchFamily="34" charset="0"/>
                <a:cs typeface="Arial" pitchFamily="34" charset="0"/>
              </a:rPr>
              <a:t>)</a:t>
            </a:r>
            <a:endParaRPr lang="en-US" b="1" dirty="0" smtClean="0">
              <a:solidFill>
                <a:schemeClr val="accent3"/>
              </a:solidFill>
              <a:latin typeface="Arial" pitchFamily="34" charset="0"/>
              <a:cs typeface="Arial" pitchFamily="34" charset="0"/>
            </a:endParaRPr>
          </a:p>
          <a:p>
            <a:pPr marL="914400" lvl="1" indent="-457200">
              <a:buFont typeface="Arial" pitchFamily="34" charset="0"/>
              <a:buChar char="•"/>
            </a:pPr>
            <a:endParaRPr lang="en-US" sz="1200" b="1" dirty="0" smtClean="0">
              <a:solidFill>
                <a:schemeClr val="accent3"/>
              </a:solidFill>
              <a:latin typeface="Arial" pitchFamily="34" charset="0"/>
              <a:cs typeface="Arial" pitchFamily="34" charset="0"/>
            </a:endParaRPr>
          </a:p>
          <a:p>
            <a:pPr marL="1371600" lvl="2" indent="-457200">
              <a:buClr>
                <a:schemeClr val="accent3"/>
              </a:buClr>
              <a:buFont typeface="Arial" pitchFamily="34" charset="0"/>
              <a:buChar char="•"/>
            </a:pPr>
            <a:r>
              <a:rPr lang="en-US" sz="1500" b="1" dirty="0" smtClean="0">
                <a:solidFill>
                  <a:schemeClr val="bg1"/>
                </a:solidFill>
                <a:latin typeface="Arial" pitchFamily="34" charset="0"/>
                <a:cs typeface="Arial" pitchFamily="34" charset="0"/>
              </a:rPr>
              <a:t>Announcements</a:t>
            </a:r>
            <a:r>
              <a:rPr lang="en-US" sz="1400" b="1" dirty="0" smtClean="0">
                <a:solidFill>
                  <a:schemeClr val="bg1"/>
                </a:solidFill>
                <a:latin typeface="Arial" pitchFamily="34" charset="0"/>
                <a:cs typeface="Arial" pitchFamily="34" charset="0"/>
              </a:rPr>
              <a:t> </a:t>
            </a:r>
            <a:r>
              <a:rPr lang="en-US" sz="1200" dirty="0" smtClean="0">
                <a:solidFill>
                  <a:schemeClr val="accent3"/>
                </a:solidFill>
                <a:latin typeface="Arial" pitchFamily="34" charset="0"/>
                <a:cs typeface="Arial" pitchFamily="34" charset="0"/>
              </a:rPr>
              <a:t>(</a:t>
            </a:r>
            <a:r>
              <a:rPr lang="en-US" sz="1200" u="sng" dirty="0" smtClean="0">
                <a:solidFill>
                  <a:srgbClr val="0000FF"/>
                </a:solidFill>
                <a:latin typeface="Arial" pitchFamily="34" charset="0"/>
                <a:cs typeface="Arial" pitchFamily="34" charset="0"/>
                <a:hlinkClick r:id="rId8" action="ppaction://hlinksldjump"/>
              </a:rPr>
              <a:t>Slide 20</a:t>
            </a:r>
            <a:r>
              <a:rPr lang="en-US" sz="1200" dirty="0" smtClean="0">
                <a:solidFill>
                  <a:schemeClr val="accent3"/>
                </a:solidFill>
                <a:latin typeface="Arial" pitchFamily="34" charset="0"/>
                <a:cs typeface="Arial" pitchFamily="34" charset="0"/>
              </a:rPr>
              <a:t>)</a:t>
            </a:r>
            <a:r>
              <a:rPr lang="en-US" sz="1400" dirty="0" smtClean="0">
                <a:solidFill>
                  <a:schemeClr val="accent3"/>
                </a:solidFill>
                <a:latin typeface="Arial" pitchFamily="34" charset="0"/>
                <a:cs typeface="Arial" pitchFamily="34" charset="0"/>
              </a:rPr>
              <a:t>; </a:t>
            </a:r>
          </a:p>
          <a:p>
            <a:pPr marL="1371600" lvl="2" indent="-457200">
              <a:buClr>
                <a:schemeClr val="accent3"/>
              </a:buClr>
              <a:buFont typeface="Arial" pitchFamily="34" charset="0"/>
              <a:buChar char="•"/>
            </a:pPr>
            <a:r>
              <a:rPr lang="en-US" sz="1500" b="1" dirty="0" smtClean="0">
                <a:solidFill>
                  <a:schemeClr val="bg1"/>
                </a:solidFill>
                <a:latin typeface="Arial" pitchFamily="34" charset="0"/>
                <a:cs typeface="Arial" pitchFamily="34" charset="0"/>
              </a:rPr>
              <a:t>Blogs</a:t>
            </a:r>
            <a:r>
              <a:rPr lang="en-US" sz="1100" dirty="0" smtClean="0">
                <a:solidFill>
                  <a:srgbClr val="030201"/>
                </a:solidFill>
                <a:latin typeface="Arial" pitchFamily="34" charset="0"/>
                <a:cs typeface="Arial" pitchFamily="34" charset="0"/>
              </a:rPr>
              <a:t> </a:t>
            </a:r>
            <a:r>
              <a:rPr lang="en-US" sz="1200" dirty="0" smtClean="0">
                <a:solidFill>
                  <a:srgbClr val="030201"/>
                </a:solidFill>
                <a:latin typeface="Arial" pitchFamily="34" charset="0"/>
                <a:cs typeface="Arial" pitchFamily="34" charset="0"/>
              </a:rPr>
              <a:t>(</a:t>
            </a:r>
            <a:r>
              <a:rPr lang="en-US" sz="1200" u="sng" dirty="0" smtClean="0">
                <a:solidFill>
                  <a:srgbClr val="0000FF"/>
                </a:solidFill>
                <a:latin typeface="Arial" pitchFamily="34" charset="0"/>
                <a:cs typeface="Arial" pitchFamily="34" charset="0"/>
                <a:hlinkClick r:id="rId9" action="ppaction://hlinksldjump"/>
              </a:rPr>
              <a:t>Slide  26</a:t>
            </a:r>
            <a:r>
              <a:rPr lang="en-US" sz="1200" dirty="0" smtClean="0">
                <a:solidFill>
                  <a:srgbClr val="030201"/>
                </a:solidFill>
                <a:latin typeface="Arial" pitchFamily="34" charset="0"/>
                <a:cs typeface="Arial" pitchFamily="34" charset="0"/>
              </a:rPr>
              <a:t>)</a:t>
            </a:r>
            <a:r>
              <a:rPr lang="en-US" sz="1400" dirty="0" smtClean="0">
                <a:solidFill>
                  <a:schemeClr val="accent3"/>
                </a:solidFill>
                <a:latin typeface="Arial" pitchFamily="34" charset="0"/>
                <a:cs typeface="Arial" pitchFamily="34" charset="0"/>
              </a:rPr>
              <a:t>;</a:t>
            </a:r>
          </a:p>
          <a:p>
            <a:pPr marL="1371600" lvl="2" indent="-457200">
              <a:buClr>
                <a:schemeClr val="accent3"/>
              </a:buClr>
              <a:buFont typeface="Arial" pitchFamily="34" charset="0"/>
              <a:buChar char="•"/>
            </a:pPr>
            <a:r>
              <a:rPr lang="en-US" sz="1500" b="1" dirty="0" smtClean="0">
                <a:solidFill>
                  <a:schemeClr val="bg1"/>
                </a:solidFill>
                <a:latin typeface="Arial" pitchFamily="34" charset="0"/>
                <a:cs typeface="Arial" pitchFamily="34" charset="0"/>
              </a:rPr>
              <a:t>Discussions</a:t>
            </a:r>
            <a:r>
              <a:rPr lang="en-US" sz="1200" dirty="0" smtClean="0">
                <a:solidFill>
                  <a:schemeClr val="accent3"/>
                </a:solidFill>
                <a:latin typeface="Arial" pitchFamily="34" charset="0"/>
                <a:cs typeface="Arial" pitchFamily="34" charset="0"/>
              </a:rPr>
              <a:t> </a:t>
            </a:r>
            <a:r>
              <a:rPr lang="en-US" sz="1400" dirty="0" smtClean="0">
                <a:solidFill>
                  <a:schemeClr val="accent3"/>
                </a:solidFill>
                <a:latin typeface="Arial" pitchFamily="34" charset="0"/>
                <a:cs typeface="Arial" pitchFamily="34" charset="0"/>
              </a:rPr>
              <a:t>(formerly known as </a:t>
            </a:r>
            <a:r>
              <a:rPr lang="en-US" sz="1400" dirty="0" err="1" smtClean="0">
                <a:solidFill>
                  <a:schemeClr val="accent3"/>
                </a:solidFill>
                <a:latin typeface="Arial" pitchFamily="34" charset="0"/>
                <a:cs typeface="Arial" pitchFamily="34" charset="0"/>
              </a:rPr>
              <a:t>listservs</a:t>
            </a:r>
            <a:r>
              <a:rPr lang="en-US" sz="1400" dirty="0" smtClean="0">
                <a:solidFill>
                  <a:schemeClr val="accent3"/>
                </a:solidFill>
                <a:latin typeface="Arial" pitchFamily="34" charset="0"/>
                <a:cs typeface="Arial" pitchFamily="34" charset="0"/>
              </a:rPr>
              <a:t>) </a:t>
            </a:r>
            <a:r>
              <a:rPr lang="en-US" sz="1200" dirty="0" smtClean="0">
                <a:solidFill>
                  <a:srgbClr val="030201"/>
                </a:solidFill>
                <a:latin typeface="Arial" pitchFamily="34" charset="0"/>
                <a:cs typeface="Arial" pitchFamily="34" charset="0"/>
              </a:rPr>
              <a:t>(</a:t>
            </a:r>
            <a:r>
              <a:rPr lang="en-US" sz="1200" u="sng" dirty="0" smtClean="0">
                <a:solidFill>
                  <a:srgbClr val="0000FF"/>
                </a:solidFill>
                <a:latin typeface="Arial" pitchFamily="34" charset="0"/>
                <a:cs typeface="Arial" pitchFamily="34" charset="0"/>
                <a:hlinkClick r:id="rId10" action="ppaction://hlinksldjump"/>
              </a:rPr>
              <a:t>Slide 33</a:t>
            </a:r>
            <a:r>
              <a:rPr lang="en-US" sz="1200" dirty="0" smtClean="0">
                <a:solidFill>
                  <a:srgbClr val="030201"/>
                </a:solidFill>
                <a:latin typeface="Arial" pitchFamily="34" charset="0"/>
                <a:cs typeface="Arial" pitchFamily="34" charset="0"/>
              </a:rPr>
              <a:t>)</a:t>
            </a:r>
            <a:r>
              <a:rPr lang="en-US" sz="1400" dirty="0" smtClean="0">
                <a:solidFill>
                  <a:schemeClr val="accent3"/>
                </a:solidFill>
                <a:latin typeface="Arial" pitchFamily="34" charset="0"/>
                <a:cs typeface="Arial" pitchFamily="34" charset="0"/>
              </a:rPr>
              <a:t>; and</a:t>
            </a:r>
          </a:p>
          <a:p>
            <a:pPr marL="1371600" lvl="2" indent="-457200">
              <a:buClr>
                <a:schemeClr val="accent3"/>
              </a:buClr>
              <a:buFont typeface="Arial" pitchFamily="34" charset="0"/>
              <a:buChar char="•"/>
            </a:pPr>
            <a:r>
              <a:rPr lang="en-US" sz="1500" b="1" dirty="0" smtClean="0">
                <a:solidFill>
                  <a:schemeClr val="bg1"/>
                </a:solidFill>
                <a:latin typeface="Arial" pitchFamily="34" charset="0"/>
                <a:cs typeface="Arial" pitchFamily="34" charset="0"/>
              </a:rPr>
              <a:t>Resource</a:t>
            </a:r>
            <a:r>
              <a:rPr lang="en-US" sz="1200" b="1" dirty="0" smtClean="0">
                <a:solidFill>
                  <a:schemeClr val="bg1"/>
                </a:solidFill>
                <a:latin typeface="Arial" pitchFamily="34" charset="0"/>
                <a:cs typeface="Arial" pitchFamily="34" charset="0"/>
              </a:rPr>
              <a:t> </a:t>
            </a:r>
            <a:r>
              <a:rPr lang="en-US" sz="1500" b="1" dirty="0" smtClean="0">
                <a:solidFill>
                  <a:schemeClr val="bg1"/>
                </a:solidFill>
                <a:latin typeface="Arial" pitchFamily="34" charset="0"/>
                <a:cs typeface="Arial" pitchFamily="34" charset="0"/>
              </a:rPr>
              <a:t>Libraries </a:t>
            </a:r>
            <a:r>
              <a:rPr lang="en-US" sz="1400" dirty="0" smtClean="0">
                <a:solidFill>
                  <a:schemeClr val="accent3"/>
                </a:solidFill>
                <a:latin typeface="Arial" pitchFamily="34" charset="0"/>
                <a:cs typeface="Arial" pitchFamily="34" charset="0"/>
              </a:rPr>
              <a:t>(recent shared files)</a:t>
            </a:r>
            <a:r>
              <a:rPr lang="en-US" sz="1200" dirty="0" smtClean="0">
                <a:solidFill>
                  <a:srgbClr val="030201"/>
                </a:solidFill>
                <a:latin typeface="Arial" pitchFamily="34" charset="0"/>
                <a:cs typeface="Arial" pitchFamily="34" charset="0"/>
              </a:rPr>
              <a:t> (</a:t>
            </a:r>
            <a:r>
              <a:rPr lang="en-US" sz="1200" u="sng" dirty="0" smtClean="0">
                <a:solidFill>
                  <a:srgbClr val="0000FF"/>
                </a:solidFill>
                <a:latin typeface="Arial" pitchFamily="34" charset="0"/>
                <a:cs typeface="Arial" pitchFamily="34" charset="0"/>
                <a:hlinkClick r:id="rId11" action="ppaction://hlinksldjump"/>
              </a:rPr>
              <a:t>Slide 42</a:t>
            </a:r>
            <a:r>
              <a:rPr lang="en-US" sz="1200" dirty="0" smtClean="0">
                <a:solidFill>
                  <a:srgbClr val="030201"/>
                </a:solidFill>
                <a:latin typeface="Arial" pitchFamily="34" charset="0"/>
                <a:cs typeface="Arial" pitchFamily="34" charset="0"/>
              </a:rPr>
              <a:t>)</a:t>
            </a:r>
            <a:r>
              <a:rPr lang="en-US" sz="1400" dirty="0" smtClean="0">
                <a:solidFill>
                  <a:schemeClr val="accent3"/>
                </a:solidFill>
                <a:latin typeface="Arial" pitchFamily="34" charset="0"/>
                <a:cs typeface="Arial" pitchFamily="34" charset="0"/>
              </a:rPr>
              <a:t>.</a:t>
            </a:r>
          </a:p>
        </p:txBody>
      </p:sp>
      <p:pic>
        <p:nvPicPr>
          <p:cNvPr id="11" name="Picture 10" descr="Access_grad_.png"/>
          <p:cNvPicPr/>
          <p:nvPr/>
        </p:nvPicPr>
        <p:blipFill>
          <a:blip r:embed="rId12"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9"/>
          <p:cNvSpPr/>
          <p:nvPr/>
        </p:nvSpPr>
        <p:spPr>
          <a:xfrm>
            <a:off x="365080" y="6251816"/>
            <a:ext cx="3352800" cy="446276"/>
          </a:xfrm>
          <a:prstGeom prst="rect">
            <a:avLst/>
          </a:prstGeom>
          <a:ln w="19050">
            <a:solidFill>
              <a:srgbClr val="FF0000"/>
            </a:solidFill>
          </a:ln>
        </p:spPr>
        <p:style>
          <a:lnRef idx="0">
            <a:schemeClr val="accent2"/>
          </a:lnRef>
          <a:fillRef idx="3">
            <a:schemeClr val="accent2"/>
          </a:fillRef>
          <a:effectRef idx="3">
            <a:schemeClr val="accent2"/>
          </a:effectRef>
          <a:fontRef idx="minor">
            <a:schemeClr val="lt1"/>
          </a:fontRef>
        </p:style>
        <p:txBody>
          <a:bodyPr wrap="square">
            <a:spAutoFit/>
          </a:bodyPr>
          <a:lstStyle/>
          <a:p>
            <a:pPr lvl="0"/>
            <a:r>
              <a:rPr lang="en-US" sz="1100" b="1" i="1" dirty="0" smtClean="0">
                <a:solidFill>
                  <a:schemeClr val="bg2">
                    <a:lumMod val="10000"/>
                  </a:schemeClr>
                </a:solidFill>
                <a:latin typeface="Arial" pitchFamily="34" charset="0"/>
                <a:cs typeface="Arial" pitchFamily="34" charset="0"/>
              </a:rPr>
              <a:t>NOTE</a:t>
            </a:r>
            <a:r>
              <a:rPr lang="en-US" sz="1200" b="1" i="1" dirty="0" smtClean="0">
                <a:solidFill>
                  <a:schemeClr val="bg2">
                    <a:lumMod val="10000"/>
                  </a:schemeClr>
                </a:solidFill>
                <a:latin typeface="Arial" pitchFamily="34" charset="0"/>
                <a:cs typeface="Arial" pitchFamily="34" charset="0"/>
              </a:rPr>
              <a:t>: </a:t>
            </a:r>
            <a:r>
              <a:rPr lang="en-US" sz="1100" b="1" i="1" dirty="0" smtClean="0">
                <a:solidFill>
                  <a:schemeClr val="bg2">
                    <a:lumMod val="10000"/>
                  </a:schemeClr>
                </a:solidFill>
                <a:latin typeface="Arial" pitchFamily="34" charset="0"/>
                <a:cs typeface="Arial" pitchFamily="34" charset="0"/>
              </a:rPr>
              <a:t>Each link in this presentation contains a return link to the original slide.</a:t>
            </a:r>
            <a:endParaRPr lang="en-US" sz="1400" b="1" i="1"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100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pic>
        <p:nvPicPr>
          <p:cNvPr id="7" name="Picture 6" descr="Access_grad_.png"/>
          <p:cNvPicPr/>
          <p:nvPr/>
        </p:nvPicPr>
        <p:blipFill>
          <a:blip r:embed="rId3"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p:cNvSpPr/>
          <p:nvPr/>
        </p:nvSpPr>
        <p:spPr>
          <a:xfrm>
            <a:off x="381000" y="2057400"/>
            <a:ext cx="8458200" cy="2185214"/>
          </a:xfrm>
          <a:prstGeom prst="rect">
            <a:avLst/>
          </a:prstGeom>
        </p:spPr>
        <p:txBody>
          <a:bodyPr wrap="square">
            <a:spAutoFit/>
          </a:bodyPr>
          <a:lstStyle/>
          <a:p>
            <a:r>
              <a:rPr lang="en-US" sz="2000" b="1" kern="0" dirty="0" smtClean="0">
                <a:solidFill>
                  <a:schemeClr val="accent4"/>
                </a:solidFill>
                <a:latin typeface="Arial" pitchFamily="34" charset="0"/>
                <a:cs typeface="Arial" pitchFamily="34" charset="0"/>
              </a:rPr>
              <a:t>My Bar Access </a:t>
            </a:r>
            <a:r>
              <a:rPr lang="en-US" sz="2000" kern="0" dirty="0" smtClean="0">
                <a:solidFill>
                  <a:schemeClr val="accent4"/>
                </a:solidFill>
                <a:latin typeface="Arial" pitchFamily="34" charset="0"/>
                <a:cs typeface="Arial" pitchFamily="34" charset="0"/>
              </a:rPr>
              <a:t>offers each </a:t>
            </a:r>
            <a:r>
              <a:rPr lang="en-US" sz="2000" dirty="0" smtClean="0">
                <a:solidFill>
                  <a:schemeClr val="accent4"/>
                </a:solidFill>
                <a:latin typeface="Arial" pitchFamily="34" charset="0"/>
                <a:cs typeface="Arial" pitchFamily="34" charset="0"/>
              </a:rPr>
              <a:t>Massachusetts Bar Association section or division an opportunity to interact and exchange information through </a:t>
            </a:r>
            <a:r>
              <a:rPr lang="en-US" sz="2000" b="1" dirty="0" smtClean="0">
                <a:solidFill>
                  <a:schemeClr val="bg1">
                    <a:lumMod val="20000"/>
                    <a:lumOff val="80000"/>
                  </a:schemeClr>
                </a:solidFill>
                <a:latin typeface="Arial" pitchFamily="34" charset="0"/>
                <a:cs typeface="Arial" pitchFamily="34" charset="0"/>
              </a:rPr>
              <a:t>member groups</a:t>
            </a:r>
            <a:r>
              <a:rPr lang="en-US" sz="2000" dirty="0" smtClean="0">
                <a:solidFill>
                  <a:schemeClr val="accent4"/>
                </a:solidFill>
                <a:latin typeface="Arial" pitchFamily="34" charset="0"/>
                <a:cs typeface="Arial" pitchFamily="34" charset="0"/>
              </a:rPr>
              <a:t>. In addition to member-created content, the member groups provide information on section-sponsored MBA On Demand programs, </a:t>
            </a:r>
            <a:r>
              <a:rPr lang="en-US" sz="2000" i="1" dirty="0" smtClean="0">
                <a:solidFill>
                  <a:schemeClr val="accent4"/>
                </a:solidFill>
                <a:latin typeface="Arial" pitchFamily="34" charset="0"/>
                <a:cs typeface="Arial" pitchFamily="34" charset="0"/>
              </a:rPr>
              <a:t>Section Review </a:t>
            </a:r>
            <a:r>
              <a:rPr lang="en-US" sz="2000" dirty="0" smtClean="0">
                <a:solidFill>
                  <a:schemeClr val="accent4"/>
                </a:solidFill>
                <a:latin typeface="Arial" pitchFamily="34" charset="0"/>
                <a:cs typeface="Arial" pitchFamily="34" charset="0"/>
              </a:rPr>
              <a:t>articles, section leadership and more.</a:t>
            </a:r>
          </a:p>
          <a:p>
            <a:pPr lvl="0"/>
            <a:endParaRPr lang="en-US" sz="1200" dirty="0" smtClean="0">
              <a:solidFill>
                <a:schemeClr val="accent4"/>
              </a:solidFill>
              <a:latin typeface="Arial" pitchFamily="34" charset="0"/>
              <a:cs typeface="Arial" pitchFamily="34" charset="0"/>
            </a:endParaRPr>
          </a:p>
          <a:p>
            <a:pPr lvl="0"/>
            <a:endParaRPr lang="en-US" sz="1200" dirty="0" smtClean="0">
              <a:solidFill>
                <a:schemeClr val="accent4"/>
              </a:solidFill>
              <a:latin typeface="Arial" pitchFamily="34" charset="0"/>
              <a:cs typeface="Arial" pitchFamily="34" charset="0"/>
            </a:endParaRPr>
          </a:p>
          <a:p>
            <a:pPr lvl="0"/>
            <a:endParaRPr lang="en-US" sz="1200" dirty="0" smtClean="0">
              <a:solidFill>
                <a:schemeClr val="accent4"/>
              </a:solidFill>
              <a:latin typeface="Arial" pitchFamily="34" charset="0"/>
              <a:cs typeface="Arial" pitchFamily="34" charset="0"/>
            </a:endParaRPr>
          </a:p>
        </p:txBody>
      </p:sp>
      <p:sp>
        <p:nvSpPr>
          <p:cNvPr id="11" name="Rectangle 10"/>
          <p:cNvSpPr/>
          <p:nvPr/>
        </p:nvSpPr>
        <p:spPr>
          <a:xfrm>
            <a:off x="0" y="152401"/>
            <a:ext cx="9144000" cy="1015663"/>
          </a:xfrm>
          <a:prstGeom prst="rect">
            <a:avLst/>
          </a:prstGeom>
          <a:noFill/>
        </p:spPr>
        <p:txBody>
          <a:bodyPr wrap="square" lIns="91440" tIns="45720" rIns="91440" bIns="45720">
            <a:spAutoFit/>
          </a:bodyPr>
          <a:lstStyle/>
          <a:p>
            <a:pPr algn="ctr"/>
            <a:r>
              <a:rPr kumimoji="0" lang="en-US" sz="6000" b="1" i="0" u="none" strike="noStrike" kern="1200" normalizeH="0" baseline="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How</a:t>
            </a:r>
            <a:r>
              <a:rPr kumimoji="0" lang="en-US" sz="6000" b="1" i="0" u="none" strike="noStrike" kern="1200" normalizeH="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 Can I Interact</a:t>
            </a:r>
            <a:r>
              <a:rPr kumimoji="0" lang="en-US" sz="6000" b="1" i="0" u="none" strike="noStrike" kern="1200" normalizeH="0" baseline="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a:t>
            </a:r>
            <a:endParaRPr lang="en-US" sz="6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5" name="Rectangle 4"/>
          <p:cNvSpPr/>
          <p:nvPr/>
        </p:nvSpPr>
        <p:spPr>
          <a:xfrm>
            <a:off x="381000" y="1219200"/>
            <a:ext cx="8153400" cy="646331"/>
          </a:xfrm>
          <a:prstGeom prst="rect">
            <a:avLst/>
          </a:prstGeom>
        </p:spPr>
        <p:txBody>
          <a:bodyPr wrap="square">
            <a:spAutoFit/>
          </a:bodyPr>
          <a:lstStyle/>
          <a:p>
            <a:pPr lvl="0"/>
            <a:r>
              <a:rPr lang="en-US" i="1" kern="0" dirty="0" smtClean="0">
                <a:solidFill>
                  <a:srgbClr val="030201"/>
                </a:solidFill>
                <a:latin typeface="Arial" pitchFamily="34" charset="0"/>
                <a:cs typeface="Arial" pitchFamily="34" charset="0"/>
              </a:rPr>
              <a:t>Begin by creating your member profile and selecting your discussion settings </a:t>
            </a:r>
          </a:p>
          <a:p>
            <a:pPr lvl="0" algn="ctr"/>
            <a:r>
              <a:rPr lang="en-US" dirty="0" smtClean="0">
                <a:solidFill>
                  <a:schemeClr val="accent4"/>
                </a:solidFill>
                <a:latin typeface="Arial" pitchFamily="34" charset="0"/>
                <a:cs typeface="Arial" pitchFamily="34" charset="0"/>
              </a:rPr>
              <a:t>(</a:t>
            </a:r>
            <a:r>
              <a:rPr lang="en-US" u="sng" dirty="0" smtClean="0">
                <a:solidFill>
                  <a:srgbClr val="0000FF"/>
                </a:solidFill>
                <a:latin typeface="Arial" pitchFamily="34" charset="0"/>
                <a:cs typeface="Arial" pitchFamily="34" charset="0"/>
                <a:hlinkClick r:id="rId4"/>
              </a:rPr>
              <a:t>Getting Started</a:t>
            </a:r>
            <a:r>
              <a:rPr lang="en-US" dirty="0" smtClean="0">
                <a:solidFill>
                  <a:schemeClr val="accent4"/>
                </a:solidFill>
                <a:latin typeface="Arial" pitchFamily="34" charset="0"/>
                <a:cs typeface="Arial" pitchFamily="34" charset="0"/>
              </a:rPr>
              <a:t>)</a:t>
            </a:r>
          </a:p>
        </p:txBody>
      </p:sp>
      <p:sp>
        <p:nvSpPr>
          <p:cNvPr id="6" name="Rectangle 5"/>
          <p:cNvSpPr/>
          <p:nvPr/>
        </p:nvSpPr>
        <p:spPr>
          <a:xfrm>
            <a:off x="381000" y="3962400"/>
            <a:ext cx="8229600" cy="646331"/>
          </a:xfrm>
          <a:prstGeom prst="rect">
            <a:avLst/>
          </a:prstGeom>
        </p:spPr>
        <p:txBody>
          <a:bodyPr wrap="square">
            <a:spAutoFit/>
          </a:bodyPr>
          <a:lstStyle/>
          <a:p>
            <a:pPr lvl="0"/>
            <a:r>
              <a:rPr lang="en-US" i="1" dirty="0" smtClean="0">
                <a:solidFill>
                  <a:schemeClr val="accent4"/>
                </a:solidFill>
                <a:latin typeface="Arial" pitchFamily="34" charset="0"/>
                <a:cs typeface="Arial" pitchFamily="34" charset="0"/>
              </a:rPr>
              <a:t>Review this “How-To” to learn how you can use four interactive tools to interact with your fellow section/division members.</a:t>
            </a:r>
          </a:p>
        </p:txBody>
      </p:sp>
      <p:sp>
        <p:nvSpPr>
          <p:cNvPr id="14" name="Rectangle 13"/>
          <p:cNvSpPr/>
          <p:nvPr/>
        </p:nvSpPr>
        <p:spPr>
          <a:xfrm>
            <a:off x="304800" y="6417864"/>
            <a:ext cx="3733800" cy="26161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Return to the </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hlinkClick r:id="rId5" action="ppaction://hlinksldjump"/>
              </a:rPr>
              <a:t>How to Use </a:t>
            </a:r>
            <a:r>
              <a:rPr lang="en-US" sz="1100" b="1" dirty="0" smtClean="0">
                <a:solidFill>
                  <a:srgbClr val="0000FF"/>
                </a:solidFill>
                <a:latin typeface="Arial" pitchFamily="34" charset="0"/>
                <a:cs typeface="Arial" pitchFamily="34" charset="0"/>
                <a:hlinkClick r:id="rId5" action="ppaction://hlinksldjump"/>
              </a:rPr>
              <a:t>My Bar Access</a:t>
            </a:r>
            <a:r>
              <a:rPr lang="en-US" sz="1100" dirty="0" smtClean="0">
                <a:solidFill>
                  <a:schemeClr val="bg1">
                    <a:lumMod val="10000"/>
                  </a:schemeClr>
                </a:solidFill>
                <a:latin typeface="Arial" pitchFamily="34" charset="0"/>
                <a:cs typeface="Arial" pitchFamily="34" charset="0"/>
              </a:rPr>
              <a:t>” </a:t>
            </a:r>
            <a:r>
              <a:rPr lang="en-US" sz="1100" b="1" i="1" dirty="0" smtClean="0">
                <a:solidFill>
                  <a:schemeClr val="bg1">
                    <a:lumMod val="10000"/>
                  </a:schemeClr>
                </a:solidFill>
                <a:latin typeface="Arial" pitchFamily="34" charset="0"/>
                <a:cs typeface="Arial" pitchFamily="34" charset="0"/>
              </a:rPr>
              <a:t>s</a:t>
            </a:r>
            <a:r>
              <a:rPr lang="en-US" sz="1100" b="1" i="1" dirty="0" smtClean="0">
                <a:solidFill>
                  <a:schemeClr val="bg2">
                    <a:lumMod val="10000"/>
                  </a:schemeClr>
                </a:solidFill>
                <a:latin typeface="Arial" pitchFamily="34" charset="0"/>
                <a:cs typeface="Arial" pitchFamily="34" charset="0"/>
              </a:rPr>
              <a:t>lide</a:t>
            </a:r>
            <a:endParaRPr lang="en-US" sz="1400" b="1" i="1"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12" name="Rectangle 11"/>
          <p:cNvSpPr/>
          <p:nvPr/>
        </p:nvSpPr>
        <p:spPr>
          <a:xfrm>
            <a:off x="304800" y="3657600"/>
            <a:ext cx="8534400" cy="1754326"/>
          </a:xfrm>
          <a:prstGeom prst="rect">
            <a:avLst/>
          </a:prstGeom>
        </p:spPr>
        <p:txBody>
          <a:bodyPr wrap="square">
            <a:spAutoFit/>
          </a:bodyPr>
          <a:lstStyle/>
          <a:p>
            <a:pPr lvl="1"/>
            <a:endParaRPr lang="en-US" sz="800" b="1" dirty="0" smtClean="0">
              <a:solidFill>
                <a:schemeClr val="accent5"/>
              </a:solidFill>
              <a:latin typeface="Arial" pitchFamily="34" charset="0"/>
              <a:cs typeface="Arial" pitchFamily="34" charset="0"/>
            </a:endParaRPr>
          </a:p>
          <a:p>
            <a:pPr>
              <a:buFont typeface="Arial" pitchFamily="34" charset="0"/>
              <a:buChar char="•"/>
            </a:pPr>
            <a:r>
              <a:rPr lang="en-US" sz="2000" b="1" dirty="0" smtClean="0">
                <a:solidFill>
                  <a:schemeClr val="accent5"/>
                </a:solidFill>
                <a:latin typeface="Arial" pitchFamily="34" charset="0"/>
                <a:cs typeface="Arial" pitchFamily="34" charset="0"/>
              </a:rPr>
              <a:t>     </a:t>
            </a:r>
            <a:r>
              <a:rPr lang="en-US" sz="2000" b="1" dirty="0" smtClean="0">
                <a:solidFill>
                  <a:schemeClr val="accent3"/>
                </a:solidFill>
                <a:latin typeface="Arial" pitchFamily="34" charset="0"/>
                <a:cs typeface="Arial" pitchFamily="34" charset="0"/>
              </a:rPr>
              <a:t>Group Admin</a:t>
            </a:r>
            <a:r>
              <a:rPr lang="en-US" sz="2000" dirty="0" smtClean="0">
                <a:solidFill>
                  <a:schemeClr val="accent5"/>
                </a:solidFill>
                <a:latin typeface="Arial" pitchFamily="34" charset="0"/>
                <a:cs typeface="Arial" pitchFamily="34" charset="0"/>
              </a:rPr>
              <a:t>:</a:t>
            </a:r>
            <a:r>
              <a:rPr lang="en-US" sz="2000" b="1" dirty="0" smtClean="0">
                <a:solidFill>
                  <a:schemeClr val="accent5"/>
                </a:solidFill>
                <a:latin typeface="Arial" pitchFamily="34" charset="0"/>
                <a:cs typeface="Arial" pitchFamily="34" charset="0"/>
              </a:rPr>
              <a:t> </a:t>
            </a:r>
            <a:r>
              <a:rPr lang="en-US" dirty="0" smtClean="0">
                <a:solidFill>
                  <a:schemeClr val="accent5"/>
                </a:solidFill>
                <a:latin typeface="Arial" pitchFamily="34" charset="0"/>
                <a:cs typeface="Arial" pitchFamily="34" charset="0"/>
              </a:rPr>
              <a:t>(Click </a:t>
            </a:r>
            <a:r>
              <a:rPr lang="en-US" u="sng" dirty="0" smtClean="0">
                <a:solidFill>
                  <a:srgbClr val="0000FF"/>
                </a:solidFill>
                <a:latin typeface="Arial" pitchFamily="34" charset="0"/>
                <a:cs typeface="Arial" pitchFamily="34" charset="0"/>
                <a:hlinkClick r:id="rId2"/>
              </a:rPr>
              <a:t>here</a:t>
            </a:r>
            <a:r>
              <a:rPr lang="en-US" b="1" dirty="0" smtClean="0">
                <a:solidFill>
                  <a:schemeClr val="accent5"/>
                </a:solidFill>
                <a:latin typeface="Arial" pitchFamily="34" charset="0"/>
                <a:cs typeface="Arial" pitchFamily="34" charset="0"/>
              </a:rPr>
              <a:t> </a:t>
            </a:r>
            <a:r>
              <a:rPr lang="en-US" dirty="0" smtClean="0">
                <a:solidFill>
                  <a:schemeClr val="accent5"/>
                </a:solidFill>
                <a:latin typeface="Arial" pitchFamily="34" charset="0"/>
                <a:cs typeface="Arial" pitchFamily="34" charset="0"/>
              </a:rPr>
              <a:t>for the role of Group </a:t>
            </a:r>
            <a:r>
              <a:rPr lang="en-US" dirty="0" err="1" smtClean="0">
                <a:solidFill>
                  <a:schemeClr val="accent5"/>
                </a:solidFill>
                <a:latin typeface="Arial" pitchFamily="34" charset="0"/>
                <a:cs typeface="Arial" pitchFamily="34" charset="0"/>
              </a:rPr>
              <a:t>Admins</a:t>
            </a:r>
            <a:r>
              <a:rPr lang="en-US" dirty="0" smtClean="0">
                <a:solidFill>
                  <a:schemeClr val="accent5"/>
                </a:solidFill>
                <a:latin typeface="Arial" pitchFamily="34" charset="0"/>
                <a:cs typeface="Arial" pitchFamily="34" charset="0"/>
              </a:rPr>
              <a:t>)</a:t>
            </a:r>
            <a:endParaRPr lang="en-US" u="sng" dirty="0" smtClean="0">
              <a:solidFill>
                <a:srgbClr val="0000FF"/>
              </a:solidFill>
              <a:latin typeface="Arial" pitchFamily="34" charset="0"/>
              <a:cs typeface="Arial" pitchFamily="34" charset="0"/>
            </a:endParaRPr>
          </a:p>
          <a:p>
            <a:pPr>
              <a:lnSpc>
                <a:spcPts val="2400"/>
              </a:lnSpc>
            </a:pPr>
            <a:r>
              <a:rPr lang="en-US" sz="1400" dirty="0" smtClean="0">
                <a:solidFill>
                  <a:srgbClr val="0000FF"/>
                </a:solidFill>
                <a:latin typeface="Arial" pitchFamily="34" charset="0"/>
                <a:cs typeface="Arial" pitchFamily="34" charset="0"/>
              </a:rPr>
              <a:t>          </a:t>
            </a:r>
            <a:r>
              <a:rPr lang="en-US" sz="1400" dirty="0" smtClean="0">
                <a:solidFill>
                  <a:schemeClr val="accent5"/>
                </a:solidFill>
                <a:latin typeface="Arial" pitchFamily="34" charset="0"/>
                <a:cs typeface="Arial" pitchFamily="34" charset="0"/>
              </a:rPr>
              <a:t>Group </a:t>
            </a:r>
            <a:r>
              <a:rPr lang="en-US" sz="1400" dirty="0" err="1" smtClean="0">
                <a:solidFill>
                  <a:schemeClr val="accent5"/>
                </a:solidFill>
                <a:latin typeface="Arial" pitchFamily="34" charset="0"/>
                <a:cs typeface="Arial" pitchFamily="34" charset="0"/>
              </a:rPr>
              <a:t>Admins</a:t>
            </a:r>
            <a:r>
              <a:rPr lang="en-US" sz="1400" dirty="0" smtClean="0">
                <a:solidFill>
                  <a:schemeClr val="accent5"/>
                </a:solidFill>
                <a:latin typeface="Arial" pitchFamily="34" charset="0"/>
                <a:cs typeface="Arial" pitchFamily="34" charset="0"/>
              </a:rPr>
              <a:t> are appointed by section leadership. Group </a:t>
            </a:r>
            <a:r>
              <a:rPr lang="en-US" sz="1400" dirty="0" err="1" smtClean="0">
                <a:solidFill>
                  <a:schemeClr val="accent5"/>
                </a:solidFill>
                <a:latin typeface="Arial" pitchFamily="34" charset="0"/>
                <a:cs typeface="Arial" pitchFamily="34" charset="0"/>
              </a:rPr>
              <a:t>Admins</a:t>
            </a:r>
            <a:r>
              <a:rPr lang="en-US" sz="1400" dirty="0" smtClean="0">
                <a:solidFill>
                  <a:schemeClr val="accent5"/>
                </a:solidFill>
                <a:latin typeface="Arial" pitchFamily="34" charset="0"/>
                <a:cs typeface="Arial" pitchFamily="34" charset="0"/>
              </a:rPr>
              <a:t> manage their section’s </a:t>
            </a:r>
          </a:p>
          <a:p>
            <a:pPr>
              <a:lnSpc>
                <a:spcPts val="2400"/>
              </a:lnSpc>
            </a:pPr>
            <a:r>
              <a:rPr lang="en-US" sz="1400" dirty="0" smtClean="0">
                <a:solidFill>
                  <a:schemeClr val="accent5"/>
                </a:solidFill>
                <a:latin typeface="Arial" pitchFamily="34" charset="0"/>
                <a:cs typeface="Arial" pitchFamily="34" charset="0"/>
              </a:rPr>
              <a:t>          member-generated content by adding group announcements, encouraging fellow group members to      </a:t>
            </a:r>
          </a:p>
          <a:p>
            <a:pPr>
              <a:lnSpc>
                <a:spcPts val="2400"/>
              </a:lnSpc>
            </a:pPr>
            <a:r>
              <a:rPr lang="en-US" sz="1400" dirty="0" smtClean="0">
                <a:solidFill>
                  <a:schemeClr val="accent5"/>
                </a:solidFill>
                <a:latin typeface="Arial" pitchFamily="34" charset="0"/>
                <a:cs typeface="Arial" pitchFamily="34" charset="0"/>
              </a:rPr>
              <a:t>          post and modifying member group tags. The         symbol in these slides will point out the specific  </a:t>
            </a:r>
          </a:p>
          <a:p>
            <a:pPr>
              <a:lnSpc>
                <a:spcPts val="2400"/>
              </a:lnSpc>
            </a:pPr>
            <a:r>
              <a:rPr lang="en-US" sz="1400" dirty="0" smtClean="0">
                <a:solidFill>
                  <a:schemeClr val="accent5"/>
                </a:solidFill>
                <a:latin typeface="Arial" pitchFamily="34" charset="0"/>
                <a:cs typeface="Arial" pitchFamily="34" charset="0"/>
              </a:rPr>
              <a:t>          abilities and/or functions of a Group Admin.</a:t>
            </a:r>
            <a:endParaRPr lang="en-US" sz="1400" b="1" dirty="0" smtClean="0">
              <a:solidFill>
                <a:schemeClr val="accent5"/>
              </a:solidFill>
              <a:latin typeface="Arial" pitchFamily="34" charset="0"/>
              <a:cs typeface="Arial" pitchFamily="34" charset="0"/>
            </a:endParaRPr>
          </a:p>
        </p:txBody>
      </p:sp>
      <p:sp>
        <p:nvSpPr>
          <p:cNvPr id="5" name="Rectangle 4"/>
          <p:cNvSpPr/>
          <p:nvPr/>
        </p:nvSpPr>
        <p:spPr>
          <a:xfrm>
            <a:off x="304800" y="1100490"/>
            <a:ext cx="8610600" cy="2557110"/>
          </a:xfrm>
          <a:prstGeom prst="rect">
            <a:avLst/>
          </a:prstGeom>
        </p:spPr>
        <p:txBody>
          <a:bodyPr wrap="square">
            <a:spAutoFit/>
          </a:bodyPr>
          <a:lstStyle/>
          <a:p>
            <a:pPr>
              <a:buFont typeface="Arial" pitchFamily="34" charset="0"/>
              <a:buChar char="•"/>
            </a:pPr>
            <a:r>
              <a:rPr lang="en-US" sz="2000" b="1" dirty="0" smtClean="0">
                <a:solidFill>
                  <a:schemeClr val="accent5"/>
                </a:solidFill>
                <a:latin typeface="Arial" pitchFamily="34" charset="0"/>
                <a:cs typeface="Arial" pitchFamily="34" charset="0"/>
              </a:rPr>
              <a:t>     </a:t>
            </a:r>
            <a:r>
              <a:rPr lang="en-US" sz="2000" b="1" dirty="0" smtClean="0">
                <a:solidFill>
                  <a:schemeClr val="accent3"/>
                </a:solidFill>
                <a:latin typeface="Arial" pitchFamily="34" charset="0"/>
                <a:cs typeface="Arial" pitchFamily="34" charset="0"/>
              </a:rPr>
              <a:t>Member</a:t>
            </a:r>
            <a:r>
              <a:rPr lang="en-US" sz="2000" dirty="0" smtClean="0">
                <a:solidFill>
                  <a:schemeClr val="accent5"/>
                </a:solidFill>
                <a:latin typeface="Arial" pitchFamily="34" charset="0"/>
                <a:cs typeface="Arial" pitchFamily="34" charset="0"/>
              </a:rPr>
              <a:t>:</a:t>
            </a:r>
            <a:r>
              <a:rPr lang="en-US" sz="2000" b="1" dirty="0" smtClean="0">
                <a:solidFill>
                  <a:schemeClr val="accent5"/>
                </a:solidFill>
                <a:latin typeface="Arial" pitchFamily="34" charset="0"/>
                <a:cs typeface="Arial" pitchFamily="34" charset="0"/>
              </a:rPr>
              <a:t> </a:t>
            </a:r>
            <a:endParaRPr lang="en-US" sz="2000" dirty="0" smtClean="0">
              <a:solidFill>
                <a:schemeClr val="accent5"/>
              </a:solidFill>
              <a:latin typeface="Arial" pitchFamily="34" charset="0"/>
              <a:cs typeface="Arial" pitchFamily="34" charset="0"/>
            </a:endParaRPr>
          </a:p>
          <a:p>
            <a:pPr>
              <a:lnSpc>
                <a:spcPts val="2500"/>
              </a:lnSpc>
            </a:pPr>
            <a:r>
              <a:rPr lang="en-US" sz="2400" dirty="0" smtClean="0">
                <a:solidFill>
                  <a:schemeClr val="accent5"/>
                </a:solidFill>
                <a:latin typeface="Arial" pitchFamily="34" charset="0"/>
                <a:cs typeface="Arial" pitchFamily="34" charset="0"/>
              </a:rPr>
              <a:t>      </a:t>
            </a:r>
            <a:r>
              <a:rPr lang="en-US" sz="1400" dirty="0" smtClean="0">
                <a:solidFill>
                  <a:schemeClr val="accent5"/>
                </a:solidFill>
                <a:latin typeface="Arial" pitchFamily="34" charset="0"/>
                <a:cs typeface="Arial" pitchFamily="34" charset="0"/>
              </a:rPr>
              <a:t>If you are a current member of the Massachusetts Bar Association, you can start contributing to your</a:t>
            </a:r>
          </a:p>
          <a:p>
            <a:pPr>
              <a:lnSpc>
                <a:spcPts val="2500"/>
              </a:lnSpc>
            </a:pPr>
            <a:r>
              <a:rPr lang="en-US" sz="1400" b="1" dirty="0" smtClean="0">
                <a:solidFill>
                  <a:schemeClr val="accent5"/>
                </a:solidFill>
                <a:latin typeface="Arial" pitchFamily="34" charset="0"/>
                <a:cs typeface="Arial" pitchFamily="34" charset="0"/>
              </a:rPr>
              <a:t>          My Bar Access </a:t>
            </a:r>
            <a:r>
              <a:rPr lang="en-US" sz="1400" dirty="0" smtClean="0">
                <a:solidFill>
                  <a:schemeClr val="accent5"/>
                </a:solidFill>
                <a:latin typeface="Arial" pitchFamily="34" charset="0"/>
                <a:cs typeface="Arial" pitchFamily="34" charset="0"/>
              </a:rPr>
              <a:t>member group(s) by creating your </a:t>
            </a:r>
            <a:r>
              <a:rPr lang="en-US" sz="1400" dirty="0" smtClean="0">
                <a:solidFill>
                  <a:schemeClr val="accent5"/>
                </a:solidFill>
                <a:latin typeface="Arial" pitchFamily="34" charset="0"/>
                <a:cs typeface="Arial" pitchFamily="34" charset="0"/>
                <a:hlinkClick r:id="rId3"/>
              </a:rPr>
              <a:t>user profile</a:t>
            </a:r>
            <a:r>
              <a:rPr lang="en-US" sz="1400" dirty="0" smtClean="0">
                <a:solidFill>
                  <a:schemeClr val="accent5"/>
                </a:solidFill>
                <a:latin typeface="Arial" pitchFamily="34" charset="0"/>
                <a:cs typeface="Arial" pitchFamily="34" charset="0"/>
              </a:rPr>
              <a:t>. You can then utilize interactive tools </a:t>
            </a:r>
          </a:p>
          <a:p>
            <a:pPr>
              <a:lnSpc>
                <a:spcPts val="2500"/>
              </a:lnSpc>
            </a:pPr>
            <a:r>
              <a:rPr lang="en-US" sz="1400" dirty="0" smtClean="0">
                <a:solidFill>
                  <a:schemeClr val="accent5"/>
                </a:solidFill>
                <a:latin typeface="Arial" pitchFamily="34" charset="0"/>
                <a:cs typeface="Arial" pitchFamily="34" charset="0"/>
              </a:rPr>
              <a:t>          to communicate with your fellow section/division members, including: accessing/creating </a:t>
            </a:r>
            <a:r>
              <a:rPr lang="en-US" sz="1400" b="1" dirty="0" smtClean="0">
                <a:solidFill>
                  <a:schemeClr val="bg1"/>
                </a:solidFill>
                <a:latin typeface="Arial" pitchFamily="34" charset="0"/>
                <a:cs typeface="Arial" pitchFamily="34" charset="0"/>
              </a:rPr>
              <a:t>blogs</a:t>
            </a:r>
            <a:r>
              <a:rPr lang="en-US" sz="1400" b="1" dirty="0" smtClean="0">
                <a:solidFill>
                  <a:srgbClr val="CCB676"/>
                </a:solidFill>
                <a:latin typeface="Arial" pitchFamily="34" charset="0"/>
                <a:cs typeface="Arial" pitchFamily="34" charset="0"/>
              </a:rPr>
              <a:t>        </a:t>
            </a:r>
          </a:p>
          <a:p>
            <a:pPr>
              <a:lnSpc>
                <a:spcPts val="2500"/>
              </a:lnSpc>
            </a:pPr>
            <a:r>
              <a:rPr lang="en-US" sz="1400" b="1" dirty="0" smtClean="0">
                <a:solidFill>
                  <a:srgbClr val="CCB676"/>
                </a:solidFill>
                <a:latin typeface="Arial" pitchFamily="34" charset="0"/>
                <a:cs typeface="Arial" pitchFamily="34" charset="0"/>
              </a:rPr>
              <a:t>          </a:t>
            </a:r>
            <a:r>
              <a:rPr lang="en-US" sz="1400" dirty="0" smtClean="0">
                <a:solidFill>
                  <a:schemeClr val="accent5"/>
                </a:solidFill>
                <a:latin typeface="Arial" pitchFamily="34" charset="0"/>
                <a:cs typeface="Arial" pitchFamily="34" charset="0"/>
              </a:rPr>
              <a:t>and </a:t>
            </a:r>
            <a:r>
              <a:rPr lang="en-US" sz="1400" b="1" dirty="0" smtClean="0">
                <a:solidFill>
                  <a:schemeClr val="bg1"/>
                </a:solidFill>
                <a:latin typeface="Arial" pitchFamily="34" charset="0"/>
                <a:cs typeface="Arial" pitchFamily="34" charset="0"/>
              </a:rPr>
              <a:t>discussion       </a:t>
            </a:r>
            <a:r>
              <a:rPr lang="en-US" sz="1400" b="1" dirty="0" smtClean="0">
                <a:solidFill>
                  <a:srgbClr val="CCB676"/>
                </a:solidFill>
                <a:latin typeface="Arial" pitchFamily="34" charset="0"/>
                <a:cs typeface="Arial" pitchFamily="34" charset="0"/>
              </a:rPr>
              <a:t>  </a:t>
            </a:r>
            <a:r>
              <a:rPr lang="en-US" sz="1400" dirty="0" smtClean="0">
                <a:solidFill>
                  <a:schemeClr val="accent5"/>
                </a:solidFill>
                <a:latin typeface="Arial" pitchFamily="34" charset="0"/>
                <a:cs typeface="Arial" pitchFamily="34" charset="0"/>
              </a:rPr>
              <a:t>posts and adding files to the</a:t>
            </a:r>
            <a:r>
              <a:rPr lang="en-US" sz="1400" b="1" dirty="0" smtClean="0">
                <a:solidFill>
                  <a:srgbClr val="CCB676"/>
                </a:solidFill>
                <a:latin typeface="Arial" pitchFamily="34" charset="0"/>
                <a:cs typeface="Arial" pitchFamily="34" charset="0"/>
              </a:rPr>
              <a:t> </a:t>
            </a:r>
            <a:r>
              <a:rPr lang="en-US" sz="1400" b="1" dirty="0" smtClean="0">
                <a:solidFill>
                  <a:schemeClr val="bg1"/>
                </a:solidFill>
                <a:latin typeface="Arial" pitchFamily="34" charset="0"/>
                <a:cs typeface="Arial" pitchFamily="34" charset="0"/>
              </a:rPr>
              <a:t>resource library        </a:t>
            </a:r>
            <a:r>
              <a:rPr lang="en-US" sz="1400" dirty="0" smtClean="0">
                <a:solidFill>
                  <a:schemeClr val="accent5"/>
                </a:solidFill>
                <a:latin typeface="Arial" pitchFamily="34" charset="0"/>
                <a:cs typeface="Arial" pitchFamily="34" charset="0"/>
              </a:rPr>
              <a:t>. In addition, group-specific </a:t>
            </a:r>
          </a:p>
          <a:p>
            <a:pPr>
              <a:lnSpc>
                <a:spcPts val="2500"/>
              </a:lnSpc>
            </a:pPr>
            <a:r>
              <a:rPr lang="en-US" sz="1400" b="1" dirty="0" smtClean="0">
                <a:solidFill>
                  <a:schemeClr val="accent5"/>
                </a:solidFill>
                <a:latin typeface="Arial" pitchFamily="34" charset="0"/>
                <a:cs typeface="Arial" pitchFamily="34" charset="0"/>
              </a:rPr>
              <a:t>          </a:t>
            </a:r>
            <a:r>
              <a:rPr lang="en-US" sz="1400" b="1" dirty="0" smtClean="0">
                <a:solidFill>
                  <a:schemeClr val="bg1"/>
                </a:solidFill>
                <a:latin typeface="Arial" pitchFamily="34" charset="0"/>
                <a:cs typeface="Arial" pitchFamily="34" charset="0"/>
              </a:rPr>
              <a:t>announcements        </a:t>
            </a:r>
            <a:r>
              <a:rPr lang="en-US" sz="1400" dirty="0" smtClean="0">
                <a:solidFill>
                  <a:schemeClr val="accent5"/>
                </a:solidFill>
                <a:latin typeface="Arial" pitchFamily="34" charset="0"/>
                <a:cs typeface="Arial" pitchFamily="34" charset="0"/>
              </a:rPr>
              <a:t>, MBA On Demand programs, </a:t>
            </a:r>
            <a:r>
              <a:rPr lang="en-US" sz="1400" i="1" dirty="0" smtClean="0">
                <a:solidFill>
                  <a:schemeClr val="accent5"/>
                </a:solidFill>
                <a:latin typeface="Arial" pitchFamily="34" charset="0"/>
                <a:cs typeface="Arial" pitchFamily="34" charset="0"/>
              </a:rPr>
              <a:t>Section Review </a:t>
            </a:r>
            <a:r>
              <a:rPr lang="en-US" sz="1400" dirty="0" smtClean="0">
                <a:solidFill>
                  <a:schemeClr val="accent5"/>
                </a:solidFill>
                <a:latin typeface="Arial" pitchFamily="34" charset="0"/>
                <a:cs typeface="Arial" pitchFamily="34" charset="0"/>
              </a:rPr>
              <a:t>articles and more are available.</a:t>
            </a:r>
          </a:p>
          <a:p>
            <a:pPr lvl="2"/>
            <a:endParaRPr lang="en-US" sz="800" dirty="0" smtClean="0">
              <a:solidFill>
                <a:schemeClr val="accent5"/>
              </a:solidFill>
              <a:latin typeface="Arial" pitchFamily="34" charset="0"/>
              <a:cs typeface="Arial" pitchFamily="34" charset="0"/>
            </a:endParaRPr>
          </a:p>
          <a:p>
            <a:pPr lvl="2"/>
            <a:r>
              <a:rPr lang="en-US" sz="800" i="1" dirty="0" smtClean="0">
                <a:solidFill>
                  <a:schemeClr val="accent5"/>
                </a:solidFill>
                <a:latin typeface="Arial" pitchFamily="34" charset="0"/>
                <a:cs typeface="Arial" pitchFamily="34" charset="0"/>
              </a:rPr>
              <a:t> </a:t>
            </a:r>
            <a:r>
              <a:rPr lang="en-US" sz="1400" i="1" dirty="0" smtClean="0">
                <a:solidFill>
                  <a:schemeClr val="accent5"/>
                </a:solidFill>
                <a:latin typeface="Arial" pitchFamily="34" charset="0"/>
                <a:cs typeface="Arial" pitchFamily="34" charset="0"/>
              </a:rPr>
              <a:t>NOTE: Click the symbols on these slides throughout this “How-To” for information on how to use the above interactive tools to communicate with your fellow section/division members.</a:t>
            </a:r>
            <a:endParaRPr lang="en-US" sz="2000" b="1" dirty="0" smtClean="0">
              <a:solidFill>
                <a:schemeClr val="bg2"/>
              </a:solidFill>
              <a:latin typeface="Calibri" pitchFamily="34" charset="0"/>
            </a:endParaRPr>
          </a:p>
        </p:txBody>
      </p:sp>
      <p:sp>
        <p:nvSpPr>
          <p:cNvPr id="17" name="Subtitle 2"/>
          <p:cNvSpPr txBox="1">
            <a:spLocks/>
          </p:cNvSpPr>
          <p:nvPr/>
        </p:nvSpPr>
        <p:spPr>
          <a:xfrm>
            <a:off x="0" y="0"/>
            <a:ext cx="9144000" cy="1072486"/>
          </a:xfrm>
          <a:prstGeom prst="rect">
            <a:avLst/>
          </a:prstGeom>
          <a:effectLst/>
        </p:spPr>
        <p:txBody>
          <a:bodyPr>
            <a:noAutofit/>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32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What Type of User Am I</a:t>
            </a:r>
            <a:r>
              <a:rPr kumimoji="0" lang="en-US" sz="3200" b="1" i="0" u="none" strike="noStrike" kern="120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rPr>
              <a:t>?</a:t>
            </a:r>
            <a:endParaRPr kumimoji="0" lang="en-US" sz="3200" b="1" i="0" u="none"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pic>
        <p:nvPicPr>
          <p:cNvPr id="19" name="Picture 3">
            <a:hlinkClick r:id="rId4" action="ppaction://hlinksldjump"/>
          </p:cNvPr>
          <p:cNvPicPr>
            <a:picLocks noChangeAspect="1" noChangeArrowheads="1"/>
          </p:cNvPicPr>
          <p:nvPr/>
        </p:nvPicPr>
        <p:blipFill>
          <a:blip r:embed="rId5" cstate="print"/>
          <a:stretch>
            <a:fillRect/>
          </a:stretch>
        </p:blipFill>
        <p:spPr bwMode="auto">
          <a:xfrm>
            <a:off x="4405952" y="4724400"/>
            <a:ext cx="313488" cy="313488"/>
          </a:xfrm>
          <a:prstGeom prst="rect">
            <a:avLst/>
          </a:prstGeom>
          <a:noFill/>
          <a:ln w="9525">
            <a:noFill/>
            <a:miter lim="800000"/>
            <a:headEnd/>
            <a:tailEnd/>
          </a:ln>
        </p:spPr>
      </p:pic>
      <p:pic>
        <p:nvPicPr>
          <p:cNvPr id="20" name="Picture 19" descr="information icon.jpg">
            <a:hlinkClick r:id="rId6" action="ppaction://hlinksldjump"/>
          </p:cNvPr>
          <p:cNvPicPr>
            <a:picLocks noChangeAspect="1"/>
          </p:cNvPicPr>
          <p:nvPr/>
        </p:nvPicPr>
        <p:blipFill>
          <a:blip r:embed="rId7" cstate="print"/>
          <a:stretch>
            <a:fillRect/>
          </a:stretch>
        </p:blipFill>
        <p:spPr>
          <a:xfrm>
            <a:off x="8375305" y="2084696"/>
            <a:ext cx="305807" cy="305807"/>
          </a:xfrm>
          <a:prstGeom prst="rect">
            <a:avLst/>
          </a:prstGeom>
        </p:spPr>
      </p:pic>
      <p:pic>
        <p:nvPicPr>
          <p:cNvPr id="21" name="Picture 20" descr="information icon.jpg">
            <a:hlinkClick r:id="rId8" action="ppaction://hlinksldjump"/>
          </p:cNvPr>
          <p:cNvPicPr>
            <a:picLocks noChangeAspect="1"/>
          </p:cNvPicPr>
          <p:nvPr/>
        </p:nvPicPr>
        <p:blipFill>
          <a:blip r:embed="rId9" cstate="print"/>
          <a:stretch>
            <a:fillRect/>
          </a:stretch>
        </p:blipFill>
        <p:spPr>
          <a:xfrm>
            <a:off x="6248400" y="2391768"/>
            <a:ext cx="304800" cy="304800"/>
          </a:xfrm>
          <a:prstGeom prst="rect">
            <a:avLst/>
          </a:prstGeom>
        </p:spPr>
      </p:pic>
      <p:pic>
        <p:nvPicPr>
          <p:cNvPr id="22" name="Picture 21" descr="information icon.jpg">
            <a:hlinkClick r:id="rId10" action="ppaction://hlinksldjump"/>
          </p:cNvPr>
          <p:cNvPicPr>
            <a:picLocks noChangeAspect="1"/>
          </p:cNvPicPr>
          <p:nvPr/>
        </p:nvPicPr>
        <p:blipFill>
          <a:blip r:embed="rId11" cstate="print"/>
          <a:stretch>
            <a:fillRect/>
          </a:stretch>
        </p:blipFill>
        <p:spPr>
          <a:xfrm>
            <a:off x="2286000" y="2743200"/>
            <a:ext cx="304244" cy="304244"/>
          </a:xfrm>
          <a:prstGeom prst="rect">
            <a:avLst/>
          </a:prstGeom>
        </p:spPr>
      </p:pic>
      <p:pic>
        <p:nvPicPr>
          <p:cNvPr id="23" name="Picture 22" descr="information icon.jpg">
            <a:hlinkClick r:id="rId12" action="ppaction://hlinksldjump"/>
          </p:cNvPr>
          <p:cNvPicPr>
            <a:picLocks noChangeAspect="1"/>
          </p:cNvPicPr>
          <p:nvPr/>
        </p:nvPicPr>
        <p:blipFill>
          <a:blip r:embed="rId13" cstate="print"/>
          <a:stretch>
            <a:fillRect/>
          </a:stretch>
        </p:blipFill>
        <p:spPr>
          <a:xfrm>
            <a:off x="2209800" y="2389496"/>
            <a:ext cx="306261" cy="306261"/>
          </a:xfrm>
          <a:prstGeom prst="rect">
            <a:avLst/>
          </a:prstGeom>
        </p:spPr>
      </p:pic>
      <p:sp>
        <p:nvSpPr>
          <p:cNvPr id="11" name="Rectangle 10"/>
          <p:cNvSpPr/>
          <p:nvPr/>
        </p:nvSpPr>
        <p:spPr>
          <a:xfrm>
            <a:off x="304800" y="666690"/>
            <a:ext cx="6614956" cy="400110"/>
          </a:xfrm>
          <a:prstGeom prst="rect">
            <a:avLst/>
          </a:prstGeom>
        </p:spPr>
        <p:txBody>
          <a:bodyPr wrap="square">
            <a:spAutoFit/>
          </a:bodyPr>
          <a:lstStyle/>
          <a:p>
            <a:r>
              <a:rPr lang="en-US" dirty="0" smtClean="0">
                <a:solidFill>
                  <a:schemeClr val="accent5"/>
                </a:solidFill>
                <a:latin typeface="Arial" pitchFamily="34" charset="0"/>
                <a:cs typeface="Arial" pitchFamily="34" charset="0"/>
              </a:rPr>
              <a:t>Am I a </a:t>
            </a:r>
            <a:r>
              <a:rPr lang="en-US" sz="2000" b="1" dirty="0" smtClean="0">
                <a:solidFill>
                  <a:schemeClr val="accent3"/>
                </a:solidFill>
                <a:latin typeface="Arial" pitchFamily="34" charset="0"/>
                <a:cs typeface="Arial" pitchFamily="34" charset="0"/>
              </a:rPr>
              <a:t>Member</a:t>
            </a:r>
            <a:r>
              <a:rPr lang="en-US" b="1" dirty="0" smtClean="0">
                <a:solidFill>
                  <a:schemeClr val="accent3"/>
                </a:solidFill>
                <a:latin typeface="Arial" pitchFamily="34" charset="0"/>
                <a:cs typeface="Arial" pitchFamily="34" charset="0"/>
              </a:rPr>
              <a:t> </a:t>
            </a:r>
            <a:r>
              <a:rPr lang="en-US" dirty="0" smtClean="0">
                <a:solidFill>
                  <a:schemeClr val="accent5"/>
                </a:solidFill>
                <a:latin typeface="Arial" pitchFamily="34" charset="0"/>
                <a:cs typeface="Arial" pitchFamily="34" charset="0"/>
              </a:rPr>
              <a:t>or a</a:t>
            </a:r>
            <a:r>
              <a:rPr lang="en-US" b="1" dirty="0" smtClean="0">
                <a:solidFill>
                  <a:schemeClr val="accent5"/>
                </a:solidFill>
                <a:latin typeface="Arial" pitchFamily="34" charset="0"/>
                <a:cs typeface="Arial" pitchFamily="34" charset="0"/>
              </a:rPr>
              <a:t> </a:t>
            </a:r>
            <a:r>
              <a:rPr lang="en-US" sz="2000" b="1" dirty="0" smtClean="0">
                <a:solidFill>
                  <a:schemeClr val="accent3"/>
                </a:solidFill>
                <a:latin typeface="Arial" pitchFamily="34" charset="0"/>
                <a:cs typeface="Arial" pitchFamily="34" charset="0"/>
              </a:rPr>
              <a:t>Group Admin</a:t>
            </a:r>
            <a:r>
              <a:rPr lang="en-US" sz="2000" b="1" dirty="0" smtClean="0">
                <a:solidFill>
                  <a:schemeClr val="accent5"/>
                </a:solidFill>
                <a:latin typeface="Arial" pitchFamily="34" charset="0"/>
                <a:cs typeface="Arial" pitchFamily="34" charset="0"/>
              </a:rPr>
              <a:t>?</a:t>
            </a:r>
            <a:endParaRPr lang="en-US" b="1" dirty="0" smtClean="0">
              <a:solidFill>
                <a:schemeClr val="accent5"/>
              </a:solidFill>
              <a:latin typeface="Arial" pitchFamily="34" charset="0"/>
              <a:cs typeface="Arial" pitchFamily="34" charset="0"/>
            </a:endParaRPr>
          </a:p>
        </p:txBody>
      </p:sp>
      <p:sp>
        <p:nvSpPr>
          <p:cNvPr id="13" name="Rectangle 12"/>
          <p:cNvSpPr/>
          <p:nvPr/>
        </p:nvSpPr>
        <p:spPr>
          <a:xfrm>
            <a:off x="228600" y="5628786"/>
            <a:ext cx="5943600" cy="1107996"/>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Return to the following slides: </a:t>
            </a:r>
          </a:p>
          <a:p>
            <a:pPr lvl="0">
              <a:buFont typeface="Arial" pitchFamily="34" charset="0"/>
              <a:buChar char="•"/>
            </a:pPr>
            <a:r>
              <a:rPr lang="en-US" sz="1100" b="1" i="1" dirty="0" smtClean="0">
                <a:solidFill>
                  <a:schemeClr val="bg2">
                    <a:lumMod val="10000"/>
                  </a:schemeClr>
                </a:solidFill>
                <a:latin typeface="Arial" pitchFamily="34" charset="0"/>
                <a:cs typeface="Arial" pitchFamily="34" charset="0"/>
              </a:rPr>
              <a:t>  </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hlinkClick r:id="rId14" action="ppaction://hlinksldjump"/>
              </a:rPr>
              <a:t>How to Use </a:t>
            </a:r>
            <a:r>
              <a:rPr lang="en-US" sz="1100" b="1" dirty="0" smtClean="0">
                <a:solidFill>
                  <a:srgbClr val="0000FF"/>
                </a:solidFill>
                <a:latin typeface="Arial" pitchFamily="34" charset="0"/>
                <a:cs typeface="Arial" pitchFamily="34" charset="0"/>
                <a:hlinkClick r:id="rId14" action="ppaction://hlinksldjump"/>
              </a:rPr>
              <a:t>My Bar Access</a:t>
            </a:r>
            <a:r>
              <a:rPr lang="en-US" sz="1100" dirty="0" smtClean="0">
                <a:solidFill>
                  <a:schemeClr val="bg1">
                    <a:lumMod val="10000"/>
                  </a:schemeClr>
                </a:solidFill>
                <a:latin typeface="Arial" pitchFamily="34" charset="0"/>
                <a:cs typeface="Arial" pitchFamily="34" charset="0"/>
              </a:rPr>
              <a:t>”</a:t>
            </a:r>
          </a:p>
          <a:p>
            <a:pPr>
              <a:buFont typeface="Arial" pitchFamily="34" charset="0"/>
              <a:buChar char="•"/>
            </a:pPr>
            <a:r>
              <a:rPr lang="en-US" sz="1100" b="1" i="1" dirty="0" smtClean="0">
                <a:solidFill>
                  <a:schemeClr val="bg2">
                    <a:lumMod val="10000"/>
                  </a:scheme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15" action="ppaction://hlinksldjump"/>
              </a:rPr>
              <a:t>Announcements</a:t>
            </a:r>
            <a:r>
              <a:rPr lang="en-US" sz="1100" dirty="0" smtClean="0">
                <a:solidFill>
                  <a:srgbClr val="FAF6EE">
                    <a:lumMod val="10000"/>
                  </a:srgbClr>
                </a:solidFill>
                <a:latin typeface="Arial" pitchFamily="34" charset="0"/>
                <a:cs typeface="Arial" pitchFamily="34" charset="0"/>
              </a:rPr>
              <a:t>” </a:t>
            </a:r>
          </a:p>
          <a:p>
            <a:pPr>
              <a:buFont typeface="Arial" pitchFamily="34" charset="0"/>
              <a:buChar char="•"/>
            </a:pPr>
            <a:r>
              <a:rPr lang="en-US" sz="1100"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hlinkClick r:id="rId4" action="ppaction://hlinksldjump"/>
              </a:rPr>
              <a:t>How to Contribute</a:t>
            </a:r>
            <a:r>
              <a:rPr lang="en-US" sz="1100" dirty="0" smtClean="0">
                <a:solidFill>
                  <a:srgbClr val="FAF6EE">
                    <a:lumMod val="10000"/>
                  </a:srgbClr>
                </a:solidFill>
                <a:latin typeface="Arial" pitchFamily="34" charset="0"/>
                <a:cs typeface="Arial" pitchFamily="34" charset="0"/>
              </a:rPr>
              <a:t>”</a:t>
            </a:r>
          </a:p>
          <a:p>
            <a:pPr>
              <a:buFont typeface="Arial" pitchFamily="34" charset="0"/>
              <a:buChar char="•"/>
            </a:pPr>
            <a:r>
              <a:rPr lang="en-US" sz="1100"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hlinkClick r:id="rId16" action="ppaction://hlinksldjump"/>
              </a:rPr>
              <a:t>How to Contribute: Member-Created Content Explained</a:t>
            </a:r>
            <a:r>
              <a:rPr lang="en-US" sz="1100" dirty="0" smtClean="0">
                <a:solidFill>
                  <a:srgbClr val="FAF6EE">
                    <a:lumMod val="10000"/>
                  </a:srgbClr>
                </a:solidFill>
                <a:latin typeface="Arial" pitchFamily="34" charset="0"/>
                <a:cs typeface="Arial" pitchFamily="34" charset="0"/>
              </a:rPr>
              <a:t>”</a:t>
            </a: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17" action="ppaction://hlinksldjump"/>
              </a:rPr>
              <a:t>How to Access your Member Group’s Landing Page: Member-Created Content Displayed</a:t>
            </a:r>
            <a:r>
              <a:rPr lang="en-US" sz="1100" dirty="0" smtClean="0">
                <a:solidFill>
                  <a:srgbClr val="FAF6EE">
                    <a:lumMod val="10000"/>
                  </a:srgbClr>
                </a:solidFill>
                <a:latin typeface="Arial" pitchFamily="34" charset="0"/>
                <a:cs typeface="Arial" pitchFamily="34" charset="0"/>
              </a:rPr>
              <a:t>”</a:t>
            </a:r>
            <a:endParaRPr lang="en-US" sz="1400" b="1" i="1" dirty="0" smtClean="0">
              <a:solidFill>
                <a:schemeClr val="bg2">
                  <a:lumMod val="10000"/>
                </a:schemeClr>
              </a:solidFill>
              <a:latin typeface="Arial" pitchFamily="34" charset="0"/>
              <a:cs typeface="Arial" pitchFamily="34" charset="0"/>
            </a:endParaRPr>
          </a:p>
        </p:txBody>
      </p:sp>
      <p:sp>
        <p:nvSpPr>
          <p:cNvPr id="14" name="Rectangle 13"/>
          <p:cNvSpPr/>
          <p:nvPr/>
        </p:nvSpPr>
        <p:spPr>
          <a:xfrm>
            <a:off x="6324600" y="5636528"/>
            <a:ext cx="2590800" cy="600164"/>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NOTE: Clicking on each symbol will navigate you to the slide for that interactive tool.</a:t>
            </a:r>
            <a:endParaRPr lang="en-US" sz="1400" b="1" i="1"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2000"/>
                                        <p:tgtEl>
                                          <p:spTgt spid="23"/>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20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0"/>
                                        <p:tgtEl>
                                          <p:spTgt spid="21"/>
                                        </p:tgtEl>
                                      </p:cBhvr>
                                    </p:animEffect>
                                  </p:childTnLst>
                                </p:cTn>
                              </p:par>
                              <p:par>
                                <p:cTn id="20" presetID="10"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2000"/>
                                        <p:tgtEl>
                                          <p:spTgt spid="2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000"/>
                                        <p:tgtEl>
                                          <p:spTgt spid="12"/>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000"/>
                                        <p:tgtEl>
                                          <p:spTgt spid="19"/>
                                        </p:tgtEl>
                                      </p:cBhvr>
                                    </p:animEffect>
                                  </p:childTnLst>
                                </p:cTn>
                              </p:par>
                            </p:childTnLst>
                          </p:cTn>
                        </p:par>
                        <p:par>
                          <p:cTn id="30" fill="hold">
                            <p:stCondLst>
                              <p:cond delay="4000"/>
                            </p:stCondLst>
                            <p:childTnLst>
                              <p:par>
                                <p:cTn id="31" presetID="55"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strVal val="#ppt_w*0.70"/>
                                          </p:val>
                                        </p:tav>
                                        <p:tav tm="100000">
                                          <p:val>
                                            <p:strVal val="#ppt_w"/>
                                          </p:val>
                                        </p:tav>
                                      </p:tavLst>
                                    </p:anim>
                                    <p:anim calcmode="lin" valueType="num">
                                      <p:cBhvr>
                                        <p:cTn id="34" dur="1000" fill="hold"/>
                                        <p:tgtEl>
                                          <p:spTgt spid="14"/>
                                        </p:tgtEl>
                                        <p:attrNameLst>
                                          <p:attrName>ppt_h</p:attrName>
                                        </p:attrNameLst>
                                      </p:cBhvr>
                                      <p:tavLst>
                                        <p:tav tm="0">
                                          <p:val>
                                            <p:strVal val="#ppt_h"/>
                                          </p:val>
                                        </p:tav>
                                        <p:tav tm="100000">
                                          <p:val>
                                            <p:strVal val="#ppt_h"/>
                                          </p:val>
                                        </p:tav>
                                      </p:tavLst>
                                    </p:anim>
                                    <p:animEffect transition="in" filter="fade">
                                      <p:cBhvr>
                                        <p:cTn id="3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ubtitle 2"/>
          <p:cNvSpPr txBox="1">
            <a:spLocks/>
          </p:cNvSpPr>
          <p:nvPr/>
        </p:nvSpPr>
        <p:spPr>
          <a:xfrm>
            <a:off x="457200" y="4191000"/>
            <a:ext cx="8305800" cy="1295400"/>
          </a:xfrm>
          <a:prstGeom prst="rect">
            <a:avLst/>
          </a:prstGeom>
          <a:effectLst/>
        </p:spPr>
        <p:txBody>
          <a:bodyPr vert="horz" lIns="45720" rIns="45720">
            <a:norm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800" i="1" u="none" strike="noStrike" kern="1200" cap="none" spc="0" normalizeH="0" baseline="0" noProof="0" dirty="0" smtClean="0">
              <a:ln>
                <a:noFill/>
              </a:ln>
              <a:solidFill>
                <a:srgbClr val="E9DEC4"/>
              </a:solidFill>
              <a:effectLst/>
              <a:uLnTx/>
              <a:uFillTx/>
              <a:latin typeface="+mn-lt"/>
              <a:ea typeface="+mn-ea"/>
              <a:cs typeface="+mn-cs"/>
            </a:endParaRPr>
          </a:p>
        </p:txBody>
      </p:sp>
      <p:sp>
        <p:nvSpPr>
          <p:cNvPr id="8" name="Rectangle 7"/>
          <p:cNvSpPr/>
          <p:nvPr/>
        </p:nvSpPr>
        <p:spPr>
          <a:xfrm>
            <a:off x="0" y="3429000"/>
            <a:ext cx="9144000" cy="1846659"/>
          </a:xfrm>
          <a:prstGeom prst="rect">
            <a:avLst/>
          </a:prstGeom>
          <a:noFill/>
        </p:spPr>
        <p:txBody>
          <a:bodyPr wrap="square" lIns="91440" tIns="45720" rIns="91440" bIns="45720">
            <a:spAutoFit/>
          </a:bodyPr>
          <a:lstStyle/>
          <a:p>
            <a:pPr algn="ctr"/>
            <a:r>
              <a:rPr lang="en-US" sz="6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My Bar Access: </a:t>
            </a:r>
          </a:p>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The Homepage</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pic>
        <p:nvPicPr>
          <p:cNvPr id="7" name="Picture 6" descr="access again.jpg"/>
          <p:cNvPicPr>
            <a:picLocks noChangeAspect="1"/>
          </p:cNvPicPr>
          <p:nvPr/>
        </p:nvPicPr>
        <p:blipFill>
          <a:blip r:embed="rId2" cstate="print"/>
          <a:stretch>
            <a:fillRect/>
          </a:stretch>
        </p:blipFill>
        <p:spPr>
          <a:xfrm>
            <a:off x="1676400" y="1219200"/>
            <a:ext cx="5801613" cy="2057400"/>
          </a:xfrm>
          <a:prstGeom prst="rect">
            <a:avLst/>
          </a:prstGeom>
          <a:effectLst>
            <a:outerShdw blurRad="50800" dist="38100" dir="2700000" algn="tl" rotWithShape="0">
              <a:prstClr val="black">
                <a:alpha val="40000"/>
              </a:prstClr>
            </a:outerShdw>
          </a:effectLst>
        </p:spPr>
      </p:pic>
      <p:sp>
        <p:nvSpPr>
          <p:cNvPr id="9" name="Rectangle 8"/>
          <p:cNvSpPr/>
          <p:nvPr/>
        </p:nvSpPr>
        <p:spPr>
          <a:xfrm>
            <a:off x="304800" y="6213144"/>
            <a:ext cx="3733800" cy="26161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Return to </a:t>
            </a:r>
            <a:r>
              <a:rPr lang="en-US" sz="1100" b="1" i="1" dirty="0" smtClean="0">
                <a:solidFill>
                  <a:schemeClr val="bg1">
                    <a:lumMod val="10000"/>
                  </a:schemeClr>
                </a:solidFill>
                <a:latin typeface="Arial" pitchFamily="34" charset="0"/>
                <a:cs typeface="Arial" pitchFamily="34" charset="0"/>
              </a:rPr>
              <a:t>the </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hlinkClick r:id="rId3" action="ppaction://hlinksldjump"/>
              </a:rPr>
              <a:t>How to Use </a:t>
            </a:r>
            <a:r>
              <a:rPr lang="en-US" sz="1100" b="1" dirty="0" smtClean="0">
                <a:solidFill>
                  <a:srgbClr val="0000FF"/>
                </a:solidFill>
                <a:latin typeface="Arial" pitchFamily="34" charset="0"/>
                <a:cs typeface="Arial" pitchFamily="34" charset="0"/>
                <a:hlinkClick r:id="rId3" action="ppaction://hlinksldjump"/>
              </a:rPr>
              <a:t>My Bar Access</a:t>
            </a:r>
            <a:r>
              <a:rPr lang="en-US" sz="1100" dirty="0" smtClean="0">
                <a:solidFill>
                  <a:schemeClr val="bg1">
                    <a:lumMod val="10000"/>
                  </a:schemeClr>
                </a:solidFill>
                <a:latin typeface="Arial" pitchFamily="34" charset="0"/>
                <a:cs typeface="Arial" pitchFamily="34" charset="0"/>
              </a:rPr>
              <a:t>” </a:t>
            </a:r>
            <a:r>
              <a:rPr lang="en-US" sz="1100" b="1" i="1" dirty="0" smtClean="0">
                <a:solidFill>
                  <a:schemeClr val="bg2">
                    <a:lumMod val="10000"/>
                  </a:schemeClr>
                </a:solidFill>
                <a:latin typeface="Arial" pitchFamily="34" charset="0"/>
                <a:cs typeface="Arial" pitchFamily="34" charset="0"/>
              </a:rPr>
              <a:t>slide</a:t>
            </a:r>
            <a:endParaRPr lang="en-US" sz="1400" b="1" i="1"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pic>
        <p:nvPicPr>
          <p:cNvPr id="15" name="Picture 14" descr="Access_grad_.png"/>
          <p:cNvPicPr/>
          <p:nvPr/>
        </p:nvPicPr>
        <p:blipFill>
          <a:blip r:embed="rId4"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p:cNvSpPr/>
          <p:nvPr/>
        </p:nvSpPr>
        <p:spPr>
          <a:xfrm>
            <a:off x="381000" y="815638"/>
            <a:ext cx="8382000" cy="3354765"/>
          </a:xfrm>
          <a:prstGeom prst="rect">
            <a:avLst/>
          </a:prstGeom>
        </p:spPr>
        <p:txBody>
          <a:bodyPr wrap="square">
            <a:spAutoFit/>
          </a:bodyPr>
          <a:lstStyle/>
          <a:p>
            <a:pPr>
              <a:buSzPct val="75000"/>
            </a:pPr>
            <a:r>
              <a:rPr lang="en-US" b="1" dirty="0" smtClean="0">
                <a:solidFill>
                  <a:schemeClr val="accent4"/>
                </a:solidFill>
                <a:latin typeface="Arial" pitchFamily="34" charset="0"/>
                <a:cs typeface="Arial" pitchFamily="34" charset="0"/>
              </a:rPr>
              <a:t>My Bar Access </a:t>
            </a:r>
            <a:r>
              <a:rPr lang="en-US" dirty="0" smtClean="0">
                <a:solidFill>
                  <a:schemeClr val="accent4"/>
                </a:solidFill>
                <a:latin typeface="Arial" pitchFamily="34" charset="0"/>
                <a:cs typeface="Arial" pitchFamily="34" charset="0"/>
              </a:rPr>
              <a:t>is specific to you as a user -- the </a:t>
            </a:r>
            <a:r>
              <a:rPr lang="en-US" b="1" dirty="0" smtClean="0">
                <a:solidFill>
                  <a:schemeClr val="accent4"/>
                </a:solidFill>
                <a:latin typeface="Arial" pitchFamily="34" charset="0"/>
                <a:cs typeface="Arial" pitchFamily="34" charset="0"/>
              </a:rPr>
              <a:t>My Bar Access </a:t>
            </a:r>
            <a:r>
              <a:rPr lang="en-US" dirty="0" smtClean="0">
                <a:solidFill>
                  <a:schemeClr val="accent4"/>
                </a:solidFill>
                <a:latin typeface="Arial" pitchFamily="34" charset="0"/>
                <a:cs typeface="Arial" pitchFamily="34" charset="0"/>
              </a:rPr>
              <a:t>homepage displays member-created content from each member group you are a part of, such as </a:t>
            </a:r>
            <a:r>
              <a:rPr lang="en-US" b="1" dirty="0" smtClean="0">
                <a:solidFill>
                  <a:schemeClr val="bg2"/>
                </a:solidFill>
                <a:latin typeface="Arial" pitchFamily="34" charset="0"/>
                <a:cs typeface="Arial" pitchFamily="34" charset="0"/>
              </a:rPr>
              <a:t>blog</a:t>
            </a:r>
            <a:r>
              <a:rPr lang="en-US" b="1" dirty="0" smtClean="0">
                <a:solidFill>
                  <a:schemeClr val="accent4"/>
                </a:solidFill>
                <a:latin typeface="Arial" pitchFamily="34" charset="0"/>
                <a:cs typeface="Arial" pitchFamily="34" charset="0"/>
              </a:rPr>
              <a:t>      </a:t>
            </a:r>
            <a:r>
              <a:rPr lang="en-US" dirty="0" smtClean="0">
                <a:solidFill>
                  <a:schemeClr val="accent4"/>
                </a:solidFill>
                <a:latin typeface="Arial" pitchFamily="34" charset="0"/>
                <a:cs typeface="Arial" pitchFamily="34" charset="0"/>
              </a:rPr>
              <a:t>and </a:t>
            </a:r>
            <a:r>
              <a:rPr lang="en-US" b="1" dirty="0" smtClean="0">
                <a:solidFill>
                  <a:schemeClr val="bg2"/>
                </a:solidFill>
                <a:latin typeface="Arial" pitchFamily="34" charset="0"/>
                <a:cs typeface="Arial" pitchFamily="34" charset="0"/>
              </a:rPr>
              <a:t>discussion</a:t>
            </a:r>
            <a:r>
              <a:rPr lang="en-US" b="1" dirty="0" smtClean="0">
                <a:solidFill>
                  <a:schemeClr val="accent4"/>
                </a:solidFill>
                <a:latin typeface="Arial" pitchFamily="34" charset="0"/>
                <a:cs typeface="Arial" pitchFamily="34" charset="0"/>
              </a:rPr>
              <a:t>      </a:t>
            </a:r>
            <a:r>
              <a:rPr lang="en-US" dirty="0" smtClean="0">
                <a:solidFill>
                  <a:schemeClr val="accent4"/>
                </a:solidFill>
                <a:latin typeface="Arial" pitchFamily="34" charset="0"/>
                <a:cs typeface="Arial" pitchFamily="34" charset="0"/>
              </a:rPr>
              <a:t>posts. </a:t>
            </a:r>
          </a:p>
          <a:p>
            <a:pPr>
              <a:buSzPct val="75000"/>
            </a:pPr>
            <a:endParaRPr lang="en-US" sz="1200" dirty="0" smtClean="0">
              <a:solidFill>
                <a:schemeClr val="accent4"/>
              </a:solidFill>
              <a:latin typeface="Arial" pitchFamily="34" charset="0"/>
              <a:cs typeface="Arial" pitchFamily="34" charset="0"/>
            </a:endParaRPr>
          </a:p>
          <a:p>
            <a:pPr>
              <a:buSzPct val="75000"/>
            </a:pPr>
            <a:r>
              <a:rPr lang="en-US" dirty="0" smtClean="0">
                <a:solidFill>
                  <a:schemeClr val="accent4"/>
                </a:solidFill>
                <a:latin typeface="Arial" pitchFamily="34" charset="0"/>
                <a:cs typeface="Arial" pitchFamily="34" charset="0"/>
              </a:rPr>
              <a:t>From your homepage, you can customize your discussion subscription options and privacy settings to decide how you wish to interact with fellow section/division members and receive group updates.</a:t>
            </a:r>
          </a:p>
          <a:p>
            <a:pPr>
              <a:buSzPct val="75000"/>
            </a:pPr>
            <a:endParaRPr lang="en-US" sz="1200" i="1" dirty="0" smtClean="0">
              <a:solidFill>
                <a:schemeClr val="accent4"/>
              </a:solidFill>
              <a:latin typeface="Arial" pitchFamily="34" charset="0"/>
              <a:cs typeface="Arial" pitchFamily="34" charset="0"/>
            </a:endParaRPr>
          </a:p>
          <a:p>
            <a:pPr>
              <a:buSzPct val="75000"/>
            </a:pPr>
            <a:r>
              <a:rPr lang="en-US" dirty="0" smtClean="0">
                <a:solidFill>
                  <a:schemeClr val="accent4"/>
                </a:solidFill>
                <a:latin typeface="Arial" pitchFamily="34" charset="0"/>
                <a:cs typeface="Arial" pitchFamily="34" charset="0"/>
              </a:rPr>
              <a:t>On the homepage, the </a:t>
            </a:r>
            <a:r>
              <a:rPr lang="en-US" b="1" dirty="0" smtClean="0">
                <a:solidFill>
                  <a:schemeClr val="bg2"/>
                </a:solidFill>
                <a:latin typeface="Arial" pitchFamily="34" charset="0"/>
                <a:cs typeface="Arial" pitchFamily="34" charset="0"/>
              </a:rPr>
              <a:t>Your Groups</a:t>
            </a:r>
            <a:r>
              <a:rPr lang="en-US" dirty="0" smtClean="0">
                <a:solidFill>
                  <a:schemeClr val="accent4"/>
                </a:solidFill>
                <a:latin typeface="Arial" pitchFamily="34" charset="0"/>
                <a:cs typeface="Arial" pitchFamily="34" charset="0"/>
              </a:rPr>
              <a:t> column provides information from your member groups, </a:t>
            </a:r>
            <a:r>
              <a:rPr lang="en-US" b="1" dirty="0" smtClean="0">
                <a:solidFill>
                  <a:schemeClr val="bg2"/>
                </a:solidFill>
                <a:latin typeface="Arial" pitchFamily="34" charset="0"/>
                <a:cs typeface="Arial" pitchFamily="34" charset="0"/>
              </a:rPr>
              <a:t>In the Know </a:t>
            </a:r>
            <a:r>
              <a:rPr lang="en-US" dirty="0" smtClean="0">
                <a:solidFill>
                  <a:schemeClr val="accent4"/>
                </a:solidFill>
                <a:latin typeface="Arial" pitchFamily="34" charset="0"/>
                <a:cs typeface="Arial" pitchFamily="34" charset="0"/>
              </a:rPr>
              <a:t>informs you what’s happening around the MBA  and the </a:t>
            </a:r>
            <a:r>
              <a:rPr lang="en-US" b="1" dirty="0" smtClean="0">
                <a:solidFill>
                  <a:schemeClr val="bg2"/>
                </a:solidFill>
                <a:latin typeface="Arial" pitchFamily="34" charset="0"/>
                <a:cs typeface="Arial" pitchFamily="34" charset="0"/>
              </a:rPr>
              <a:t>MBA Resources</a:t>
            </a:r>
            <a:r>
              <a:rPr lang="en-US" dirty="0" smtClean="0">
                <a:solidFill>
                  <a:schemeClr val="accent4"/>
                </a:solidFill>
                <a:latin typeface="Arial" pitchFamily="34" charset="0"/>
                <a:cs typeface="Arial" pitchFamily="34" charset="0"/>
              </a:rPr>
              <a:t> column includes details on the latest On Demand programs, practice tips and more.</a:t>
            </a:r>
            <a:endParaRPr lang="en-US" i="1" dirty="0" smtClean="0">
              <a:solidFill>
                <a:schemeClr val="accent4"/>
              </a:solidFill>
              <a:latin typeface="Arial" pitchFamily="34" charset="0"/>
              <a:cs typeface="Arial" pitchFamily="34" charset="0"/>
            </a:endParaRPr>
          </a:p>
        </p:txBody>
      </p:sp>
      <p:sp>
        <p:nvSpPr>
          <p:cNvPr id="6" name="Rectangle 5"/>
          <p:cNvSpPr/>
          <p:nvPr/>
        </p:nvSpPr>
        <p:spPr>
          <a:xfrm>
            <a:off x="0" y="0"/>
            <a:ext cx="9144000" cy="1015663"/>
          </a:xfrm>
          <a:prstGeom prst="rect">
            <a:avLst/>
          </a:prstGeom>
          <a:noFill/>
        </p:spPr>
        <p:txBody>
          <a:bodyPr wrap="square" lIns="91440" tIns="45720" rIns="91440" bIns="45720">
            <a:spAutoFit/>
          </a:bodyPr>
          <a:lstStyle/>
          <a:p>
            <a:pPr algn="ctr"/>
            <a:r>
              <a:rPr lang="en-US" sz="6000" b="1"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itchFamily="34" charset="0"/>
                <a:cs typeface="Arial" pitchFamily="34" charset="0"/>
              </a:rPr>
              <a:t>The</a:t>
            </a:r>
            <a:r>
              <a:rPr kumimoji="0" lang="en-US" sz="6000" b="1" i="0" u="none" strike="noStrike" kern="1200" normalizeH="0" baseline="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 Homepage</a:t>
            </a:r>
            <a:endParaRPr lang="en-US" sz="4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7" name="Picture 6" descr="information icon.jpg">
            <a:hlinkClick r:id="rId5" action="ppaction://hlinksldjump"/>
          </p:cNvPr>
          <p:cNvPicPr>
            <a:picLocks noChangeAspect="1"/>
          </p:cNvPicPr>
          <p:nvPr/>
        </p:nvPicPr>
        <p:blipFill>
          <a:blip r:embed="rId6" cstate="print"/>
          <a:stretch>
            <a:fillRect/>
          </a:stretch>
        </p:blipFill>
        <p:spPr>
          <a:xfrm>
            <a:off x="1828800" y="1406856"/>
            <a:ext cx="305807" cy="305807"/>
          </a:xfrm>
          <a:prstGeom prst="rect">
            <a:avLst/>
          </a:prstGeom>
        </p:spPr>
      </p:pic>
      <p:pic>
        <p:nvPicPr>
          <p:cNvPr id="8" name="Picture 7" descr="information icon.jpg">
            <a:hlinkClick r:id="rId7" action="ppaction://hlinksldjump"/>
          </p:cNvPr>
          <p:cNvPicPr>
            <a:picLocks noChangeAspect="1"/>
          </p:cNvPicPr>
          <p:nvPr/>
        </p:nvPicPr>
        <p:blipFill>
          <a:blip r:embed="rId8" cstate="print"/>
          <a:stretch>
            <a:fillRect/>
          </a:stretch>
        </p:blipFill>
        <p:spPr>
          <a:xfrm>
            <a:off x="3858904" y="1393208"/>
            <a:ext cx="306261" cy="306261"/>
          </a:xfrm>
          <a:prstGeom prst="rect">
            <a:avLst/>
          </a:prstGeom>
        </p:spPr>
      </p:pic>
      <p:sp>
        <p:nvSpPr>
          <p:cNvPr id="11" name="Rectangle 10"/>
          <p:cNvSpPr/>
          <p:nvPr/>
        </p:nvSpPr>
        <p:spPr>
          <a:xfrm>
            <a:off x="381000" y="4191000"/>
            <a:ext cx="8153400" cy="646331"/>
          </a:xfrm>
          <a:prstGeom prst="rect">
            <a:avLst/>
          </a:prstGeom>
        </p:spPr>
        <p:txBody>
          <a:bodyPr wrap="square">
            <a:spAutoFit/>
          </a:bodyPr>
          <a:lstStyle/>
          <a:p>
            <a:pPr>
              <a:buSzPct val="75000"/>
            </a:pPr>
            <a:r>
              <a:rPr lang="en-US" dirty="0" smtClean="0">
                <a:solidFill>
                  <a:schemeClr val="accent4"/>
                </a:solidFill>
                <a:latin typeface="Arial" pitchFamily="34" charset="0"/>
                <a:cs typeface="Arial" pitchFamily="34" charset="0"/>
              </a:rPr>
              <a:t>Navigate to </a:t>
            </a:r>
            <a:r>
              <a:rPr lang="en-US" u="sng" dirty="0" smtClean="0">
                <a:solidFill>
                  <a:srgbClr val="0000FF"/>
                </a:solidFill>
                <a:latin typeface="Arial" pitchFamily="34" charset="0"/>
                <a:cs typeface="Arial" pitchFamily="34" charset="0"/>
                <a:hlinkClick r:id="rId9"/>
              </a:rPr>
              <a:t>access.massbar.org</a:t>
            </a:r>
            <a:r>
              <a:rPr lang="en-US" dirty="0" smtClean="0">
                <a:solidFill>
                  <a:schemeClr val="accent4"/>
                </a:solidFill>
                <a:latin typeface="Arial" pitchFamily="34" charset="0"/>
                <a:cs typeface="Arial" pitchFamily="34" charset="0"/>
              </a:rPr>
              <a:t> and click                                                , in the upper right hand corner, to login to </a:t>
            </a:r>
            <a:r>
              <a:rPr lang="en-US" b="1" dirty="0" smtClean="0">
                <a:solidFill>
                  <a:schemeClr val="accent4"/>
                </a:solidFill>
                <a:latin typeface="Arial" pitchFamily="34" charset="0"/>
                <a:cs typeface="Arial" pitchFamily="34" charset="0"/>
              </a:rPr>
              <a:t>My Bar Access</a:t>
            </a:r>
            <a:r>
              <a:rPr lang="en-US" dirty="0" smtClean="0">
                <a:solidFill>
                  <a:schemeClr val="accent4"/>
                </a:solidFill>
                <a:latin typeface="Arial" pitchFamily="34" charset="0"/>
                <a:cs typeface="Arial" pitchFamily="34" charset="0"/>
              </a:rPr>
              <a:t>. </a:t>
            </a:r>
            <a:endParaRPr lang="en-US" u="sng" dirty="0" smtClean="0">
              <a:solidFill>
                <a:srgbClr val="0000FF"/>
              </a:solidFill>
              <a:latin typeface="Arial" pitchFamily="34" charset="0"/>
              <a:cs typeface="Arial" pitchFamily="34" charset="0"/>
            </a:endParaRPr>
          </a:p>
        </p:txBody>
      </p:sp>
      <p:pic>
        <p:nvPicPr>
          <p:cNvPr id="12" name="Picture 11" descr="log in.jpg">
            <a:hlinkClick r:id="rId9"/>
          </p:cNvPr>
          <p:cNvPicPr>
            <a:picLocks noChangeAspect="1"/>
          </p:cNvPicPr>
          <p:nvPr/>
        </p:nvPicPr>
        <p:blipFill>
          <a:blip r:embed="rId10" cstate="print"/>
          <a:stretch>
            <a:fillRect/>
          </a:stretch>
        </p:blipFill>
        <p:spPr>
          <a:xfrm>
            <a:off x="4710752" y="4136408"/>
            <a:ext cx="2971799" cy="394480"/>
          </a:xfrm>
          <a:prstGeom prst="rect">
            <a:avLst/>
          </a:prstGeom>
        </p:spPr>
      </p:pic>
      <p:sp>
        <p:nvSpPr>
          <p:cNvPr id="14" name="Rectangle 13"/>
          <p:cNvSpPr/>
          <p:nvPr/>
        </p:nvSpPr>
        <p:spPr>
          <a:xfrm>
            <a:off x="304800" y="6115336"/>
            <a:ext cx="3352800" cy="446276"/>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smtClean="0">
                <a:ln>
                  <a:noFill/>
                </a:ln>
                <a:solidFill>
                  <a:srgbClr val="CCB676">
                    <a:lumMod val="10000"/>
                  </a:srgbClr>
                </a:solidFill>
                <a:effectLst/>
                <a:uLnTx/>
                <a:uFillTx/>
                <a:latin typeface="Arial" pitchFamily="34" charset="0"/>
                <a:ea typeface="+mn-ea"/>
                <a:cs typeface="Arial" pitchFamily="34" charset="0"/>
              </a:rPr>
              <a:t>NOTE: You may click the links above to navigate to the My Bar Access homepage.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5" presetClass="entr" presetSubtype="0" fill="hold" nodeType="withEffect">
                                  <p:stCondLst>
                                    <p:cond delay="10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0.70"/>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par>
                          <p:cTn id="15" fill="hold">
                            <p:stCondLst>
                              <p:cond delay="2000"/>
                            </p:stCondLst>
                            <p:childTnLst>
                              <p:par>
                                <p:cTn id="16" presetID="55" presetClass="entr" presetSubtype="0" fill="hold" grpId="0" nodeType="afterEffect">
                                  <p:stCondLst>
                                    <p:cond delay="100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strVal val="#ppt_w*0.70"/>
                                          </p:val>
                                        </p:tav>
                                        <p:tav tm="100000">
                                          <p:val>
                                            <p:strVal val="#ppt_w"/>
                                          </p:val>
                                        </p:tav>
                                      </p:tavLst>
                                    </p:anim>
                                    <p:anim calcmode="lin" valueType="num">
                                      <p:cBhvr>
                                        <p:cTn id="19" dur="1000" fill="hold"/>
                                        <p:tgtEl>
                                          <p:spTgt spid="14"/>
                                        </p:tgtEl>
                                        <p:attrNameLst>
                                          <p:attrName>ppt_h</p:attrName>
                                        </p:attrNameLst>
                                      </p:cBhvr>
                                      <p:tavLst>
                                        <p:tav tm="0">
                                          <p:val>
                                            <p:strVal val="#ppt_h"/>
                                          </p:val>
                                        </p:tav>
                                        <p:tav tm="100000">
                                          <p:val>
                                            <p:strVal val="#ppt_h"/>
                                          </p:val>
                                        </p:tav>
                                      </p:tavLst>
                                    </p:anim>
                                    <p:animEffect transition="in" filter="fade">
                                      <p:cBhvr>
                                        <p:cTn id="2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4" cstate="print"/>
          <a:srcRect/>
          <a:stretch>
            <a:fillRect/>
          </a:stretch>
        </p:blipFill>
        <p:spPr bwMode="auto">
          <a:xfrm>
            <a:off x="2514600" y="1066800"/>
            <a:ext cx="3810000" cy="5628659"/>
          </a:xfrm>
          <a:prstGeom prst="rect">
            <a:avLst/>
          </a:prstGeom>
          <a:noFill/>
          <a:ln w="9525">
            <a:noFill/>
            <a:miter lim="800000"/>
            <a:headEnd/>
            <a:tailEnd/>
          </a:ln>
        </p:spPr>
      </p:pic>
      <p:sp>
        <p:nvSpPr>
          <p:cNvPr id="8" name="Rectangle 7"/>
          <p:cNvSpPr/>
          <p:nvPr/>
        </p:nvSpPr>
        <p:spPr>
          <a:xfrm>
            <a:off x="0" y="762000"/>
            <a:ext cx="9144000" cy="307777"/>
          </a:xfrm>
          <a:prstGeom prst="rect">
            <a:avLst/>
          </a:prstGeom>
        </p:spPr>
        <p:txBody>
          <a:bodyPr wrap="square">
            <a:spAutoFit/>
          </a:bodyPr>
          <a:lstStyle/>
          <a:p>
            <a:pPr algn="ctr"/>
            <a:r>
              <a:rPr lang="en-US" sz="1400" i="1" dirty="0" smtClean="0">
                <a:solidFill>
                  <a:schemeClr val="accent1"/>
                </a:solidFill>
                <a:latin typeface="Arial" pitchFamily="34" charset="0"/>
                <a:cs typeface="Arial" pitchFamily="34" charset="0"/>
              </a:rPr>
              <a:t>When you login to </a:t>
            </a:r>
            <a:r>
              <a:rPr lang="en-US" sz="1400" b="1" i="1" dirty="0" smtClean="0">
                <a:solidFill>
                  <a:schemeClr val="accent1"/>
                </a:solidFill>
                <a:latin typeface="Arial" pitchFamily="34" charset="0"/>
                <a:cs typeface="Arial" pitchFamily="34" charset="0"/>
              </a:rPr>
              <a:t>My Bar Access </a:t>
            </a:r>
            <a:r>
              <a:rPr lang="en-US" sz="1400" i="1" dirty="0" smtClean="0">
                <a:solidFill>
                  <a:schemeClr val="accent1"/>
                </a:solidFill>
                <a:latin typeface="Arial" pitchFamily="34" charset="0"/>
                <a:cs typeface="Arial" pitchFamily="34" charset="0"/>
              </a:rPr>
              <a:t>(login </a:t>
            </a:r>
            <a:r>
              <a:rPr lang="en-US" sz="1400" u="sng" dirty="0" smtClean="0">
                <a:solidFill>
                  <a:srgbClr val="0000FF"/>
                </a:solidFill>
                <a:latin typeface="Arial" pitchFamily="34" charset="0"/>
                <a:cs typeface="Arial" pitchFamily="34" charset="0"/>
                <a:hlinkClick r:id="rId5"/>
              </a:rPr>
              <a:t>here</a:t>
            </a:r>
            <a:r>
              <a:rPr lang="en-US" sz="1400" i="1" dirty="0" smtClean="0">
                <a:solidFill>
                  <a:schemeClr val="accent1"/>
                </a:solidFill>
                <a:latin typeface="Arial" pitchFamily="34" charset="0"/>
                <a:cs typeface="Arial" pitchFamily="34" charset="0"/>
              </a:rPr>
              <a:t>) you will arrive at a screen that looks similar to this one:</a:t>
            </a:r>
            <a:endParaRPr lang="en-US" sz="1400" b="1" i="1" dirty="0" smtClean="0">
              <a:solidFill>
                <a:schemeClr val="accent1"/>
              </a:solidFill>
              <a:latin typeface="Arial" pitchFamily="34" charset="0"/>
              <a:cs typeface="Arial" pitchFamily="34" charset="0"/>
            </a:endParaRPr>
          </a:p>
        </p:txBody>
      </p:sp>
      <p:sp>
        <p:nvSpPr>
          <p:cNvPr id="30" name="TextBox 29"/>
          <p:cNvSpPr txBox="1"/>
          <p:nvPr/>
        </p:nvSpPr>
        <p:spPr>
          <a:xfrm>
            <a:off x="6705600" y="5791200"/>
            <a:ext cx="2286000" cy="646331"/>
          </a:xfrm>
          <a:prstGeom prst="rect">
            <a:avLst/>
          </a:prstGeom>
          <a:noFill/>
          <a:ln w="38100" cmpd="thickThin">
            <a:solidFill>
              <a:srgbClr val="5F5F5F"/>
            </a:solidFill>
          </a:ln>
        </p:spPr>
        <p:txBody>
          <a:bodyPr wrap="square" rtlCol="0">
            <a:spAutoFit/>
          </a:bodyPr>
          <a:lstStyle/>
          <a:p>
            <a:r>
              <a:rPr lang="en-US" sz="1200" dirty="0" smtClean="0">
                <a:solidFill>
                  <a:schemeClr val="accent1"/>
                </a:solidFill>
                <a:latin typeface="Arial" pitchFamily="34" charset="0"/>
                <a:cs typeface="Arial" pitchFamily="34" charset="0"/>
              </a:rPr>
              <a:t>Access the </a:t>
            </a:r>
            <a:r>
              <a:rPr lang="en-US" sz="1200" b="1" dirty="0" smtClean="0">
                <a:solidFill>
                  <a:schemeClr val="accent1"/>
                </a:solidFill>
                <a:latin typeface="Arial" pitchFamily="34" charset="0"/>
                <a:cs typeface="Arial" pitchFamily="34" charset="0"/>
              </a:rPr>
              <a:t>Latest MBA On Demand </a:t>
            </a:r>
            <a:r>
              <a:rPr lang="en-US" sz="1200" dirty="0" smtClean="0">
                <a:solidFill>
                  <a:schemeClr val="accent1"/>
                </a:solidFill>
                <a:latin typeface="Arial" pitchFamily="34" charset="0"/>
                <a:cs typeface="Arial" pitchFamily="34" charset="0"/>
              </a:rPr>
              <a:t>programs, </a:t>
            </a:r>
            <a:r>
              <a:rPr lang="en-US" sz="1200" b="1" i="1" dirty="0" smtClean="0">
                <a:solidFill>
                  <a:schemeClr val="accent1"/>
                </a:solidFill>
                <a:latin typeface="Arial" pitchFamily="34" charset="0"/>
                <a:cs typeface="Arial" pitchFamily="34" charset="0"/>
              </a:rPr>
              <a:t>Lawyers Journal </a:t>
            </a:r>
            <a:r>
              <a:rPr lang="en-US" sz="1200" dirty="0" smtClean="0">
                <a:solidFill>
                  <a:schemeClr val="accent1"/>
                </a:solidFill>
                <a:latin typeface="Arial" pitchFamily="34" charset="0"/>
                <a:cs typeface="Arial" pitchFamily="34" charset="0"/>
              </a:rPr>
              <a:t>and </a:t>
            </a:r>
            <a:r>
              <a:rPr lang="en-US" sz="1200" b="1" dirty="0" smtClean="0">
                <a:solidFill>
                  <a:schemeClr val="accent1"/>
                </a:solidFill>
                <a:latin typeface="Arial" pitchFamily="34" charset="0"/>
                <a:cs typeface="Arial" pitchFamily="34" charset="0"/>
              </a:rPr>
              <a:t>LPM Tips </a:t>
            </a:r>
            <a:r>
              <a:rPr lang="en-US" sz="1200" dirty="0" smtClean="0">
                <a:solidFill>
                  <a:schemeClr val="accent1"/>
                </a:solidFill>
                <a:latin typeface="Arial" pitchFamily="34" charset="0"/>
                <a:cs typeface="Arial" pitchFamily="34" charset="0"/>
              </a:rPr>
              <a:t>here.</a:t>
            </a:r>
            <a:endParaRPr lang="en-US" sz="1200" dirty="0">
              <a:solidFill>
                <a:schemeClr val="accent1"/>
              </a:solidFill>
              <a:latin typeface="Arial" pitchFamily="34" charset="0"/>
              <a:cs typeface="Arial" pitchFamily="34" charset="0"/>
            </a:endParaRPr>
          </a:p>
        </p:txBody>
      </p:sp>
      <p:sp>
        <p:nvSpPr>
          <p:cNvPr id="32" name="TextBox 31"/>
          <p:cNvSpPr txBox="1"/>
          <p:nvPr/>
        </p:nvSpPr>
        <p:spPr>
          <a:xfrm>
            <a:off x="152400" y="1524000"/>
            <a:ext cx="2209800" cy="1508105"/>
          </a:xfrm>
          <a:prstGeom prst="rect">
            <a:avLst/>
          </a:prstGeom>
          <a:noFill/>
          <a:ln w="38100" cmpd="thickThin">
            <a:solidFill>
              <a:srgbClr val="5F5F5F"/>
            </a:solidFill>
          </a:ln>
        </p:spPr>
        <p:txBody>
          <a:bodyPr wrap="square" rtlCol="0">
            <a:spAutoFit/>
          </a:bodyPr>
          <a:lstStyle/>
          <a:p>
            <a:pPr algn="ctr"/>
            <a:r>
              <a:rPr lang="en-US" sz="1200" b="1" dirty="0" smtClean="0">
                <a:solidFill>
                  <a:schemeClr val="accent1"/>
                </a:solidFill>
                <a:latin typeface="Arial" pitchFamily="34" charset="0"/>
                <a:cs typeface="Arial" pitchFamily="34" charset="0"/>
              </a:rPr>
              <a:t>Learn about My Bar Access </a:t>
            </a:r>
          </a:p>
          <a:p>
            <a:endParaRPr lang="en-US" sz="800" b="1" dirty="0" smtClean="0">
              <a:solidFill>
                <a:schemeClr val="accent1"/>
              </a:solidFill>
              <a:latin typeface="Arial" pitchFamily="34" charset="0"/>
              <a:cs typeface="Arial" pitchFamily="34" charset="0"/>
            </a:endParaRPr>
          </a:p>
          <a:p>
            <a:r>
              <a:rPr lang="en-US" sz="1200" dirty="0" smtClean="0">
                <a:solidFill>
                  <a:schemeClr val="accent1"/>
                </a:solidFill>
                <a:latin typeface="Arial" pitchFamily="34" charset="0"/>
                <a:cs typeface="Arial" pitchFamily="34" charset="0"/>
              </a:rPr>
              <a:t>Click</a:t>
            </a:r>
            <a:r>
              <a:rPr lang="en-US" sz="1200" b="1" dirty="0" smtClean="0">
                <a:solidFill>
                  <a:schemeClr val="accent1"/>
                </a:solidFill>
                <a:latin typeface="Arial" pitchFamily="34" charset="0"/>
                <a:cs typeface="Arial" pitchFamily="34" charset="0"/>
              </a:rPr>
              <a:t> </a:t>
            </a:r>
            <a:r>
              <a:rPr lang="en-US" sz="1200" dirty="0" smtClean="0">
                <a:solidFill>
                  <a:schemeClr val="accent1"/>
                </a:solidFill>
                <a:latin typeface="Arial" pitchFamily="34" charset="0"/>
                <a:cs typeface="Arial" pitchFamily="34" charset="0"/>
              </a:rPr>
              <a:t>the </a:t>
            </a:r>
            <a:r>
              <a:rPr lang="en-US" sz="1200" b="1" dirty="0" smtClean="0">
                <a:solidFill>
                  <a:schemeClr val="accent1"/>
                </a:solidFill>
                <a:latin typeface="Arial" pitchFamily="34" charset="0"/>
                <a:cs typeface="Arial" pitchFamily="34" charset="0"/>
              </a:rPr>
              <a:t>WELCOME </a:t>
            </a:r>
            <a:r>
              <a:rPr lang="en-US" sz="1200" dirty="0" smtClean="0">
                <a:solidFill>
                  <a:schemeClr val="accent1"/>
                </a:solidFill>
                <a:latin typeface="Arial" pitchFamily="34" charset="0"/>
                <a:cs typeface="Arial" pitchFamily="34" charset="0"/>
              </a:rPr>
              <a:t>slide and then </a:t>
            </a:r>
            <a:r>
              <a:rPr lang="en-US" sz="1200" b="1" dirty="0" smtClean="0">
                <a:solidFill>
                  <a:schemeClr val="accent1"/>
                </a:solidFill>
                <a:latin typeface="Arial" pitchFamily="34" charset="0"/>
                <a:cs typeface="Arial" pitchFamily="34" charset="0"/>
              </a:rPr>
              <a:t>CUSTOMIZE </a:t>
            </a:r>
            <a:r>
              <a:rPr lang="en-US" sz="1200" dirty="0" smtClean="0">
                <a:solidFill>
                  <a:schemeClr val="accent1"/>
                </a:solidFill>
                <a:latin typeface="Arial" pitchFamily="34" charset="0"/>
                <a:cs typeface="Arial" pitchFamily="34" charset="0"/>
              </a:rPr>
              <a:t>your experience to join the </a:t>
            </a:r>
            <a:r>
              <a:rPr lang="en-US" sz="1200" b="1" dirty="0" smtClean="0">
                <a:solidFill>
                  <a:schemeClr val="accent1"/>
                </a:solidFill>
                <a:latin typeface="Arial" pitchFamily="34" charset="0"/>
                <a:cs typeface="Arial" pitchFamily="34" charset="0"/>
              </a:rPr>
              <a:t>CONVERSATION</a:t>
            </a:r>
            <a:r>
              <a:rPr lang="en-US" sz="1200" dirty="0" smtClean="0">
                <a:solidFill>
                  <a:schemeClr val="accent1"/>
                </a:solidFill>
                <a:latin typeface="Arial" pitchFamily="34" charset="0"/>
                <a:cs typeface="Arial" pitchFamily="34" charset="0"/>
              </a:rPr>
              <a:t>, and to </a:t>
            </a:r>
            <a:r>
              <a:rPr lang="en-US" sz="1200" b="1" dirty="0" smtClean="0">
                <a:solidFill>
                  <a:schemeClr val="accent1"/>
                </a:solidFill>
                <a:latin typeface="Arial" pitchFamily="34" charset="0"/>
                <a:cs typeface="Arial" pitchFamily="34" charset="0"/>
              </a:rPr>
              <a:t>ACCESS</a:t>
            </a:r>
            <a:r>
              <a:rPr lang="en-US" sz="1200" dirty="0" smtClean="0">
                <a:solidFill>
                  <a:schemeClr val="accent1"/>
                </a:solidFill>
                <a:latin typeface="Arial" pitchFamily="34" charset="0"/>
                <a:cs typeface="Arial" pitchFamily="34" charset="0"/>
              </a:rPr>
              <a:t> and utilize MBA </a:t>
            </a:r>
            <a:r>
              <a:rPr lang="en-US" sz="1200" b="1" dirty="0" smtClean="0">
                <a:solidFill>
                  <a:schemeClr val="accent1"/>
                </a:solidFill>
                <a:latin typeface="Arial" pitchFamily="34" charset="0"/>
                <a:cs typeface="Arial" pitchFamily="34" charset="0"/>
              </a:rPr>
              <a:t>RESOURCES </a:t>
            </a:r>
            <a:r>
              <a:rPr lang="en-US" sz="1200" dirty="0" smtClean="0">
                <a:solidFill>
                  <a:schemeClr val="accent1"/>
                </a:solidFill>
                <a:latin typeface="Arial" pitchFamily="34" charset="0"/>
                <a:cs typeface="Arial" pitchFamily="34" charset="0"/>
              </a:rPr>
              <a:t>here.</a:t>
            </a:r>
            <a:endParaRPr lang="en-US" sz="1200" dirty="0">
              <a:solidFill>
                <a:schemeClr val="accent1"/>
              </a:solidFill>
              <a:latin typeface="Arial" pitchFamily="34" charset="0"/>
              <a:cs typeface="Arial" pitchFamily="34" charset="0"/>
            </a:endParaRPr>
          </a:p>
        </p:txBody>
      </p:sp>
      <p:sp>
        <p:nvSpPr>
          <p:cNvPr id="36" name="TextBox 35"/>
          <p:cNvSpPr txBox="1"/>
          <p:nvPr/>
        </p:nvSpPr>
        <p:spPr>
          <a:xfrm>
            <a:off x="6705600" y="3129888"/>
            <a:ext cx="2286000" cy="830997"/>
          </a:xfrm>
          <a:prstGeom prst="rect">
            <a:avLst/>
          </a:prstGeom>
          <a:noFill/>
          <a:ln w="38100" cmpd="thickThin">
            <a:solidFill>
              <a:srgbClr val="5F5F5F"/>
            </a:solidFill>
          </a:ln>
        </p:spPr>
        <p:txBody>
          <a:bodyPr wrap="square" rtlCol="0">
            <a:spAutoFit/>
          </a:bodyPr>
          <a:lstStyle/>
          <a:p>
            <a:r>
              <a:rPr lang="en-US" sz="1200" dirty="0" smtClean="0">
                <a:solidFill>
                  <a:schemeClr val="accent1"/>
                </a:solidFill>
                <a:latin typeface="Arial" pitchFamily="34" charset="0"/>
                <a:cs typeface="Arial" pitchFamily="34" charset="0"/>
              </a:rPr>
              <a:t>Find the </a:t>
            </a:r>
            <a:r>
              <a:rPr lang="en-US" sz="1200" u="sng" dirty="0" smtClean="0">
                <a:solidFill>
                  <a:srgbClr val="0000FF"/>
                </a:solidFill>
                <a:latin typeface="Arial" pitchFamily="34" charset="0"/>
                <a:cs typeface="Arial" pitchFamily="34" charset="0"/>
                <a:hlinkClick r:id="rId6"/>
              </a:rPr>
              <a:t>Getting Started</a:t>
            </a:r>
            <a:r>
              <a:rPr lang="en-US" sz="1200" dirty="0" smtClean="0">
                <a:solidFill>
                  <a:schemeClr val="accent1"/>
                </a:solidFill>
                <a:latin typeface="Arial" pitchFamily="34" charset="0"/>
                <a:cs typeface="Arial" pitchFamily="34" charset="0"/>
              </a:rPr>
              <a:t>,  </a:t>
            </a:r>
            <a:r>
              <a:rPr lang="en-US" sz="1200" b="1" dirty="0" smtClean="0">
                <a:solidFill>
                  <a:schemeClr val="accent1"/>
                </a:solidFill>
                <a:latin typeface="Arial" pitchFamily="34" charset="0"/>
                <a:cs typeface="Arial" pitchFamily="34" charset="0"/>
              </a:rPr>
              <a:t>My Bar Access </a:t>
            </a:r>
            <a:r>
              <a:rPr lang="en-US" sz="1200" dirty="0" smtClean="0">
                <a:solidFill>
                  <a:schemeClr val="accent1"/>
                </a:solidFill>
                <a:latin typeface="Arial" pitchFamily="34" charset="0"/>
                <a:cs typeface="Arial" pitchFamily="34" charset="0"/>
              </a:rPr>
              <a:t>site </a:t>
            </a:r>
            <a:r>
              <a:rPr lang="en-US" sz="1200" u="sng" dirty="0" smtClean="0">
                <a:solidFill>
                  <a:srgbClr val="0000FF"/>
                </a:solidFill>
                <a:latin typeface="Arial" pitchFamily="34" charset="0"/>
                <a:cs typeface="Arial" pitchFamily="34" charset="0"/>
                <a:hlinkClick r:id="rId7"/>
              </a:rPr>
              <a:t>Glossary</a:t>
            </a:r>
            <a:r>
              <a:rPr lang="en-US" sz="1200" dirty="0" smtClean="0">
                <a:solidFill>
                  <a:schemeClr val="accent1"/>
                </a:solidFill>
                <a:latin typeface="Arial" pitchFamily="34" charset="0"/>
                <a:cs typeface="Arial" pitchFamily="34" charset="0"/>
              </a:rPr>
              <a:t> and other instructional documents here.</a:t>
            </a:r>
            <a:endParaRPr lang="en-US" sz="1200" dirty="0">
              <a:solidFill>
                <a:schemeClr val="accent1"/>
              </a:solidFill>
              <a:latin typeface="Arial" pitchFamily="34" charset="0"/>
              <a:cs typeface="Arial" pitchFamily="34" charset="0"/>
            </a:endParaRPr>
          </a:p>
        </p:txBody>
      </p:sp>
      <p:sp>
        <p:nvSpPr>
          <p:cNvPr id="38" name="TextBox 37"/>
          <p:cNvSpPr txBox="1"/>
          <p:nvPr/>
        </p:nvSpPr>
        <p:spPr>
          <a:xfrm>
            <a:off x="152400" y="3276600"/>
            <a:ext cx="2209800" cy="646331"/>
          </a:xfrm>
          <a:prstGeom prst="rect">
            <a:avLst/>
          </a:prstGeom>
          <a:noFill/>
          <a:ln w="38100" cmpd="thickThin">
            <a:solidFill>
              <a:srgbClr val="5F5F5F"/>
            </a:solidFill>
          </a:ln>
        </p:spPr>
        <p:txBody>
          <a:bodyPr wrap="square" rtlCol="0">
            <a:spAutoFit/>
          </a:bodyPr>
          <a:lstStyle/>
          <a:p>
            <a:r>
              <a:rPr lang="en-US" sz="1200" b="1" dirty="0" smtClean="0">
                <a:solidFill>
                  <a:schemeClr val="accent1"/>
                </a:solidFill>
                <a:latin typeface="Arial" pitchFamily="34" charset="0"/>
                <a:cs typeface="Arial" pitchFamily="34" charset="0"/>
              </a:rPr>
              <a:t>Your Groups</a:t>
            </a:r>
            <a:r>
              <a:rPr lang="en-US" sz="1200" dirty="0" smtClean="0">
                <a:solidFill>
                  <a:schemeClr val="accent1"/>
                </a:solidFill>
                <a:latin typeface="Arial" pitchFamily="34" charset="0"/>
                <a:cs typeface="Arial" pitchFamily="34" charset="0"/>
              </a:rPr>
              <a:t>, </a:t>
            </a:r>
            <a:r>
              <a:rPr lang="en-US" sz="1200" b="1" dirty="0" smtClean="0">
                <a:solidFill>
                  <a:schemeClr val="accent1"/>
                </a:solidFill>
                <a:latin typeface="Arial" pitchFamily="34" charset="0"/>
                <a:cs typeface="Arial" pitchFamily="34" charset="0"/>
              </a:rPr>
              <a:t>In the Know</a:t>
            </a:r>
            <a:r>
              <a:rPr lang="en-US" sz="1200" b="1" dirty="0" smtClean="0">
                <a:solidFill>
                  <a:schemeClr val="bg2"/>
                </a:solidFill>
                <a:latin typeface="Arial" pitchFamily="34" charset="0"/>
                <a:cs typeface="Arial" pitchFamily="34" charset="0"/>
              </a:rPr>
              <a:t> </a:t>
            </a:r>
            <a:r>
              <a:rPr lang="en-US" sz="1200" dirty="0" smtClean="0">
                <a:solidFill>
                  <a:schemeClr val="accent1"/>
                </a:solidFill>
                <a:latin typeface="Arial" pitchFamily="34" charset="0"/>
                <a:cs typeface="Arial" pitchFamily="34" charset="0"/>
              </a:rPr>
              <a:t>and </a:t>
            </a:r>
            <a:r>
              <a:rPr lang="en-US" sz="1200" b="1" dirty="0" smtClean="0">
                <a:solidFill>
                  <a:schemeClr val="accent1"/>
                </a:solidFill>
                <a:latin typeface="Arial" pitchFamily="34" charset="0"/>
                <a:cs typeface="Arial" pitchFamily="34" charset="0"/>
              </a:rPr>
              <a:t>MBA Resources </a:t>
            </a:r>
            <a:r>
              <a:rPr lang="en-US" sz="1200" dirty="0" smtClean="0">
                <a:solidFill>
                  <a:schemeClr val="accent1"/>
                </a:solidFill>
                <a:latin typeface="Arial" pitchFamily="34" charset="0"/>
                <a:cs typeface="Arial" pitchFamily="34" charset="0"/>
              </a:rPr>
              <a:t>columns are displayed here.</a:t>
            </a:r>
            <a:endParaRPr lang="en-US" sz="1200" dirty="0">
              <a:solidFill>
                <a:schemeClr val="accent1"/>
              </a:solidFill>
              <a:latin typeface="Arial" pitchFamily="34" charset="0"/>
              <a:cs typeface="Arial" pitchFamily="34" charset="0"/>
            </a:endParaRPr>
          </a:p>
        </p:txBody>
      </p:sp>
      <p:sp>
        <p:nvSpPr>
          <p:cNvPr id="40" name="TextBox 39"/>
          <p:cNvSpPr txBox="1"/>
          <p:nvPr/>
        </p:nvSpPr>
        <p:spPr>
          <a:xfrm>
            <a:off x="6705600" y="1545608"/>
            <a:ext cx="2286000" cy="1508105"/>
          </a:xfrm>
          <a:prstGeom prst="rect">
            <a:avLst/>
          </a:prstGeom>
          <a:noFill/>
          <a:ln w="38100" cmpd="thickThin">
            <a:solidFill>
              <a:srgbClr val="5F5F5F"/>
            </a:solidFill>
          </a:ln>
        </p:spPr>
        <p:txBody>
          <a:bodyPr wrap="square" rtlCol="0">
            <a:spAutoFit/>
          </a:bodyPr>
          <a:lstStyle/>
          <a:p>
            <a:pPr algn="ctr"/>
            <a:r>
              <a:rPr lang="en-US" sz="1200" b="1" dirty="0" smtClean="0">
                <a:solidFill>
                  <a:schemeClr val="accent1"/>
                </a:solidFill>
                <a:latin typeface="Arial" pitchFamily="34" charset="0"/>
                <a:cs typeface="Arial" pitchFamily="34" charset="0"/>
              </a:rPr>
              <a:t>Navigation Bar</a:t>
            </a:r>
          </a:p>
          <a:p>
            <a:endParaRPr lang="en-US" sz="800" dirty="0" smtClean="0">
              <a:solidFill>
                <a:schemeClr val="accent1"/>
              </a:solidFill>
              <a:latin typeface="Arial" pitchFamily="34" charset="0"/>
              <a:cs typeface="Arial" pitchFamily="34" charset="0"/>
            </a:endParaRPr>
          </a:p>
          <a:p>
            <a:r>
              <a:rPr lang="en-US" sz="1200" dirty="0" smtClean="0">
                <a:solidFill>
                  <a:schemeClr val="accent1"/>
                </a:solidFill>
                <a:latin typeface="Arial" pitchFamily="34" charset="0"/>
                <a:cs typeface="Arial" pitchFamily="34" charset="0"/>
              </a:rPr>
              <a:t>Access the </a:t>
            </a:r>
            <a:r>
              <a:rPr lang="en-US" sz="1200" b="1" dirty="0" smtClean="0">
                <a:solidFill>
                  <a:schemeClr val="accent1"/>
                </a:solidFill>
                <a:latin typeface="Arial" pitchFamily="34" charset="0"/>
                <a:cs typeface="Arial" pitchFamily="34" charset="0"/>
              </a:rPr>
              <a:t>MY PROFILE</a:t>
            </a:r>
            <a:r>
              <a:rPr lang="en-US" sz="1200" dirty="0" smtClean="0">
                <a:solidFill>
                  <a:schemeClr val="accent1"/>
                </a:solidFill>
                <a:latin typeface="Arial" pitchFamily="34" charset="0"/>
                <a:cs typeface="Arial" pitchFamily="34" charset="0"/>
              </a:rPr>
              <a:t>, </a:t>
            </a:r>
            <a:r>
              <a:rPr lang="en-US" sz="1200" b="1" dirty="0" smtClean="0">
                <a:solidFill>
                  <a:schemeClr val="accent1"/>
                </a:solidFill>
                <a:latin typeface="Arial" pitchFamily="34" charset="0"/>
                <a:cs typeface="Arial" pitchFamily="34" charset="0"/>
              </a:rPr>
              <a:t>MEMBER GROUPS</a:t>
            </a:r>
            <a:r>
              <a:rPr lang="en-US" sz="1200" dirty="0" smtClean="0">
                <a:solidFill>
                  <a:schemeClr val="accent1"/>
                </a:solidFill>
                <a:latin typeface="Arial" pitchFamily="34" charset="0"/>
                <a:cs typeface="Arial" pitchFamily="34" charset="0"/>
              </a:rPr>
              <a:t>, </a:t>
            </a:r>
            <a:r>
              <a:rPr lang="en-US" sz="1200" b="1" dirty="0" smtClean="0">
                <a:solidFill>
                  <a:schemeClr val="accent1"/>
                </a:solidFill>
                <a:latin typeface="Arial" pitchFamily="34" charset="0"/>
                <a:cs typeface="Arial" pitchFamily="34" charset="0"/>
              </a:rPr>
              <a:t>DIRECTORY</a:t>
            </a:r>
            <a:r>
              <a:rPr lang="en-US" sz="1200" dirty="0" smtClean="0">
                <a:solidFill>
                  <a:schemeClr val="accent1"/>
                </a:solidFill>
                <a:latin typeface="Arial" pitchFamily="34" charset="0"/>
                <a:cs typeface="Arial" pitchFamily="34" charset="0"/>
              </a:rPr>
              <a:t>, </a:t>
            </a:r>
            <a:r>
              <a:rPr lang="en-US" sz="1200" b="1" dirty="0" smtClean="0">
                <a:solidFill>
                  <a:schemeClr val="accent1"/>
                </a:solidFill>
                <a:latin typeface="Arial" pitchFamily="34" charset="0"/>
                <a:cs typeface="Arial" pitchFamily="34" charset="0"/>
              </a:rPr>
              <a:t>EVENTS</a:t>
            </a:r>
            <a:r>
              <a:rPr lang="en-US" sz="1200" dirty="0" smtClean="0">
                <a:solidFill>
                  <a:schemeClr val="accent1"/>
                </a:solidFill>
                <a:latin typeface="Arial" pitchFamily="34" charset="0"/>
                <a:cs typeface="Arial" pitchFamily="34" charset="0"/>
              </a:rPr>
              <a:t>, </a:t>
            </a:r>
            <a:r>
              <a:rPr lang="en-US" sz="1200" b="1" dirty="0" smtClean="0">
                <a:solidFill>
                  <a:schemeClr val="accent1"/>
                </a:solidFill>
                <a:latin typeface="Arial" pitchFamily="34" charset="0"/>
                <a:cs typeface="Arial" pitchFamily="34" charset="0"/>
              </a:rPr>
              <a:t>BLOGS</a:t>
            </a:r>
            <a:r>
              <a:rPr lang="en-US" sz="1200" dirty="0" smtClean="0">
                <a:solidFill>
                  <a:schemeClr val="accent1"/>
                </a:solidFill>
                <a:latin typeface="Arial" pitchFamily="34" charset="0"/>
                <a:cs typeface="Arial" pitchFamily="34" charset="0"/>
              </a:rPr>
              <a:t>, </a:t>
            </a:r>
            <a:r>
              <a:rPr lang="en-US" sz="1200" b="1" dirty="0" smtClean="0">
                <a:solidFill>
                  <a:schemeClr val="accent1"/>
                </a:solidFill>
                <a:latin typeface="Arial" pitchFamily="34" charset="0"/>
                <a:cs typeface="Arial" pitchFamily="34" charset="0"/>
              </a:rPr>
              <a:t>CONTRIBUTE</a:t>
            </a:r>
            <a:r>
              <a:rPr lang="en-US" sz="1200" dirty="0" smtClean="0">
                <a:solidFill>
                  <a:schemeClr val="accent1"/>
                </a:solidFill>
                <a:latin typeface="Arial" pitchFamily="34" charset="0"/>
                <a:cs typeface="Arial" pitchFamily="34" charset="0"/>
              </a:rPr>
              <a:t> and </a:t>
            </a:r>
            <a:r>
              <a:rPr lang="en-US" sz="1200" b="1" dirty="0" smtClean="0">
                <a:solidFill>
                  <a:schemeClr val="accent1"/>
                </a:solidFill>
                <a:latin typeface="Arial" pitchFamily="34" charset="0"/>
                <a:cs typeface="Arial" pitchFamily="34" charset="0"/>
              </a:rPr>
              <a:t>RESOURCE CENTER </a:t>
            </a:r>
            <a:r>
              <a:rPr lang="en-US" sz="1200" dirty="0" smtClean="0">
                <a:solidFill>
                  <a:schemeClr val="accent1"/>
                </a:solidFill>
                <a:latin typeface="Arial" pitchFamily="34" charset="0"/>
                <a:cs typeface="Arial" pitchFamily="34" charset="0"/>
              </a:rPr>
              <a:t>drop-down menus here.</a:t>
            </a:r>
            <a:endParaRPr lang="en-US" sz="1200" dirty="0">
              <a:solidFill>
                <a:schemeClr val="accent1"/>
              </a:solidFill>
              <a:latin typeface="Arial" pitchFamily="34" charset="0"/>
              <a:cs typeface="Arial" pitchFamily="34" charset="0"/>
            </a:endParaRPr>
          </a:p>
        </p:txBody>
      </p:sp>
      <p:sp>
        <p:nvSpPr>
          <p:cNvPr id="43" name="TextBox 42"/>
          <p:cNvSpPr txBox="1"/>
          <p:nvPr/>
        </p:nvSpPr>
        <p:spPr>
          <a:xfrm>
            <a:off x="6705600" y="1191904"/>
            <a:ext cx="2286000" cy="276999"/>
          </a:xfrm>
          <a:prstGeom prst="rect">
            <a:avLst/>
          </a:prstGeom>
          <a:noFill/>
          <a:ln w="38100" cmpd="thickThin">
            <a:solidFill>
              <a:srgbClr val="5F5F5F"/>
            </a:solidFill>
          </a:ln>
        </p:spPr>
        <p:txBody>
          <a:bodyPr wrap="square" rtlCol="0">
            <a:spAutoFit/>
          </a:bodyPr>
          <a:lstStyle/>
          <a:p>
            <a:r>
              <a:rPr lang="en-US" sz="1200" dirty="0" smtClean="0">
                <a:solidFill>
                  <a:schemeClr val="accent1"/>
                </a:solidFill>
                <a:latin typeface="Arial" pitchFamily="34" charset="0"/>
                <a:cs typeface="Arial" pitchFamily="34" charset="0"/>
              </a:rPr>
              <a:t>Customize your profile here.</a:t>
            </a:r>
            <a:endParaRPr lang="en-US" sz="1200" dirty="0">
              <a:solidFill>
                <a:schemeClr val="accent1"/>
              </a:solidFill>
              <a:latin typeface="Arial" pitchFamily="34" charset="0"/>
              <a:cs typeface="Arial" pitchFamily="34" charset="0"/>
            </a:endParaRPr>
          </a:p>
        </p:txBody>
      </p:sp>
      <p:sp>
        <p:nvSpPr>
          <p:cNvPr id="21" name="Rectangle 20"/>
          <p:cNvSpPr/>
          <p:nvPr/>
        </p:nvSpPr>
        <p:spPr>
          <a:xfrm>
            <a:off x="0" y="0"/>
            <a:ext cx="9144000" cy="923330"/>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w="900" cmpd="sng">
                  <a:solidFill>
                    <a:srgbClr val="666666">
                      <a:satMod val="190000"/>
                      <a:alpha val="55000"/>
                    </a:srgbClr>
                  </a:solidFill>
                  <a:prstDash val="solid"/>
                </a:ln>
                <a:solidFill>
                  <a:srgbClr val="666666">
                    <a:satMod val="200000"/>
                    <a:tint val="3000"/>
                  </a:srgbClr>
                </a:solidFill>
                <a:effectLst>
                  <a:innerShdw blurRad="101600" dist="76200" dir="5400000">
                    <a:srgbClr val="666666">
                      <a:satMod val="190000"/>
                      <a:tint val="100000"/>
                      <a:alpha val="74000"/>
                    </a:srgbClr>
                  </a:innerShdw>
                </a:effectLst>
                <a:uLnTx/>
                <a:uFillTx/>
                <a:latin typeface="Arial" pitchFamily="34" charset="0"/>
                <a:ea typeface="+mn-ea"/>
                <a:cs typeface="Arial" pitchFamily="34" charset="0"/>
              </a:rPr>
              <a:t>The Homepage</a:t>
            </a:r>
            <a:endParaRPr kumimoji="0" lang="en-US" sz="5400" b="1" i="0" u="none" strike="noStrike" kern="0" cap="none" spc="0" normalizeH="0" baseline="0" noProof="0" dirty="0">
              <a:ln w="900" cmpd="sng">
                <a:solidFill>
                  <a:srgbClr val="666666">
                    <a:satMod val="190000"/>
                    <a:alpha val="55000"/>
                  </a:srgbClr>
                </a:solidFill>
                <a:prstDash val="solid"/>
              </a:ln>
              <a:solidFill>
                <a:srgbClr val="666666">
                  <a:satMod val="200000"/>
                  <a:tint val="3000"/>
                </a:srgbClr>
              </a:solidFill>
              <a:effectLst>
                <a:innerShdw blurRad="101600" dist="76200" dir="5400000">
                  <a:srgbClr val="666666">
                    <a:satMod val="190000"/>
                    <a:tint val="100000"/>
                    <a:alpha val="74000"/>
                  </a:srgbClr>
                </a:innerShdw>
              </a:effectLst>
              <a:uLnTx/>
              <a:uFillTx/>
            </a:endParaRPr>
          </a:p>
        </p:txBody>
      </p:sp>
      <p:cxnSp>
        <p:nvCxnSpPr>
          <p:cNvPr id="22" name="Straight Connector 21"/>
          <p:cNvCxnSpPr/>
          <p:nvPr/>
        </p:nvCxnSpPr>
        <p:spPr>
          <a:xfrm>
            <a:off x="5791200" y="1676400"/>
            <a:ext cx="838200" cy="6858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096000" y="1344304"/>
            <a:ext cx="533400" cy="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438400" y="2667000"/>
            <a:ext cx="304800" cy="9144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438400" y="2667000"/>
            <a:ext cx="1447800" cy="9144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2438400" y="2667000"/>
            <a:ext cx="2590800" cy="9144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96000" y="5257800"/>
            <a:ext cx="533400" cy="8382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6096000" y="3505200"/>
            <a:ext cx="533400" cy="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6096000" y="6096000"/>
            <a:ext cx="533400" cy="3048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019800" y="4191000"/>
            <a:ext cx="609600" cy="19050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438400" y="5029200"/>
            <a:ext cx="152400" cy="4572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152400" y="4191000"/>
            <a:ext cx="2209800" cy="1569660"/>
          </a:xfrm>
          <a:prstGeom prst="rect">
            <a:avLst/>
          </a:prstGeom>
          <a:noFill/>
          <a:ln w="38100" cmpd="thickThin">
            <a:solidFill>
              <a:srgbClr val="5F5F5F"/>
            </a:solidFill>
          </a:ln>
        </p:spPr>
        <p:txBody>
          <a:bodyPr wrap="square" rtlCol="0">
            <a:spAutoFit/>
          </a:bodyPr>
          <a:lstStyle/>
          <a:p>
            <a:r>
              <a:rPr lang="en-US" sz="1200" dirty="0" smtClean="0">
                <a:solidFill>
                  <a:schemeClr val="accent1"/>
                </a:solidFill>
                <a:latin typeface="Arial" pitchFamily="34" charset="0"/>
                <a:cs typeface="Arial" pitchFamily="34" charset="0"/>
              </a:rPr>
              <a:t>The most recent member-created content from your group(s) is displayed in </a:t>
            </a:r>
            <a:r>
              <a:rPr lang="en-US" sz="1200" b="1" dirty="0" smtClean="0">
                <a:solidFill>
                  <a:schemeClr val="accent1"/>
                </a:solidFill>
                <a:latin typeface="Arial" pitchFamily="34" charset="0"/>
                <a:cs typeface="Arial" pitchFamily="34" charset="0"/>
              </a:rPr>
              <a:t>Latest Discussions</a:t>
            </a:r>
            <a:r>
              <a:rPr lang="en-US" sz="1200" dirty="0" smtClean="0">
                <a:solidFill>
                  <a:schemeClr val="accent1"/>
                </a:solidFill>
                <a:latin typeface="Arial" pitchFamily="34" charset="0"/>
                <a:cs typeface="Arial" pitchFamily="34" charset="0"/>
              </a:rPr>
              <a:t>, </a:t>
            </a:r>
            <a:r>
              <a:rPr lang="en-US" sz="1200" b="1" dirty="0" smtClean="0">
                <a:solidFill>
                  <a:schemeClr val="accent1"/>
                </a:solidFill>
                <a:latin typeface="Arial" pitchFamily="34" charset="0"/>
                <a:cs typeface="Arial" pitchFamily="34" charset="0"/>
              </a:rPr>
              <a:t>Recent Shared Files </a:t>
            </a:r>
            <a:r>
              <a:rPr lang="en-US" sz="1200" dirty="0" smtClean="0">
                <a:solidFill>
                  <a:schemeClr val="accent1"/>
                </a:solidFill>
                <a:latin typeface="Arial" pitchFamily="34" charset="0"/>
                <a:cs typeface="Arial" pitchFamily="34" charset="0"/>
              </a:rPr>
              <a:t>(</a:t>
            </a:r>
            <a:r>
              <a:rPr lang="en-US" sz="1200" b="1" dirty="0" smtClean="0">
                <a:solidFill>
                  <a:schemeClr val="accent1"/>
                </a:solidFill>
                <a:latin typeface="Arial" pitchFamily="34" charset="0"/>
                <a:cs typeface="Arial" pitchFamily="34" charset="0"/>
              </a:rPr>
              <a:t>Resource Library </a:t>
            </a:r>
            <a:r>
              <a:rPr lang="en-US" sz="1200" dirty="0" smtClean="0">
                <a:solidFill>
                  <a:schemeClr val="accent1"/>
                </a:solidFill>
                <a:latin typeface="Arial" pitchFamily="34" charset="0"/>
                <a:cs typeface="Arial" pitchFamily="34" charset="0"/>
              </a:rPr>
              <a:t>entries) and </a:t>
            </a:r>
            <a:r>
              <a:rPr lang="en-US" sz="1200" b="1" dirty="0" smtClean="0">
                <a:solidFill>
                  <a:schemeClr val="accent1"/>
                </a:solidFill>
                <a:latin typeface="Arial" pitchFamily="34" charset="0"/>
                <a:cs typeface="Arial" pitchFamily="34" charset="0"/>
              </a:rPr>
              <a:t>Recent Blogs</a:t>
            </a:r>
            <a:r>
              <a:rPr lang="en-US" sz="1200" dirty="0" smtClean="0">
                <a:solidFill>
                  <a:schemeClr val="accent1"/>
                </a:solidFill>
                <a:latin typeface="Arial" pitchFamily="34" charset="0"/>
                <a:cs typeface="Arial" pitchFamily="34" charset="0"/>
              </a:rPr>
              <a:t>. </a:t>
            </a:r>
            <a:r>
              <a:rPr lang="en-US" sz="1200" i="1" dirty="0" smtClean="0">
                <a:solidFill>
                  <a:schemeClr val="accent1"/>
                </a:solidFill>
                <a:latin typeface="Arial" pitchFamily="34" charset="0"/>
                <a:cs typeface="Arial" pitchFamily="34" charset="0"/>
              </a:rPr>
              <a:t>(See next slide for more details.)</a:t>
            </a:r>
            <a:endParaRPr lang="en-US" sz="1200" i="1" dirty="0">
              <a:solidFill>
                <a:schemeClr val="accent1"/>
              </a:solidFill>
              <a:latin typeface="Arial" pitchFamily="34" charset="0"/>
              <a:cs typeface="Arial" pitchFamily="34" charset="0"/>
            </a:endParaRPr>
          </a:p>
        </p:txBody>
      </p:sp>
      <p:cxnSp>
        <p:nvCxnSpPr>
          <p:cNvPr id="77" name="Straight Connector 76"/>
          <p:cNvCxnSpPr/>
          <p:nvPr/>
        </p:nvCxnSpPr>
        <p:spPr>
          <a:xfrm>
            <a:off x="2438400" y="5029200"/>
            <a:ext cx="1371600" cy="5334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2438400" y="3962400"/>
            <a:ext cx="152400" cy="10668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438400" y="2286000"/>
            <a:ext cx="228600" cy="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800600" y="3962400"/>
            <a:ext cx="1828800" cy="1524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705600" y="4045803"/>
            <a:ext cx="2286000" cy="1200329"/>
          </a:xfrm>
          <a:prstGeom prst="rect">
            <a:avLst/>
          </a:prstGeom>
          <a:noFill/>
          <a:ln w="38100" cmpd="thickThin">
            <a:solidFill>
              <a:srgbClr val="5F5F5F"/>
            </a:solidFill>
          </a:ln>
        </p:spPr>
        <p:txBody>
          <a:bodyPr wrap="square" rtlCol="0">
            <a:spAutoFit/>
          </a:bodyPr>
          <a:lstStyle/>
          <a:p>
            <a:r>
              <a:rPr lang="en-US" sz="1200" dirty="0" smtClean="0">
                <a:solidFill>
                  <a:schemeClr val="accent1"/>
                </a:solidFill>
                <a:latin typeface="Arial" pitchFamily="34" charset="0"/>
                <a:cs typeface="Arial" pitchFamily="34" charset="0"/>
              </a:rPr>
              <a:t>View upcoming </a:t>
            </a:r>
            <a:r>
              <a:rPr lang="en-US" sz="1200" b="1" dirty="0" smtClean="0">
                <a:solidFill>
                  <a:schemeClr val="accent1"/>
                </a:solidFill>
                <a:latin typeface="Arial" pitchFamily="34" charset="0"/>
                <a:cs typeface="Arial" pitchFamily="34" charset="0"/>
              </a:rPr>
              <a:t>MBA Events </a:t>
            </a:r>
            <a:r>
              <a:rPr lang="en-US" sz="1200" dirty="0" smtClean="0">
                <a:solidFill>
                  <a:schemeClr val="accent1"/>
                </a:solidFill>
                <a:latin typeface="Arial" pitchFamily="34" charset="0"/>
                <a:cs typeface="Arial" pitchFamily="34" charset="0"/>
              </a:rPr>
              <a:t>here. You can choose either “list” view (as displayed here) or click “View Calendar” to show events in a traditional calendar format.</a:t>
            </a:r>
            <a:endParaRPr lang="en-US" sz="1200" dirty="0">
              <a:solidFill>
                <a:schemeClr val="accent1"/>
              </a:solidFill>
              <a:latin typeface="Arial" pitchFamily="34" charset="0"/>
              <a:cs typeface="Arial" pitchFamily="34" charset="0"/>
            </a:endParaRPr>
          </a:p>
        </p:txBody>
      </p:sp>
      <p:sp>
        <p:nvSpPr>
          <p:cNvPr id="28" name="Rectangle 27"/>
          <p:cNvSpPr/>
          <p:nvPr/>
        </p:nvSpPr>
        <p:spPr>
          <a:xfrm>
            <a:off x="166048" y="6019800"/>
            <a:ext cx="2958152" cy="600164"/>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smtClean="0">
                <a:ln>
                  <a:noFill/>
                </a:ln>
                <a:solidFill>
                  <a:srgbClr val="CCB676">
                    <a:lumMod val="10000"/>
                  </a:srgbClr>
                </a:solidFill>
                <a:effectLst/>
                <a:uLnTx/>
                <a:uFillTx/>
                <a:latin typeface="Arial" pitchFamily="34" charset="0"/>
                <a:ea typeface="+mn-ea"/>
                <a:cs typeface="Arial" pitchFamily="34" charset="0"/>
              </a:rPr>
              <a:t>NOTE: Click the “Contact Us” link in the upper right</a:t>
            </a:r>
            <a:r>
              <a:rPr kumimoji="0" lang="en-US" sz="1100" b="1" i="1" u="none" strike="noStrike" kern="0" cap="none" spc="0" normalizeH="0" noProof="0" dirty="0" smtClean="0">
                <a:ln>
                  <a:noFill/>
                </a:ln>
                <a:solidFill>
                  <a:srgbClr val="CCB676">
                    <a:lumMod val="10000"/>
                  </a:srgbClr>
                </a:solidFill>
                <a:effectLst/>
                <a:uLnTx/>
                <a:uFillTx/>
                <a:latin typeface="Arial" pitchFamily="34" charset="0"/>
                <a:ea typeface="+mn-ea"/>
                <a:cs typeface="Arial" pitchFamily="34" charset="0"/>
              </a:rPr>
              <a:t> hand corner of the homepage for questions regarding My Bar Access.</a:t>
            </a:r>
            <a:endParaRPr kumimoji="0" lang="en-US" sz="1100" b="1" i="1" u="none" strike="noStrike" kern="0" cap="none" spc="0" normalizeH="0" baseline="0" noProof="0" dirty="0" smtClean="0">
              <a:ln>
                <a:noFill/>
              </a:ln>
              <a:solidFill>
                <a:srgbClr val="CCB676">
                  <a:lumMod val="10000"/>
                </a:srgbClr>
              </a:solidFill>
              <a:effectLst/>
              <a:uLnTx/>
              <a:uFillTx/>
              <a:latin typeface="Arial" pitchFamily="34" charset="0"/>
              <a:ea typeface="+mn-ea"/>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500"/>
                            </p:stCondLst>
                            <p:childTnLst>
                              <p:par>
                                <p:cTn id="11" presetID="9" presetClass="entr" presetSubtype="0" fill="hold" nodeType="afterEffect">
                                  <p:stCondLst>
                                    <p:cond delay="1000"/>
                                  </p:stCondLst>
                                  <p:childTnLst>
                                    <p:set>
                                      <p:cBhvr>
                                        <p:cTn id="12" dur="1" fill="hold">
                                          <p:stCondLst>
                                            <p:cond delay="0"/>
                                          </p:stCondLst>
                                        </p:cTn>
                                        <p:tgtEl>
                                          <p:spTgt spid="22"/>
                                        </p:tgtEl>
                                        <p:attrNameLst>
                                          <p:attrName>style.visibility</p:attrName>
                                        </p:attrNameLst>
                                      </p:cBhvr>
                                      <p:to>
                                        <p:strVal val="visible"/>
                                      </p:to>
                                    </p:set>
                                    <p:animEffect transition="in" filter="dissolve">
                                      <p:cBhvr>
                                        <p:cTn id="13" dur="500"/>
                                        <p:tgtEl>
                                          <p:spTgt spid="22"/>
                                        </p:tgtEl>
                                      </p:cBhvr>
                                    </p:animEffect>
                                  </p:childTnLst>
                                </p:cTn>
                              </p:par>
                              <p:par>
                                <p:cTn id="14" presetID="9" presetClass="entr" presetSubtype="0" fill="hold" nodeType="withEffect">
                                  <p:stCondLst>
                                    <p:cond delay="1000"/>
                                  </p:stCondLst>
                                  <p:childTnLst>
                                    <p:set>
                                      <p:cBhvr>
                                        <p:cTn id="15" dur="1" fill="hold">
                                          <p:stCondLst>
                                            <p:cond delay="0"/>
                                          </p:stCondLst>
                                        </p:cTn>
                                        <p:tgtEl>
                                          <p:spTgt spid="23"/>
                                        </p:tgtEl>
                                        <p:attrNameLst>
                                          <p:attrName>style.visibility</p:attrName>
                                        </p:attrNameLst>
                                      </p:cBhvr>
                                      <p:to>
                                        <p:strVal val="visible"/>
                                      </p:to>
                                    </p:set>
                                    <p:animEffect transition="in" filter="dissolve">
                                      <p:cBhvr>
                                        <p:cTn id="16" dur="500"/>
                                        <p:tgtEl>
                                          <p:spTgt spid="23"/>
                                        </p:tgtEl>
                                      </p:cBhvr>
                                    </p:animEffect>
                                  </p:childTnLst>
                                </p:cTn>
                              </p:par>
                              <p:par>
                                <p:cTn id="17" presetID="9" presetClass="entr" presetSubtype="0" fill="hold" nodeType="withEffect">
                                  <p:stCondLst>
                                    <p:cond delay="1000"/>
                                  </p:stCondLst>
                                  <p:childTnLst>
                                    <p:set>
                                      <p:cBhvr>
                                        <p:cTn id="18" dur="1" fill="hold">
                                          <p:stCondLst>
                                            <p:cond delay="0"/>
                                          </p:stCondLst>
                                        </p:cTn>
                                        <p:tgtEl>
                                          <p:spTgt spid="24"/>
                                        </p:tgtEl>
                                        <p:attrNameLst>
                                          <p:attrName>style.visibility</p:attrName>
                                        </p:attrNameLst>
                                      </p:cBhvr>
                                      <p:to>
                                        <p:strVal val="visible"/>
                                      </p:to>
                                    </p:set>
                                    <p:animEffect transition="in" filter="dissolve">
                                      <p:cBhvr>
                                        <p:cTn id="19" dur="500"/>
                                        <p:tgtEl>
                                          <p:spTgt spid="24"/>
                                        </p:tgtEl>
                                      </p:cBhvr>
                                    </p:animEffect>
                                  </p:childTnLst>
                                </p:cTn>
                              </p:par>
                              <p:par>
                                <p:cTn id="20" presetID="9" presetClass="entr" presetSubtype="0" fill="hold" nodeType="withEffect">
                                  <p:stCondLst>
                                    <p:cond delay="1000"/>
                                  </p:stCondLst>
                                  <p:childTnLst>
                                    <p:set>
                                      <p:cBhvr>
                                        <p:cTn id="21" dur="1" fill="hold">
                                          <p:stCondLst>
                                            <p:cond delay="0"/>
                                          </p:stCondLst>
                                        </p:cTn>
                                        <p:tgtEl>
                                          <p:spTgt spid="27"/>
                                        </p:tgtEl>
                                        <p:attrNameLst>
                                          <p:attrName>style.visibility</p:attrName>
                                        </p:attrNameLst>
                                      </p:cBhvr>
                                      <p:to>
                                        <p:strVal val="visible"/>
                                      </p:to>
                                    </p:set>
                                    <p:animEffect transition="in" filter="dissolve">
                                      <p:cBhvr>
                                        <p:cTn id="22" dur="500"/>
                                        <p:tgtEl>
                                          <p:spTgt spid="27"/>
                                        </p:tgtEl>
                                      </p:cBhvr>
                                    </p:animEffect>
                                  </p:childTnLst>
                                </p:cTn>
                              </p:par>
                              <p:par>
                                <p:cTn id="23" presetID="9" presetClass="entr" presetSubtype="0" fill="hold" nodeType="withEffect">
                                  <p:stCondLst>
                                    <p:cond delay="1000"/>
                                  </p:stCondLst>
                                  <p:childTnLst>
                                    <p:set>
                                      <p:cBhvr>
                                        <p:cTn id="24" dur="1" fill="hold">
                                          <p:stCondLst>
                                            <p:cond delay="0"/>
                                          </p:stCondLst>
                                        </p:cTn>
                                        <p:tgtEl>
                                          <p:spTgt spid="53"/>
                                        </p:tgtEl>
                                        <p:attrNameLst>
                                          <p:attrName>style.visibility</p:attrName>
                                        </p:attrNameLst>
                                      </p:cBhvr>
                                      <p:to>
                                        <p:strVal val="visible"/>
                                      </p:to>
                                    </p:set>
                                    <p:animEffect transition="in" filter="dissolve">
                                      <p:cBhvr>
                                        <p:cTn id="25" dur="500"/>
                                        <p:tgtEl>
                                          <p:spTgt spid="53"/>
                                        </p:tgtEl>
                                      </p:cBhvr>
                                    </p:animEffect>
                                  </p:childTnLst>
                                </p:cTn>
                              </p:par>
                              <p:par>
                                <p:cTn id="26" presetID="9" presetClass="entr" presetSubtype="0" fill="hold" nodeType="withEffect">
                                  <p:stCondLst>
                                    <p:cond delay="1000"/>
                                  </p:stCondLst>
                                  <p:childTnLst>
                                    <p:set>
                                      <p:cBhvr>
                                        <p:cTn id="27" dur="1" fill="hold">
                                          <p:stCondLst>
                                            <p:cond delay="0"/>
                                          </p:stCondLst>
                                        </p:cTn>
                                        <p:tgtEl>
                                          <p:spTgt spid="56"/>
                                        </p:tgtEl>
                                        <p:attrNameLst>
                                          <p:attrName>style.visibility</p:attrName>
                                        </p:attrNameLst>
                                      </p:cBhvr>
                                      <p:to>
                                        <p:strVal val="visible"/>
                                      </p:to>
                                    </p:set>
                                    <p:animEffect transition="in" filter="dissolve">
                                      <p:cBhvr>
                                        <p:cTn id="28" dur="500"/>
                                        <p:tgtEl>
                                          <p:spTgt spid="56"/>
                                        </p:tgtEl>
                                      </p:cBhvr>
                                    </p:animEffect>
                                  </p:childTnLst>
                                </p:cTn>
                              </p:par>
                              <p:par>
                                <p:cTn id="29" presetID="9" presetClass="entr" presetSubtype="0" fill="hold" nodeType="withEffect">
                                  <p:stCondLst>
                                    <p:cond delay="1000"/>
                                  </p:stCondLst>
                                  <p:childTnLst>
                                    <p:set>
                                      <p:cBhvr>
                                        <p:cTn id="30" dur="1" fill="hold">
                                          <p:stCondLst>
                                            <p:cond delay="0"/>
                                          </p:stCondLst>
                                        </p:cTn>
                                        <p:tgtEl>
                                          <p:spTgt spid="59"/>
                                        </p:tgtEl>
                                        <p:attrNameLst>
                                          <p:attrName>style.visibility</p:attrName>
                                        </p:attrNameLst>
                                      </p:cBhvr>
                                      <p:to>
                                        <p:strVal val="visible"/>
                                      </p:to>
                                    </p:set>
                                    <p:animEffect transition="in" filter="dissolve">
                                      <p:cBhvr>
                                        <p:cTn id="31" dur="500"/>
                                        <p:tgtEl>
                                          <p:spTgt spid="59"/>
                                        </p:tgtEl>
                                      </p:cBhvr>
                                    </p:animEffect>
                                  </p:childTnLst>
                                </p:cTn>
                              </p:par>
                              <p:par>
                                <p:cTn id="32" presetID="9" presetClass="entr" presetSubtype="0" fill="hold" nodeType="withEffect">
                                  <p:stCondLst>
                                    <p:cond delay="1000"/>
                                  </p:stCondLst>
                                  <p:childTnLst>
                                    <p:set>
                                      <p:cBhvr>
                                        <p:cTn id="33" dur="1" fill="hold">
                                          <p:stCondLst>
                                            <p:cond delay="0"/>
                                          </p:stCondLst>
                                        </p:cTn>
                                        <p:tgtEl>
                                          <p:spTgt spid="60"/>
                                        </p:tgtEl>
                                        <p:attrNameLst>
                                          <p:attrName>style.visibility</p:attrName>
                                        </p:attrNameLst>
                                      </p:cBhvr>
                                      <p:to>
                                        <p:strVal val="visible"/>
                                      </p:to>
                                    </p:set>
                                    <p:animEffect transition="in" filter="dissolve">
                                      <p:cBhvr>
                                        <p:cTn id="34" dur="500"/>
                                        <p:tgtEl>
                                          <p:spTgt spid="60"/>
                                        </p:tgtEl>
                                      </p:cBhvr>
                                    </p:animEffect>
                                  </p:childTnLst>
                                </p:cTn>
                              </p:par>
                              <p:par>
                                <p:cTn id="35" presetID="9" presetClass="entr" presetSubtype="0" fill="hold" nodeType="withEffect">
                                  <p:stCondLst>
                                    <p:cond delay="1000"/>
                                  </p:stCondLst>
                                  <p:childTnLst>
                                    <p:set>
                                      <p:cBhvr>
                                        <p:cTn id="36" dur="1" fill="hold">
                                          <p:stCondLst>
                                            <p:cond delay="0"/>
                                          </p:stCondLst>
                                        </p:cTn>
                                        <p:tgtEl>
                                          <p:spTgt spid="61"/>
                                        </p:tgtEl>
                                        <p:attrNameLst>
                                          <p:attrName>style.visibility</p:attrName>
                                        </p:attrNameLst>
                                      </p:cBhvr>
                                      <p:to>
                                        <p:strVal val="visible"/>
                                      </p:to>
                                    </p:set>
                                    <p:animEffect transition="in" filter="dissolve">
                                      <p:cBhvr>
                                        <p:cTn id="37" dur="500"/>
                                        <p:tgtEl>
                                          <p:spTgt spid="61"/>
                                        </p:tgtEl>
                                      </p:cBhvr>
                                    </p:animEffect>
                                  </p:childTnLst>
                                </p:cTn>
                              </p:par>
                              <p:par>
                                <p:cTn id="38" presetID="9" presetClass="entr" presetSubtype="0" fill="hold" nodeType="withEffect">
                                  <p:stCondLst>
                                    <p:cond delay="1000"/>
                                  </p:stCondLst>
                                  <p:childTnLst>
                                    <p:set>
                                      <p:cBhvr>
                                        <p:cTn id="39" dur="1" fill="hold">
                                          <p:stCondLst>
                                            <p:cond delay="0"/>
                                          </p:stCondLst>
                                        </p:cTn>
                                        <p:tgtEl>
                                          <p:spTgt spid="62"/>
                                        </p:tgtEl>
                                        <p:attrNameLst>
                                          <p:attrName>style.visibility</p:attrName>
                                        </p:attrNameLst>
                                      </p:cBhvr>
                                      <p:to>
                                        <p:strVal val="visible"/>
                                      </p:to>
                                    </p:set>
                                    <p:animEffect transition="in" filter="dissolve">
                                      <p:cBhvr>
                                        <p:cTn id="40" dur="500"/>
                                        <p:tgtEl>
                                          <p:spTgt spid="62"/>
                                        </p:tgtEl>
                                      </p:cBhvr>
                                    </p:animEffect>
                                  </p:childTnLst>
                                </p:cTn>
                              </p:par>
                              <p:par>
                                <p:cTn id="41" presetID="9" presetClass="entr" presetSubtype="0" fill="hold" nodeType="withEffect">
                                  <p:stCondLst>
                                    <p:cond delay="1000"/>
                                  </p:stCondLst>
                                  <p:childTnLst>
                                    <p:set>
                                      <p:cBhvr>
                                        <p:cTn id="42" dur="1" fill="hold">
                                          <p:stCondLst>
                                            <p:cond delay="0"/>
                                          </p:stCondLst>
                                        </p:cTn>
                                        <p:tgtEl>
                                          <p:spTgt spid="72"/>
                                        </p:tgtEl>
                                        <p:attrNameLst>
                                          <p:attrName>style.visibility</p:attrName>
                                        </p:attrNameLst>
                                      </p:cBhvr>
                                      <p:to>
                                        <p:strVal val="visible"/>
                                      </p:to>
                                    </p:set>
                                    <p:animEffect transition="in" filter="dissolve">
                                      <p:cBhvr>
                                        <p:cTn id="43" dur="500"/>
                                        <p:tgtEl>
                                          <p:spTgt spid="72"/>
                                        </p:tgtEl>
                                      </p:cBhvr>
                                    </p:animEffect>
                                  </p:childTnLst>
                                </p:cTn>
                              </p:par>
                              <p:par>
                                <p:cTn id="44" presetID="9" presetClass="entr" presetSubtype="0" fill="hold" nodeType="withEffect">
                                  <p:stCondLst>
                                    <p:cond delay="1000"/>
                                  </p:stCondLst>
                                  <p:childTnLst>
                                    <p:set>
                                      <p:cBhvr>
                                        <p:cTn id="45" dur="1" fill="hold">
                                          <p:stCondLst>
                                            <p:cond delay="0"/>
                                          </p:stCondLst>
                                        </p:cTn>
                                        <p:tgtEl>
                                          <p:spTgt spid="77"/>
                                        </p:tgtEl>
                                        <p:attrNameLst>
                                          <p:attrName>style.visibility</p:attrName>
                                        </p:attrNameLst>
                                      </p:cBhvr>
                                      <p:to>
                                        <p:strVal val="visible"/>
                                      </p:to>
                                    </p:set>
                                    <p:animEffect transition="in" filter="dissolve">
                                      <p:cBhvr>
                                        <p:cTn id="46" dur="500"/>
                                        <p:tgtEl>
                                          <p:spTgt spid="77"/>
                                        </p:tgtEl>
                                      </p:cBhvr>
                                    </p:animEffect>
                                  </p:childTnLst>
                                </p:cTn>
                              </p:par>
                              <p:par>
                                <p:cTn id="47" presetID="9" presetClass="entr" presetSubtype="0" fill="hold" nodeType="withEffect">
                                  <p:stCondLst>
                                    <p:cond delay="1000"/>
                                  </p:stCondLst>
                                  <p:childTnLst>
                                    <p:set>
                                      <p:cBhvr>
                                        <p:cTn id="48" dur="1" fill="hold">
                                          <p:stCondLst>
                                            <p:cond delay="0"/>
                                          </p:stCondLst>
                                        </p:cTn>
                                        <p:tgtEl>
                                          <p:spTgt spid="78"/>
                                        </p:tgtEl>
                                        <p:attrNameLst>
                                          <p:attrName>style.visibility</p:attrName>
                                        </p:attrNameLst>
                                      </p:cBhvr>
                                      <p:to>
                                        <p:strVal val="visible"/>
                                      </p:to>
                                    </p:set>
                                    <p:animEffect transition="in" filter="dissolve">
                                      <p:cBhvr>
                                        <p:cTn id="49" dur="500"/>
                                        <p:tgtEl>
                                          <p:spTgt spid="78"/>
                                        </p:tgtEl>
                                      </p:cBhvr>
                                    </p:animEffect>
                                  </p:childTnLst>
                                </p:cTn>
                              </p:par>
                              <p:par>
                                <p:cTn id="50" presetID="9" presetClass="entr" presetSubtype="0" fill="hold" grpId="0" nodeType="withEffect">
                                  <p:stCondLst>
                                    <p:cond delay="1000"/>
                                  </p:stCondLst>
                                  <p:childTnLst>
                                    <p:set>
                                      <p:cBhvr>
                                        <p:cTn id="51" dur="1" fill="hold">
                                          <p:stCondLst>
                                            <p:cond delay="0"/>
                                          </p:stCondLst>
                                        </p:cTn>
                                        <p:tgtEl>
                                          <p:spTgt spid="32"/>
                                        </p:tgtEl>
                                        <p:attrNameLst>
                                          <p:attrName>style.visibility</p:attrName>
                                        </p:attrNameLst>
                                      </p:cBhvr>
                                      <p:to>
                                        <p:strVal val="visible"/>
                                      </p:to>
                                    </p:set>
                                    <p:animEffect transition="in" filter="dissolve">
                                      <p:cBhvr>
                                        <p:cTn id="52" dur="500"/>
                                        <p:tgtEl>
                                          <p:spTgt spid="32"/>
                                        </p:tgtEl>
                                      </p:cBhvr>
                                    </p:animEffect>
                                  </p:childTnLst>
                                </p:cTn>
                              </p:par>
                              <p:par>
                                <p:cTn id="53" presetID="9" presetClass="entr" presetSubtype="0" fill="hold" grpId="0" nodeType="withEffect">
                                  <p:stCondLst>
                                    <p:cond delay="1000"/>
                                  </p:stCondLst>
                                  <p:childTnLst>
                                    <p:set>
                                      <p:cBhvr>
                                        <p:cTn id="54" dur="1" fill="hold">
                                          <p:stCondLst>
                                            <p:cond delay="0"/>
                                          </p:stCondLst>
                                        </p:cTn>
                                        <p:tgtEl>
                                          <p:spTgt spid="38"/>
                                        </p:tgtEl>
                                        <p:attrNameLst>
                                          <p:attrName>style.visibility</p:attrName>
                                        </p:attrNameLst>
                                      </p:cBhvr>
                                      <p:to>
                                        <p:strVal val="visible"/>
                                      </p:to>
                                    </p:set>
                                    <p:animEffect transition="in" filter="dissolve">
                                      <p:cBhvr>
                                        <p:cTn id="55" dur="500"/>
                                        <p:tgtEl>
                                          <p:spTgt spid="38"/>
                                        </p:tgtEl>
                                      </p:cBhvr>
                                    </p:animEffect>
                                  </p:childTnLst>
                                </p:cTn>
                              </p:par>
                              <p:par>
                                <p:cTn id="56" presetID="9" presetClass="entr" presetSubtype="0" fill="hold" grpId="0" nodeType="withEffect">
                                  <p:stCondLst>
                                    <p:cond delay="1000"/>
                                  </p:stCondLst>
                                  <p:childTnLst>
                                    <p:set>
                                      <p:cBhvr>
                                        <p:cTn id="57" dur="1" fill="hold">
                                          <p:stCondLst>
                                            <p:cond delay="0"/>
                                          </p:stCondLst>
                                        </p:cTn>
                                        <p:tgtEl>
                                          <p:spTgt spid="75"/>
                                        </p:tgtEl>
                                        <p:attrNameLst>
                                          <p:attrName>style.visibility</p:attrName>
                                        </p:attrNameLst>
                                      </p:cBhvr>
                                      <p:to>
                                        <p:strVal val="visible"/>
                                      </p:to>
                                    </p:set>
                                    <p:animEffect transition="in" filter="dissolve">
                                      <p:cBhvr>
                                        <p:cTn id="58" dur="500"/>
                                        <p:tgtEl>
                                          <p:spTgt spid="75"/>
                                        </p:tgtEl>
                                      </p:cBhvr>
                                    </p:animEffect>
                                  </p:childTnLst>
                                </p:cTn>
                              </p:par>
                              <p:par>
                                <p:cTn id="59" presetID="9" presetClass="entr" presetSubtype="0" fill="hold" grpId="0" nodeType="withEffect">
                                  <p:stCondLst>
                                    <p:cond delay="1000"/>
                                  </p:stCondLst>
                                  <p:childTnLst>
                                    <p:set>
                                      <p:cBhvr>
                                        <p:cTn id="60" dur="1" fill="hold">
                                          <p:stCondLst>
                                            <p:cond delay="0"/>
                                          </p:stCondLst>
                                        </p:cTn>
                                        <p:tgtEl>
                                          <p:spTgt spid="30"/>
                                        </p:tgtEl>
                                        <p:attrNameLst>
                                          <p:attrName>style.visibility</p:attrName>
                                        </p:attrNameLst>
                                      </p:cBhvr>
                                      <p:to>
                                        <p:strVal val="visible"/>
                                      </p:to>
                                    </p:set>
                                    <p:animEffect transition="in" filter="dissolve">
                                      <p:cBhvr>
                                        <p:cTn id="61" dur="500"/>
                                        <p:tgtEl>
                                          <p:spTgt spid="30"/>
                                        </p:tgtEl>
                                      </p:cBhvr>
                                    </p:animEffect>
                                  </p:childTnLst>
                                </p:cTn>
                              </p:par>
                              <p:par>
                                <p:cTn id="62" presetID="9" presetClass="entr" presetSubtype="0" fill="hold" grpId="0" nodeType="withEffect">
                                  <p:stCondLst>
                                    <p:cond delay="1000"/>
                                  </p:stCondLst>
                                  <p:childTnLst>
                                    <p:set>
                                      <p:cBhvr>
                                        <p:cTn id="63" dur="1" fill="hold">
                                          <p:stCondLst>
                                            <p:cond delay="0"/>
                                          </p:stCondLst>
                                        </p:cTn>
                                        <p:tgtEl>
                                          <p:spTgt spid="36"/>
                                        </p:tgtEl>
                                        <p:attrNameLst>
                                          <p:attrName>style.visibility</p:attrName>
                                        </p:attrNameLst>
                                      </p:cBhvr>
                                      <p:to>
                                        <p:strVal val="visible"/>
                                      </p:to>
                                    </p:set>
                                    <p:animEffect transition="in" filter="dissolve">
                                      <p:cBhvr>
                                        <p:cTn id="64" dur="500"/>
                                        <p:tgtEl>
                                          <p:spTgt spid="36"/>
                                        </p:tgtEl>
                                      </p:cBhvr>
                                    </p:animEffect>
                                  </p:childTnLst>
                                </p:cTn>
                              </p:par>
                              <p:par>
                                <p:cTn id="65" presetID="9" presetClass="entr" presetSubtype="0" fill="hold" grpId="0" nodeType="withEffect">
                                  <p:stCondLst>
                                    <p:cond delay="1000"/>
                                  </p:stCondLst>
                                  <p:childTnLst>
                                    <p:set>
                                      <p:cBhvr>
                                        <p:cTn id="66" dur="1" fill="hold">
                                          <p:stCondLst>
                                            <p:cond delay="0"/>
                                          </p:stCondLst>
                                        </p:cTn>
                                        <p:tgtEl>
                                          <p:spTgt spid="40"/>
                                        </p:tgtEl>
                                        <p:attrNameLst>
                                          <p:attrName>style.visibility</p:attrName>
                                        </p:attrNameLst>
                                      </p:cBhvr>
                                      <p:to>
                                        <p:strVal val="visible"/>
                                      </p:to>
                                    </p:set>
                                    <p:animEffect transition="in" filter="dissolve">
                                      <p:cBhvr>
                                        <p:cTn id="67" dur="500"/>
                                        <p:tgtEl>
                                          <p:spTgt spid="40"/>
                                        </p:tgtEl>
                                      </p:cBhvr>
                                    </p:animEffect>
                                  </p:childTnLst>
                                </p:cTn>
                              </p:par>
                              <p:par>
                                <p:cTn id="68" presetID="9" presetClass="entr" presetSubtype="0" fill="hold" grpId="0" nodeType="withEffect">
                                  <p:stCondLst>
                                    <p:cond delay="1000"/>
                                  </p:stCondLst>
                                  <p:childTnLst>
                                    <p:set>
                                      <p:cBhvr>
                                        <p:cTn id="69" dur="1" fill="hold">
                                          <p:stCondLst>
                                            <p:cond delay="0"/>
                                          </p:stCondLst>
                                        </p:cTn>
                                        <p:tgtEl>
                                          <p:spTgt spid="43"/>
                                        </p:tgtEl>
                                        <p:attrNameLst>
                                          <p:attrName>style.visibility</p:attrName>
                                        </p:attrNameLst>
                                      </p:cBhvr>
                                      <p:to>
                                        <p:strVal val="visible"/>
                                      </p:to>
                                    </p:set>
                                    <p:animEffect transition="in" filter="dissolve">
                                      <p:cBhvr>
                                        <p:cTn id="70" dur="500"/>
                                        <p:tgtEl>
                                          <p:spTgt spid="43"/>
                                        </p:tgtEl>
                                      </p:cBhvr>
                                    </p:animEffect>
                                  </p:childTnLst>
                                </p:cTn>
                              </p:par>
                              <p:par>
                                <p:cTn id="71" presetID="9" presetClass="entr" presetSubtype="0" fill="hold" nodeType="withEffect">
                                  <p:stCondLst>
                                    <p:cond delay="1000"/>
                                  </p:stCondLst>
                                  <p:childTnLst>
                                    <p:set>
                                      <p:cBhvr>
                                        <p:cTn id="72" dur="1" fill="hold">
                                          <p:stCondLst>
                                            <p:cond delay="0"/>
                                          </p:stCondLst>
                                        </p:cTn>
                                        <p:tgtEl>
                                          <p:spTgt spid="25"/>
                                        </p:tgtEl>
                                        <p:attrNameLst>
                                          <p:attrName>style.visibility</p:attrName>
                                        </p:attrNameLst>
                                      </p:cBhvr>
                                      <p:to>
                                        <p:strVal val="visible"/>
                                      </p:to>
                                    </p:set>
                                    <p:animEffect transition="in" filter="dissolve">
                                      <p:cBhvr>
                                        <p:cTn id="73" dur="500"/>
                                        <p:tgtEl>
                                          <p:spTgt spid="25"/>
                                        </p:tgtEl>
                                      </p:cBhvr>
                                    </p:animEffect>
                                  </p:childTnLst>
                                </p:cTn>
                              </p:par>
                              <p:par>
                                <p:cTn id="74" presetID="9" presetClass="entr" presetSubtype="0" fill="hold" grpId="0" nodeType="withEffect">
                                  <p:stCondLst>
                                    <p:cond delay="1000"/>
                                  </p:stCondLst>
                                  <p:childTnLst>
                                    <p:set>
                                      <p:cBhvr>
                                        <p:cTn id="75" dur="1" fill="hold">
                                          <p:stCondLst>
                                            <p:cond delay="0"/>
                                          </p:stCondLst>
                                        </p:cTn>
                                        <p:tgtEl>
                                          <p:spTgt spid="41"/>
                                        </p:tgtEl>
                                        <p:attrNameLst>
                                          <p:attrName>style.visibility</p:attrName>
                                        </p:attrNameLst>
                                      </p:cBhvr>
                                      <p:to>
                                        <p:strVal val="visible"/>
                                      </p:to>
                                    </p:set>
                                    <p:animEffect transition="in" filter="dissolve">
                                      <p:cBhvr>
                                        <p:cTn id="76" dur="500"/>
                                        <p:tgtEl>
                                          <p:spTgt spid="41"/>
                                        </p:tgtEl>
                                      </p:cBhvr>
                                    </p:animEffect>
                                  </p:childTnLst>
                                </p:cTn>
                              </p:par>
                            </p:childTnLst>
                          </p:cTn>
                        </p:par>
                        <p:par>
                          <p:cTn id="77" fill="hold">
                            <p:stCondLst>
                              <p:cond delay="3000"/>
                            </p:stCondLst>
                            <p:childTnLst>
                              <p:par>
                                <p:cTn id="78" presetID="55" presetClass="entr" presetSubtype="0" fill="hold" grpId="0" nodeType="afterEffect">
                                  <p:stCondLst>
                                    <p:cond delay="500"/>
                                  </p:stCondLst>
                                  <p:childTnLst>
                                    <p:set>
                                      <p:cBhvr>
                                        <p:cTn id="79" dur="1" fill="hold">
                                          <p:stCondLst>
                                            <p:cond delay="0"/>
                                          </p:stCondLst>
                                        </p:cTn>
                                        <p:tgtEl>
                                          <p:spTgt spid="28"/>
                                        </p:tgtEl>
                                        <p:attrNameLst>
                                          <p:attrName>style.visibility</p:attrName>
                                        </p:attrNameLst>
                                      </p:cBhvr>
                                      <p:to>
                                        <p:strVal val="visible"/>
                                      </p:to>
                                    </p:set>
                                    <p:anim calcmode="lin" valueType="num">
                                      <p:cBhvr>
                                        <p:cTn id="80" dur="1000" fill="hold"/>
                                        <p:tgtEl>
                                          <p:spTgt spid="28"/>
                                        </p:tgtEl>
                                        <p:attrNameLst>
                                          <p:attrName>ppt_w</p:attrName>
                                        </p:attrNameLst>
                                      </p:cBhvr>
                                      <p:tavLst>
                                        <p:tav tm="0">
                                          <p:val>
                                            <p:strVal val="#ppt_w*0.70"/>
                                          </p:val>
                                        </p:tav>
                                        <p:tav tm="100000">
                                          <p:val>
                                            <p:strVal val="#ppt_w"/>
                                          </p:val>
                                        </p:tav>
                                      </p:tavLst>
                                    </p:anim>
                                    <p:anim calcmode="lin" valueType="num">
                                      <p:cBhvr>
                                        <p:cTn id="81" dur="1000" fill="hold"/>
                                        <p:tgtEl>
                                          <p:spTgt spid="28"/>
                                        </p:tgtEl>
                                        <p:attrNameLst>
                                          <p:attrName>ppt_h</p:attrName>
                                        </p:attrNameLst>
                                      </p:cBhvr>
                                      <p:tavLst>
                                        <p:tav tm="0">
                                          <p:val>
                                            <p:strVal val="#ppt_h"/>
                                          </p:val>
                                        </p:tav>
                                        <p:tav tm="100000">
                                          <p:val>
                                            <p:strVal val="#ppt_h"/>
                                          </p:val>
                                        </p:tav>
                                      </p:tavLst>
                                    </p:anim>
                                    <p:animEffect transition="in" filter="fade">
                                      <p:cBhvr>
                                        <p:cTn id="82" dur="1000"/>
                                        <p:tgtEl>
                                          <p:spTgt spid="28"/>
                                        </p:tgtEl>
                                      </p:cBhvr>
                                    </p:animEffect>
                                  </p:childTnLst>
                                </p:cTn>
                              </p:par>
                            </p:childTnLst>
                          </p:cTn>
                        </p:par>
                        <p:par>
                          <p:cTn id="83" fill="hold">
                            <p:stCondLst>
                              <p:cond delay="4500"/>
                            </p:stCondLst>
                            <p:childTnLst>
                              <p:par>
                                <p:cTn id="84" presetID="1" presetClass="emph" presetSubtype="2" fill="hold" grpId="1" nodeType="afterEffect">
                                  <p:stCondLst>
                                    <p:cond delay="0"/>
                                  </p:stCondLst>
                                  <p:childTnLst>
                                    <p:animClr clrSpc="rgb">
                                      <p:cBhvr>
                                        <p:cTn id="85" dur="1000" fill="hold"/>
                                        <p:tgtEl>
                                          <p:spTgt spid="38"/>
                                        </p:tgtEl>
                                        <p:attrNameLst>
                                          <p:attrName>fillcolor</p:attrName>
                                        </p:attrNameLst>
                                      </p:cBhvr>
                                      <p:to>
                                        <a:schemeClr val="tx2"/>
                                      </p:to>
                                    </p:animClr>
                                    <p:set>
                                      <p:cBhvr>
                                        <p:cTn id="86" dur="1000" fill="hold"/>
                                        <p:tgtEl>
                                          <p:spTgt spid="38"/>
                                        </p:tgtEl>
                                        <p:attrNameLst>
                                          <p:attrName>fill.type</p:attrName>
                                        </p:attrNameLst>
                                      </p:cBhvr>
                                      <p:to>
                                        <p:strVal val="solid"/>
                                      </p:to>
                                    </p:set>
                                    <p:set>
                                      <p:cBhvr>
                                        <p:cTn id="87" dur="1000" fill="hold"/>
                                        <p:tgtEl>
                                          <p:spTgt spid="38"/>
                                        </p:tgtEl>
                                        <p:attrNameLst>
                                          <p:attrName>fill.on</p:attrName>
                                        </p:attrNameLst>
                                      </p:cBhvr>
                                      <p:to>
                                        <p:strVal val="true"/>
                                      </p:to>
                                    </p:set>
                                  </p:childTnLst>
                                </p:cTn>
                              </p:par>
                            </p:childTnLst>
                          </p:cTn>
                        </p:par>
                        <p:par>
                          <p:cTn id="88" fill="hold">
                            <p:stCondLst>
                              <p:cond delay="5500"/>
                            </p:stCondLst>
                            <p:childTnLst>
                              <p:par>
                                <p:cTn id="89" presetID="26" presetClass="emph" presetSubtype="0" fill="hold" nodeType="afterEffect">
                                  <p:stCondLst>
                                    <p:cond delay="0"/>
                                  </p:stCondLst>
                                  <p:childTnLst>
                                    <p:animEffect transition="out" filter="fade">
                                      <p:cBhvr>
                                        <p:cTn id="90" dur="500" tmFilter="0, 0; .2, .5; .8, .5; 1, 0"/>
                                        <p:tgtEl>
                                          <p:spTgt spid="27"/>
                                        </p:tgtEl>
                                      </p:cBhvr>
                                    </p:animEffect>
                                    <p:animScale>
                                      <p:cBhvr>
                                        <p:cTn id="91" dur="250" autoRev="1" fill="hold"/>
                                        <p:tgtEl>
                                          <p:spTgt spid="27"/>
                                        </p:tgtEl>
                                      </p:cBhvr>
                                      <p:by x="105000" y="105000"/>
                                    </p:animScale>
                                  </p:childTnLst>
                                </p:cTn>
                              </p:par>
                              <p:par>
                                <p:cTn id="92" presetID="26" presetClass="emph" presetSubtype="0" fill="hold" nodeType="withEffect">
                                  <p:stCondLst>
                                    <p:cond delay="0"/>
                                  </p:stCondLst>
                                  <p:childTnLst>
                                    <p:animEffect transition="out" filter="fade">
                                      <p:cBhvr>
                                        <p:cTn id="93" dur="500" tmFilter="0, 0; .2, .5; .8, .5; 1, 0"/>
                                        <p:tgtEl>
                                          <p:spTgt spid="53"/>
                                        </p:tgtEl>
                                      </p:cBhvr>
                                    </p:animEffect>
                                    <p:animScale>
                                      <p:cBhvr>
                                        <p:cTn id="94" dur="250" autoRev="1" fill="hold"/>
                                        <p:tgtEl>
                                          <p:spTgt spid="53"/>
                                        </p:tgtEl>
                                      </p:cBhvr>
                                      <p:by x="105000" y="105000"/>
                                    </p:animScale>
                                  </p:childTnLst>
                                </p:cTn>
                              </p:par>
                              <p:par>
                                <p:cTn id="95" presetID="26" presetClass="emph" presetSubtype="0" fill="hold" nodeType="withEffect">
                                  <p:stCondLst>
                                    <p:cond delay="0"/>
                                  </p:stCondLst>
                                  <p:childTnLst>
                                    <p:animEffect transition="out" filter="fade">
                                      <p:cBhvr>
                                        <p:cTn id="96" dur="500" tmFilter="0, 0; .2, .5; .8, .5; 1, 0"/>
                                        <p:tgtEl>
                                          <p:spTgt spid="56"/>
                                        </p:tgtEl>
                                      </p:cBhvr>
                                    </p:animEffect>
                                    <p:animScale>
                                      <p:cBhvr>
                                        <p:cTn id="97" dur="250" autoRev="1" fill="hold"/>
                                        <p:tgtEl>
                                          <p:spTgt spid="56"/>
                                        </p:tgtEl>
                                      </p:cBhvr>
                                      <p:by x="105000" y="105000"/>
                                    </p:animScale>
                                  </p:childTnLst>
                                </p:cTn>
                              </p:par>
                            </p:childTnLst>
                          </p:cTn>
                        </p:par>
                        <p:par>
                          <p:cTn id="98" fill="hold">
                            <p:stCondLst>
                              <p:cond delay="6000"/>
                            </p:stCondLst>
                            <p:childTnLst>
                              <p:par>
                                <p:cTn id="99" presetID="1" presetClass="emph" presetSubtype="2" fill="hold" nodeType="afterEffect">
                                  <p:stCondLst>
                                    <p:cond delay="0"/>
                                  </p:stCondLst>
                                  <p:childTnLst>
                                    <p:animClr clrSpc="rgb">
                                      <p:cBhvr>
                                        <p:cTn id="100" dur="2000" fill="hold"/>
                                        <p:tgtEl>
                                          <p:spTgt spid="75"/>
                                        </p:tgtEl>
                                        <p:attrNameLst>
                                          <p:attrName>fillcolor</p:attrName>
                                        </p:attrNameLst>
                                      </p:cBhvr>
                                      <p:to>
                                        <a:schemeClr val="bg2"/>
                                      </p:to>
                                    </p:animClr>
                                    <p:set>
                                      <p:cBhvr>
                                        <p:cTn id="101" dur="2000" fill="hold"/>
                                        <p:tgtEl>
                                          <p:spTgt spid="75"/>
                                        </p:tgtEl>
                                        <p:attrNameLst>
                                          <p:attrName>fill.type</p:attrName>
                                        </p:attrNameLst>
                                      </p:cBhvr>
                                      <p:to>
                                        <p:strVal val="solid"/>
                                      </p:to>
                                    </p:set>
                                    <p:set>
                                      <p:cBhvr>
                                        <p:cTn id="102" dur="2000" fill="hold"/>
                                        <p:tgtEl>
                                          <p:spTgt spid="75"/>
                                        </p:tgtEl>
                                        <p:attrNameLst>
                                          <p:attrName>fill.on</p:attrName>
                                        </p:attrNameLst>
                                      </p:cBhvr>
                                      <p:to>
                                        <p:strVal val="true"/>
                                      </p:to>
                                    </p:set>
                                  </p:childTnLst>
                                </p:cTn>
                              </p:par>
                              <p:par>
                                <p:cTn id="103" presetID="26" presetClass="emph" presetSubtype="0" fill="hold" nodeType="withEffect">
                                  <p:stCondLst>
                                    <p:cond delay="0"/>
                                  </p:stCondLst>
                                  <p:childTnLst>
                                    <p:animEffect transition="out" filter="fade">
                                      <p:cBhvr>
                                        <p:cTn id="104" dur="500" tmFilter="0, 0; .2, .5; .8, .5; 1, 0"/>
                                        <p:tgtEl>
                                          <p:spTgt spid="72"/>
                                        </p:tgtEl>
                                      </p:cBhvr>
                                    </p:animEffect>
                                    <p:animScale>
                                      <p:cBhvr>
                                        <p:cTn id="105" dur="250" autoRev="1" fill="hold"/>
                                        <p:tgtEl>
                                          <p:spTgt spid="72"/>
                                        </p:tgtEl>
                                      </p:cBhvr>
                                      <p:by x="105000" y="105000"/>
                                    </p:animScale>
                                  </p:childTnLst>
                                </p:cTn>
                              </p:par>
                              <p:par>
                                <p:cTn id="106" presetID="26" presetClass="emph" presetSubtype="0" fill="hold" nodeType="withEffect">
                                  <p:stCondLst>
                                    <p:cond delay="0"/>
                                  </p:stCondLst>
                                  <p:childTnLst>
                                    <p:animEffect transition="out" filter="fade">
                                      <p:cBhvr>
                                        <p:cTn id="107" dur="500" tmFilter="0, 0; .2, .5; .8, .5; 1, 0"/>
                                        <p:tgtEl>
                                          <p:spTgt spid="77"/>
                                        </p:tgtEl>
                                      </p:cBhvr>
                                    </p:animEffect>
                                    <p:animScale>
                                      <p:cBhvr>
                                        <p:cTn id="108" dur="250" autoRev="1" fill="hold"/>
                                        <p:tgtEl>
                                          <p:spTgt spid="77"/>
                                        </p:tgtEl>
                                      </p:cBhvr>
                                      <p:by x="105000" y="105000"/>
                                    </p:animScale>
                                  </p:childTnLst>
                                </p:cTn>
                              </p:par>
                              <p:par>
                                <p:cTn id="109" presetID="26" presetClass="emph" presetSubtype="0" fill="hold" nodeType="withEffect">
                                  <p:stCondLst>
                                    <p:cond delay="0"/>
                                  </p:stCondLst>
                                  <p:childTnLst>
                                    <p:animEffect transition="out" filter="fade">
                                      <p:cBhvr>
                                        <p:cTn id="110" dur="500" tmFilter="0, 0; .2, .5; .8, .5; 1, 0"/>
                                        <p:tgtEl>
                                          <p:spTgt spid="78"/>
                                        </p:tgtEl>
                                      </p:cBhvr>
                                    </p:animEffect>
                                    <p:animScale>
                                      <p:cBhvr>
                                        <p:cTn id="111" dur="250" autoRev="1" fill="hold"/>
                                        <p:tgtEl>
                                          <p:spTgt spid="78"/>
                                        </p:tgtEl>
                                      </p:cBhvr>
                                      <p:by x="105000" y="105000"/>
                                    </p:animScale>
                                  </p:childTnLst>
                                </p:cTn>
                              </p:par>
                            </p:childTnLst>
                          </p:cTn>
                        </p:par>
                        <p:par>
                          <p:cTn id="112" fill="hold">
                            <p:stCondLst>
                              <p:cond delay="8000"/>
                            </p:stCondLst>
                            <p:childTnLst>
                              <p:par>
                                <p:cTn id="113" presetID="27" presetClass="emph" presetSubtype="0" fill="hold" grpId="1" nodeType="afterEffect">
                                  <p:stCondLst>
                                    <p:cond delay="500"/>
                                  </p:stCondLst>
                                  <p:childTnLst>
                                    <p:animClr clrSpc="rgb">
                                      <p:cBhvr override="childStyle">
                                        <p:cTn id="114" dur="250" autoRev="1" fill="hold"/>
                                        <p:tgtEl>
                                          <p:spTgt spid="36"/>
                                        </p:tgtEl>
                                        <p:attrNameLst>
                                          <p:attrName>style.color</p:attrName>
                                        </p:attrNameLst>
                                      </p:cBhvr>
                                      <p:to>
                                        <a:schemeClr val="bg1"/>
                                      </p:to>
                                    </p:animClr>
                                    <p:animClr clrSpc="rgb">
                                      <p:cBhvr>
                                        <p:cTn id="115" dur="250" autoRev="1" fill="hold"/>
                                        <p:tgtEl>
                                          <p:spTgt spid="36"/>
                                        </p:tgtEl>
                                        <p:attrNameLst>
                                          <p:attrName>fillcolor</p:attrName>
                                        </p:attrNameLst>
                                      </p:cBhvr>
                                      <p:to>
                                        <a:schemeClr val="bg1"/>
                                      </p:to>
                                    </p:animClr>
                                    <p:set>
                                      <p:cBhvr>
                                        <p:cTn id="116" dur="250" autoRev="1" fill="hold"/>
                                        <p:tgtEl>
                                          <p:spTgt spid="36"/>
                                        </p:tgtEl>
                                        <p:attrNameLst>
                                          <p:attrName>fill.type</p:attrName>
                                        </p:attrNameLst>
                                      </p:cBhvr>
                                      <p:to>
                                        <p:strVal val="solid"/>
                                      </p:to>
                                    </p:set>
                                    <p:set>
                                      <p:cBhvr>
                                        <p:cTn id="117" dur="250" autoRev="1" fill="hold"/>
                                        <p:tgtEl>
                                          <p:spTgt spid="3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36" grpId="0" animBg="1"/>
      <p:bldP spid="36" grpId="1" animBg="1"/>
      <p:bldP spid="38" grpId="0" animBg="1"/>
      <p:bldP spid="38" grpId="1" animBg="1" autoUpdateAnimBg="0"/>
      <p:bldP spid="40" grpId="0" animBg="1"/>
      <p:bldP spid="43" grpId="0" animBg="1"/>
      <p:bldP spid="75" grpId="0" animBg="1"/>
      <p:bldP spid="41"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pic>
        <p:nvPicPr>
          <p:cNvPr id="28" name="Picture 2"/>
          <p:cNvPicPr>
            <a:picLocks noChangeAspect="1" noChangeArrowheads="1"/>
          </p:cNvPicPr>
          <p:nvPr/>
        </p:nvPicPr>
        <p:blipFill>
          <a:blip r:embed="rId3" cstate="print"/>
          <a:srcRect/>
          <a:stretch>
            <a:fillRect/>
          </a:stretch>
        </p:blipFill>
        <p:spPr bwMode="auto">
          <a:xfrm>
            <a:off x="2514600" y="1092117"/>
            <a:ext cx="3886200" cy="5613483"/>
          </a:xfrm>
          <a:prstGeom prst="rect">
            <a:avLst/>
          </a:prstGeom>
          <a:noFill/>
          <a:ln w="9525">
            <a:noFill/>
            <a:miter lim="800000"/>
            <a:headEnd/>
            <a:tailEnd/>
          </a:ln>
        </p:spPr>
      </p:pic>
      <p:sp>
        <p:nvSpPr>
          <p:cNvPr id="8" name="Rectangle 7"/>
          <p:cNvSpPr/>
          <p:nvPr/>
        </p:nvSpPr>
        <p:spPr>
          <a:xfrm>
            <a:off x="0" y="762000"/>
            <a:ext cx="9144000" cy="307777"/>
          </a:xfrm>
          <a:prstGeom prst="rect">
            <a:avLst/>
          </a:prstGeom>
        </p:spPr>
        <p:txBody>
          <a:bodyPr wrap="square">
            <a:spAutoFit/>
          </a:bodyPr>
          <a:lstStyle/>
          <a:p>
            <a:pPr algn="ctr"/>
            <a:r>
              <a:rPr lang="en-US" sz="1400" i="1" dirty="0" smtClean="0">
                <a:solidFill>
                  <a:schemeClr val="accent1"/>
                </a:solidFill>
                <a:latin typeface="Arial" pitchFamily="34" charset="0"/>
                <a:cs typeface="Arial" pitchFamily="34" charset="0"/>
              </a:rPr>
              <a:t>Here’s how your group(s) member-created content is displayed on your user-specific homepage:</a:t>
            </a:r>
            <a:endParaRPr lang="en-US" sz="1400" b="1" i="1" dirty="0" smtClean="0">
              <a:solidFill>
                <a:schemeClr val="accent1"/>
              </a:solidFill>
              <a:latin typeface="Arial" pitchFamily="34" charset="0"/>
              <a:cs typeface="Arial" pitchFamily="34" charset="0"/>
            </a:endParaRPr>
          </a:p>
        </p:txBody>
      </p:sp>
      <p:sp>
        <p:nvSpPr>
          <p:cNvPr id="30" name="TextBox 29"/>
          <p:cNvSpPr txBox="1"/>
          <p:nvPr/>
        </p:nvSpPr>
        <p:spPr>
          <a:xfrm>
            <a:off x="6705600" y="3513160"/>
            <a:ext cx="2286000" cy="2677656"/>
          </a:xfrm>
          <a:prstGeom prst="rect">
            <a:avLst/>
          </a:prstGeom>
          <a:noFill/>
          <a:ln w="38100" cmpd="thickThin">
            <a:solidFill>
              <a:srgbClr val="5F5F5F"/>
            </a:solidFill>
          </a:ln>
        </p:spPr>
        <p:txBody>
          <a:bodyPr wrap="square" rtlCol="0">
            <a:spAutoFit/>
          </a:bodyPr>
          <a:lstStyle/>
          <a:p>
            <a:r>
              <a:rPr lang="en-US" sz="1200" b="1" dirty="0" smtClean="0">
                <a:solidFill>
                  <a:schemeClr val="accent1"/>
                </a:solidFill>
                <a:latin typeface="Arial" pitchFamily="34" charset="0"/>
                <a:cs typeface="Arial" pitchFamily="34" charset="0"/>
              </a:rPr>
              <a:t>Recent Blogs </a:t>
            </a:r>
            <a:endParaRPr lang="en-US" sz="1200" dirty="0" smtClean="0">
              <a:solidFill>
                <a:schemeClr val="accent1"/>
              </a:solidFill>
              <a:latin typeface="Arial" pitchFamily="34" charset="0"/>
              <a:cs typeface="Arial" pitchFamily="34" charset="0"/>
            </a:endParaRPr>
          </a:p>
          <a:p>
            <a:endParaRPr lang="en-US" sz="1200" dirty="0" smtClean="0">
              <a:solidFill>
                <a:schemeClr val="accent1"/>
              </a:solidFill>
              <a:latin typeface="Arial" pitchFamily="34" charset="0"/>
              <a:cs typeface="Arial" pitchFamily="34" charset="0"/>
            </a:endParaRPr>
          </a:p>
          <a:p>
            <a:r>
              <a:rPr lang="en-US" sz="1200" dirty="0" smtClean="0">
                <a:solidFill>
                  <a:schemeClr val="accent1"/>
                </a:solidFill>
                <a:latin typeface="Arial" pitchFamily="34" charset="0"/>
                <a:cs typeface="Arial" pitchFamily="34" charset="0"/>
              </a:rPr>
              <a:t>Recent blog posts are displayed here. Every member group has an interactive blog option, providing members with an opportunity to post opinions about recent legal decisions, personal experiences in the courtroom, practice tip ideas and more. Each blog poster can choose who sees his/her post and who can make comments on the blog posting.</a:t>
            </a:r>
          </a:p>
        </p:txBody>
      </p:sp>
      <p:sp>
        <p:nvSpPr>
          <p:cNvPr id="32" name="TextBox 31"/>
          <p:cNvSpPr txBox="1"/>
          <p:nvPr/>
        </p:nvSpPr>
        <p:spPr>
          <a:xfrm>
            <a:off x="152400" y="1371600"/>
            <a:ext cx="2133600" cy="1692771"/>
          </a:xfrm>
          <a:prstGeom prst="rect">
            <a:avLst/>
          </a:prstGeom>
          <a:noFill/>
          <a:ln w="38100" cmpd="thickThin">
            <a:solidFill>
              <a:srgbClr val="5F5F5F"/>
            </a:solidFill>
          </a:ln>
        </p:spPr>
        <p:txBody>
          <a:bodyPr wrap="square" rtlCol="0">
            <a:spAutoFit/>
          </a:bodyPr>
          <a:lstStyle/>
          <a:p>
            <a:r>
              <a:rPr lang="en-US" sz="1200" b="1" dirty="0" smtClean="0">
                <a:solidFill>
                  <a:schemeClr val="accent1"/>
                </a:solidFill>
                <a:latin typeface="Arial" pitchFamily="34" charset="0"/>
                <a:cs typeface="Arial" pitchFamily="34" charset="0"/>
              </a:rPr>
              <a:t>Announcements</a:t>
            </a:r>
            <a:endParaRPr lang="en-US" sz="1200" dirty="0" smtClean="0">
              <a:solidFill>
                <a:schemeClr val="accent1"/>
              </a:solidFill>
              <a:latin typeface="Arial" pitchFamily="34" charset="0"/>
              <a:cs typeface="Arial" pitchFamily="34" charset="0"/>
            </a:endParaRPr>
          </a:p>
          <a:p>
            <a:endParaRPr lang="en-US" sz="1200" dirty="0" smtClean="0">
              <a:solidFill>
                <a:schemeClr val="accent1"/>
              </a:solidFill>
              <a:latin typeface="Arial" pitchFamily="34" charset="0"/>
              <a:cs typeface="Arial" pitchFamily="34" charset="0"/>
            </a:endParaRPr>
          </a:p>
          <a:p>
            <a:pPr>
              <a:lnSpc>
                <a:spcPts val="1600"/>
              </a:lnSpc>
            </a:pPr>
            <a:r>
              <a:rPr lang="en-US" sz="1200" dirty="0" smtClean="0">
                <a:solidFill>
                  <a:schemeClr val="accent1"/>
                </a:solidFill>
                <a:latin typeface="Arial" pitchFamily="34" charset="0"/>
                <a:cs typeface="Arial" pitchFamily="34" charset="0"/>
              </a:rPr>
              <a:t>Member group specific. </a:t>
            </a:r>
            <a:r>
              <a:rPr lang="en-US" sz="1200" b="1" dirty="0" smtClean="0">
                <a:solidFill>
                  <a:schemeClr val="accent1"/>
                </a:solidFill>
                <a:latin typeface="Arial" pitchFamily="34" charset="0"/>
                <a:cs typeface="Arial" pitchFamily="34" charset="0"/>
              </a:rPr>
              <a:t>Group </a:t>
            </a:r>
            <a:r>
              <a:rPr lang="en-US" sz="1200" b="1" dirty="0" err="1" smtClean="0">
                <a:solidFill>
                  <a:schemeClr val="accent1"/>
                </a:solidFill>
                <a:latin typeface="Arial" pitchFamily="34" charset="0"/>
                <a:cs typeface="Arial" pitchFamily="34" charset="0"/>
              </a:rPr>
              <a:t>Admins</a:t>
            </a:r>
            <a:r>
              <a:rPr lang="en-US" sz="1200" b="1" dirty="0" smtClean="0">
                <a:solidFill>
                  <a:schemeClr val="accent1"/>
                </a:solidFill>
                <a:latin typeface="Arial" pitchFamily="34" charset="0"/>
                <a:cs typeface="Arial" pitchFamily="34" charset="0"/>
              </a:rPr>
              <a:t>        </a:t>
            </a:r>
            <a:r>
              <a:rPr lang="en-US" sz="1200" dirty="0" smtClean="0">
                <a:solidFill>
                  <a:schemeClr val="accent1"/>
                </a:solidFill>
                <a:latin typeface="Arial" pitchFamily="34" charset="0"/>
                <a:cs typeface="Arial" pitchFamily="34" charset="0"/>
              </a:rPr>
              <a:t>can utilize announcements to post information about events, legal news or other group‐specific information.</a:t>
            </a:r>
          </a:p>
        </p:txBody>
      </p:sp>
      <p:sp>
        <p:nvSpPr>
          <p:cNvPr id="40" name="TextBox 39"/>
          <p:cNvSpPr txBox="1"/>
          <p:nvPr/>
        </p:nvSpPr>
        <p:spPr>
          <a:xfrm>
            <a:off x="6705600" y="1447800"/>
            <a:ext cx="2286000" cy="1938992"/>
          </a:xfrm>
          <a:prstGeom prst="rect">
            <a:avLst/>
          </a:prstGeom>
          <a:noFill/>
          <a:ln w="38100" cmpd="thickThin">
            <a:solidFill>
              <a:srgbClr val="5F5F5F"/>
            </a:solidFill>
          </a:ln>
        </p:spPr>
        <p:txBody>
          <a:bodyPr wrap="square" rtlCol="0">
            <a:spAutoFit/>
          </a:bodyPr>
          <a:lstStyle/>
          <a:p>
            <a:r>
              <a:rPr lang="en-US" sz="1200" b="1" dirty="0" smtClean="0">
                <a:solidFill>
                  <a:schemeClr val="accent1"/>
                </a:solidFill>
                <a:latin typeface="Arial" pitchFamily="34" charset="0"/>
                <a:cs typeface="Arial" pitchFamily="34" charset="0"/>
              </a:rPr>
              <a:t>Discussions </a:t>
            </a:r>
          </a:p>
          <a:p>
            <a:endParaRPr lang="en-US" sz="1200" dirty="0" smtClean="0">
              <a:solidFill>
                <a:schemeClr val="accent1"/>
              </a:solidFill>
              <a:latin typeface="Arial" pitchFamily="34" charset="0"/>
              <a:cs typeface="Arial" pitchFamily="34" charset="0"/>
            </a:endParaRPr>
          </a:p>
          <a:p>
            <a:r>
              <a:rPr lang="en-US" sz="1200" dirty="0" smtClean="0">
                <a:solidFill>
                  <a:schemeClr val="accent1"/>
                </a:solidFill>
                <a:latin typeface="Arial" pitchFamily="34" charset="0"/>
                <a:cs typeface="Arial" pitchFamily="34" charset="0"/>
              </a:rPr>
              <a:t>Every member group has its own discussion functionality -- a way for members to instantly connect via web-enriched e-mail messaging. Discussions allow users to interact with fellow practitioners and utilize colleagues as resources.</a:t>
            </a:r>
          </a:p>
        </p:txBody>
      </p:sp>
      <p:sp>
        <p:nvSpPr>
          <p:cNvPr id="21" name="Rectangle 20"/>
          <p:cNvSpPr/>
          <p:nvPr/>
        </p:nvSpPr>
        <p:spPr>
          <a:xfrm>
            <a:off x="0" y="0"/>
            <a:ext cx="9144000" cy="923330"/>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w="900" cmpd="sng">
                  <a:solidFill>
                    <a:srgbClr val="666666">
                      <a:satMod val="190000"/>
                      <a:alpha val="55000"/>
                    </a:srgbClr>
                  </a:solidFill>
                  <a:prstDash val="solid"/>
                </a:ln>
                <a:solidFill>
                  <a:srgbClr val="666666">
                    <a:satMod val="200000"/>
                    <a:tint val="3000"/>
                  </a:srgbClr>
                </a:solidFill>
                <a:effectLst>
                  <a:innerShdw blurRad="101600" dist="76200" dir="5400000">
                    <a:srgbClr val="666666">
                      <a:satMod val="190000"/>
                      <a:tint val="100000"/>
                      <a:alpha val="74000"/>
                    </a:srgbClr>
                  </a:innerShdw>
                </a:effectLst>
                <a:uLnTx/>
                <a:uFillTx/>
                <a:latin typeface="Arial" pitchFamily="34" charset="0"/>
                <a:ea typeface="+mn-ea"/>
                <a:cs typeface="Arial" pitchFamily="34" charset="0"/>
              </a:rPr>
              <a:t>The Homepage</a:t>
            </a:r>
            <a:endParaRPr kumimoji="0" lang="en-US" sz="5400" b="1" i="0" u="none" strike="noStrike" kern="0" cap="none" spc="0" normalizeH="0" baseline="0" noProof="0" dirty="0">
              <a:ln w="900" cmpd="sng">
                <a:solidFill>
                  <a:srgbClr val="666666">
                    <a:satMod val="190000"/>
                    <a:alpha val="55000"/>
                  </a:srgbClr>
                </a:solidFill>
                <a:prstDash val="solid"/>
              </a:ln>
              <a:solidFill>
                <a:srgbClr val="666666">
                  <a:satMod val="200000"/>
                  <a:tint val="3000"/>
                </a:srgbClr>
              </a:solidFill>
              <a:effectLst>
                <a:innerShdw blurRad="101600" dist="76200" dir="5400000">
                  <a:srgbClr val="666666">
                    <a:satMod val="190000"/>
                    <a:tint val="100000"/>
                    <a:alpha val="74000"/>
                  </a:srgbClr>
                </a:innerShdw>
              </a:effectLst>
              <a:uLnTx/>
              <a:uFillTx/>
            </a:endParaRPr>
          </a:p>
        </p:txBody>
      </p:sp>
      <p:cxnSp>
        <p:nvCxnSpPr>
          <p:cNvPr id="23" name="Straight Connector 22"/>
          <p:cNvCxnSpPr/>
          <p:nvPr/>
        </p:nvCxnSpPr>
        <p:spPr>
          <a:xfrm>
            <a:off x="2362200" y="2133600"/>
            <a:ext cx="228600" cy="6858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4495800" y="4724400"/>
            <a:ext cx="2133600" cy="8382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3505200" y="2370160"/>
            <a:ext cx="3124200" cy="15240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362200" y="4419600"/>
            <a:ext cx="228600" cy="1066800"/>
          </a:xfrm>
          <a:prstGeom prst="line">
            <a:avLst/>
          </a:prstGeom>
          <a:ln w="50800">
            <a:solidFill>
              <a:srgbClr val="5F5F5F"/>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152400" y="3505200"/>
            <a:ext cx="2133600" cy="1938992"/>
          </a:xfrm>
          <a:prstGeom prst="rect">
            <a:avLst/>
          </a:prstGeom>
          <a:noFill/>
          <a:ln w="38100" cmpd="thickThin">
            <a:solidFill>
              <a:srgbClr val="5F5F5F"/>
            </a:solidFill>
          </a:ln>
        </p:spPr>
        <p:txBody>
          <a:bodyPr wrap="square" rtlCol="0">
            <a:spAutoFit/>
          </a:bodyPr>
          <a:lstStyle/>
          <a:p>
            <a:r>
              <a:rPr lang="en-US" sz="1200" b="1" dirty="0" smtClean="0">
                <a:solidFill>
                  <a:schemeClr val="accent1"/>
                </a:solidFill>
                <a:latin typeface="Arial" pitchFamily="34" charset="0"/>
                <a:cs typeface="Arial" pitchFamily="34" charset="0"/>
              </a:rPr>
              <a:t>Recent Shared Files</a:t>
            </a:r>
            <a:r>
              <a:rPr lang="en-US" sz="1200" dirty="0" smtClean="0">
                <a:solidFill>
                  <a:schemeClr val="accent1"/>
                </a:solidFill>
                <a:latin typeface="Arial" pitchFamily="34" charset="0"/>
                <a:cs typeface="Arial" pitchFamily="34" charset="0"/>
              </a:rPr>
              <a:t> </a:t>
            </a:r>
          </a:p>
          <a:p>
            <a:endParaRPr lang="en-US" sz="1200" dirty="0" smtClean="0">
              <a:solidFill>
                <a:schemeClr val="accent1"/>
              </a:solidFill>
              <a:latin typeface="Arial" pitchFamily="34" charset="0"/>
              <a:cs typeface="Arial" pitchFamily="34" charset="0"/>
            </a:endParaRPr>
          </a:p>
          <a:p>
            <a:r>
              <a:rPr lang="en-US" sz="1200" dirty="0" smtClean="0">
                <a:solidFill>
                  <a:schemeClr val="accent1"/>
                </a:solidFill>
                <a:latin typeface="Arial" pitchFamily="34" charset="0"/>
                <a:cs typeface="Arial" pitchFamily="34" charset="0"/>
              </a:rPr>
              <a:t>The </a:t>
            </a:r>
            <a:r>
              <a:rPr lang="en-US" sz="1200" b="1" dirty="0" smtClean="0">
                <a:solidFill>
                  <a:schemeClr val="accent1"/>
                </a:solidFill>
                <a:latin typeface="Arial" pitchFamily="34" charset="0"/>
                <a:cs typeface="Arial" pitchFamily="34" charset="0"/>
              </a:rPr>
              <a:t>Resource Library </a:t>
            </a:r>
            <a:r>
              <a:rPr lang="en-US" sz="1200" dirty="0" smtClean="0">
                <a:solidFill>
                  <a:schemeClr val="accent1"/>
                </a:solidFill>
                <a:latin typeface="Arial" pitchFamily="34" charset="0"/>
                <a:cs typeface="Arial" pitchFamily="34" charset="0"/>
              </a:rPr>
              <a:t>allows users to share files, including multimedia, in a socially-enriched environment. All discussion attachments are automatically contributed to the resource library.</a:t>
            </a:r>
          </a:p>
        </p:txBody>
      </p:sp>
      <p:pic>
        <p:nvPicPr>
          <p:cNvPr id="41" name="Picture 40" descr="information icon.jpg">
            <a:hlinkClick r:id="rId4" action="ppaction://hlinksldjump"/>
          </p:cNvPr>
          <p:cNvPicPr>
            <a:picLocks noChangeAspect="1"/>
          </p:cNvPicPr>
          <p:nvPr/>
        </p:nvPicPr>
        <p:blipFill>
          <a:blip r:embed="rId5" cstate="print"/>
          <a:stretch>
            <a:fillRect/>
          </a:stretch>
        </p:blipFill>
        <p:spPr>
          <a:xfrm>
            <a:off x="7794008" y="3646000"/>
            <a:ext cx="305807" cy="305807"/>
          </a:xfrm>
          <a:prstGeom prst="rect">
            <a:avLst/>
          </a:prstGeom>
        </p:spPr>
      </p:pic>
      <p:pic>
        <p:nvPicPr>
          <p:cNvPr id="42" name="Picture 41" descr="information icon.jpg">
            <a:hlinkClick r:id="rId6" action="ppaction://hlinksldjump"/>
          </p:cNvPr>
          <p:cNvPicPr>
            <a:picLocks noChangeAspect="1"/>
          </p:cNvPicPr>
          <p:nvPr/>
        </p:nvPicPr>
        <p:blipFill>
          <a:blip r:embed="rId7" cstate="print"/>
          <a:stretch>
            <a:fillRect/>
          </a:stretch>
        </p:blipFill>
        <p:spPr>
          <a:xfrm>
            <a:off x="1738952" y="3559792"/>
            <a:ext cx="306137" cy="306137"/>
          </a:xfrm>
          <a:prstGeom prst="rect">
            <a:avLst/>
          </a:prstGeom>
        </p:spPr>
      </p:pic>
      <p:pic>
        <p:nvPicPr>
          <p:cNvPr id="44" name="Picture 43" descr="information icon.jpg">
            <a:hlinkClick r:id="rId8" action="ppaction://hlinksldjump"/>
          </p:cNvPr>
          <p:cNvPicPr>
            <a:picLocks noChangeAspect="1"/>
          </p:cNvPicPr>
          <p:nvPr/>
        </p:nvPicPr>
        <p:blipFill>
          <a:blip r:embed="rId9" cstate="print"/>
          <a:stretch>
            <a:fillRect/>
          </a:stretch>
        </p:blipFill>
        <p:spPr>
          <a:xfrm>
            <a:off x="1469408" y="1423915"/>
            <a:ext cx="304244" cy="304244"/>
          </a:xfrm>
          <a:prstGeom prst="rect">
            <a:avLst/>
          </a:prstGeom>
        </p:spPr>
      </p:pic>
      <p:pic>
        <p:nvPicPr>
          <p:cNvPr id="45" name="Picture 44" descr="information icon.jpg">
            <a:hlinkClick r:id="rId10" action="ppaction://hlinksldjump"/>
          </p:cNvPr>
          <p:cNvPicPr>
            <a:picLocks noChangeAspect="1"/>
          </p:cNvPicPr>
          <p:nvPr/>
        </p:nvPicPr>
        <p:blipFill>
          <a:blip r:embed="rId11" cstate="print"/>
          <a:stretch>
            <a:fillRect/>
          </a:stretch>
        </p:blipFill>
        <p:spPr>
          <a:xfrm>
            <a:off x="7731456" y="1513086"/>
            <a:ext cx="306261" cy="306261"/>
          </a:xfrm>
          <a:prstGeom prst="rect">
            <a:avLst/>
          </a:prstGeom>
        </p:spPr>
      </p:pic>
      <p:pic>
        <p:nvPicPr>
          <p:cNvPr id="17" name="Picture 3">
            <a:hlinkClick r:id="rId12" action="ppaction://hlinksldjump"/>
          </p:cNvPr>
          <p:cNvPicPr>
            <a:picLocks noChangeAspect="1" noChangeArrowheads="1"/>
          </p:cNvPicPr>
          <p:nvPr/>
        </p:nvPicPr>
        <p:blipFill>
          <a:blip r:embed="rId13" cstate="print"/>
          <a:stretch>
            <a:fillRect/>
          </a:stretch>
        </p:blipFill>
        <p:spPr bwMode="auto">
          <a:xfrm>
            <a:off x="1322696" y="1981200"/>
            <a:ext cx="240756" cy="240756"/>
          </a:xfrm>
          <a:prstGeom prst="rect">
            <a:avLst/>
          </a:prstGeom>
          <a:noFill/>
          <a:ln w="9525">
            <a:noFill/>
            <a:miter lim="800000"/>
            <a:headEnd/>
            <a:tailEnd/>
          </a:ln>
        </p:spPr>
      </p:pic>
      <p:sp>
        <p:nvSpPr>
          <p:cNvPr id="29" name="Rectangle 28"/>
          <p:cNvSpPr/>
          <p:nvPr/>
        </p:nvSpPr>
        <p:spPr>
          <a:xfrm>
            <a:off x="152400" y="6324600"/>
            <a:ext cx="2667000" cy="26161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Return to the </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hlinkClick r:id="rId14" action="ppaction://hlinksldjump"/>
              </a:rPr>
              <a:t>How to Contribute</a:t>
            </a:r>
            <a:r>
              <a:rPr lang="en-US" sz="1100" dirty="0" smtClean="0">
                <a:solidFill>
                  <a:schemeClr val="bg1">
                    <a:lumMod val="10000"/>
                  </a:schemeClr>
                </a:solidFill>
                <a:latin typeface="Arial" pitchFamily="34" charset="0"/>
                <a:cs typeface="Arial" pitchFamily="34" charset="0"/>
              </a:rPr>
              <a:t>” </a:t>
            </a:r>
            <a:r>
              <a:rPr lang="en-US" sz="1100" b="1" i="1" dirty="0" smtClean="0">
                <a:solidFill>
                  <a:schemeClr val="bg2">
                    <a:lumMod val="10000"/>
                  </a:schemeClr>
                </a:solidFill>
                <a:latin typeface="Arial" pitchFamily="34" charset="0"/>
                <a:cs typeface="Arial" pitchFamily="34" charset="0"/>
              </a:rPr>
              <a:t>slide</a:t>
            </a:r>
          </a:p>
        </p:txBody>
      </p:sp>
      <p:sp>
        <p:nvSpPr>
          <p:cNvPr id="20" name="Rectangle 19"/>
          <p:cNvSpPr/>
          <p:nvPr/>
        </p:nvSpPr>
        <p:spPr>
          <a:xfrm>
            <a:off x="4419600" y="6324600"/>
            <a:ext cx="4572000" cy="430887"/>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NOTE: Click each symbol for more information on member-created content.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50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strVal val="#ppt_w*0.70"/>
                                          </p:val>
                                        </p:tav>
                                        <p:tav tm="100000">
                                          <p:val>
                                            <p:strVal val="#ppt_w"/>
                                          </p:val>
                                        </p:tav>
                                      </p:tavLst>
                                    </p:anim>
                                    <p:anim calcmode="lin" valueType="num">
                                      <p:cBhvr>
                                        <p:cTn id="8" dur="1000" fill="hold"/>
                                        <p:tgtEl>
                                          <p:spTgt spid="28"/>
                                        </p:tgtEl>
                                        <p:attrNameLst>
                                          <p:attrName>ppt_h</p:attrName>
                                        </p:attrNameLst>
                                      </p:cBhvr>
                                      <p:tavLst>
                                        <p:tav tm="0">
                                          <p:val>
                                            <p:strVal val="#ppt_h"/>
                                          </p:val>
                                        </p:tav>
                                        <p:tav tm="100000">
                                          <p:val>
                                            <p:strVal val="#ppt_h"/>
                                          </p:val>
                                        </p:tav>
                                      </p:tavLst>
                                    </p:anim>
                                    <p:animEffect transition="in" filter="fade">
                                      <p:cBhvr>
                                        <p:cTn id="9" dur="1000"/>
                                        <p:tgtEl>
                                          <p:spTgt spid="28"/>
                                        </p:tgtEl>
                                      </p:cBhvr>
                                    </p:animEffect>
                                  </p:childTnLst>
                                </p:cTn>
                              </p:par>
                            </p:childTnLst>
                          </p:cTn>
                        </p:par>
                        <p:par>
                          <p:cTn id="10" fill="hold">
                            <p:stCondLst>
                              <p:cond delay="1500"/>
                            </p:stCondLst>
                            <p:childTnLst>
                              <p:par>
                                <p:cTn id="11" presetID="1"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par>
                          <p:cTn id="13" fill="hold">
                            <p:stCondLst>
                              <p:cond delay="1500"/>
                            </p:stCondLst>
                            <p:childTnLst>
                              <p:par>
                                <p:cTn id="14" presetID="9" presetClass="entr" presetSubtype="0" fill="hold" grpId="0" nodeType="afterEffect">
                                  <p:stCondLst>
                                    <p:cond delay="1000"/>
                                  </p:stCondLst>
                                  <p:childTnLst>
                                    <p:set>
                                      <p:cBhvr>
                                        <p:cTn id="15" dur="1" fill="hold">
                                          <p:stCondLst>
                                            <p:cond delay="0"/>
                                          </p:stCondLst>
                                        </p:cTn>
                                        <p:tgtEl>
                                          <p:spTgt spid="32"/>
                                        </p:tgtEl>
                                        <p:attrNameLst>
                                          <p:attrName>style.visibility</p:attrName>
                                        </p:attrNameLst>
                                      </p:cBhvr>
                                      <p:to>
                                        <p:strVal val="visible"/>
                                      </p:to>
                                    </p:set>
                                    <p:animEffect transition="in" filter="dissolve">
                                      <p:cBhvr>
                                        <p:cTn id="16" dur="500"/>
                                        <p:tgtEl>
                                          <p:spTgt spid="32"/>
                                        </p:tgtEl>
                                      </p:cBhvr>
                                    </p:animEffect>
                                  </p:childTnLst>
                                </p:cTn>
                              </p:par>
                              <p:par>
                                <p:cTn id="17" presetID="9" presetClass="entr" presetSubtype="0" fill="hold" nodeType="withEffect">
                                  <p:stCondLst>
                                    <p:cond delay="1000"/>
                                  </p:stCondLst>
                                  <p:childTnLst>
                                    <p:set>
                                      <p:cBhvr>
                                        <p:cTn id="18" dur="1" fill="hold">
                                          <p:stCondLst>
                                            <p:cond delay="0"/>
                                          </p:stCondLst>
                                        </p:cTn>
                                        <p:tgtEl>
                                          <p:spTgt spid="23"/>
                                        </p:tgtEl>
                                        <p:attrNameLst>
                                          <p:attrName>style.visibility</p:attrName>
                                        </p:attrNameLst>
                                      </p:cBhvr>
                                      <p:to>
                                        <p:strVal val="visible"/>
                                      </p:to>
                                    </p:set>
                                    <p:animEffect transition="in" filter="dissolve">
                                      <p:cBhvr>
                                        <p:cTn id="19" dur="500"/>
                                        <p:tgtEl>
                                          <p:spTgt spid="23"/>
                                        </p:tgtEl>
                                      </p:cBhvr>
                                    </p:animEffect>
                                  </p:childTnLst>
                                </p:cTn>
                              </p:par>
                              <p:par>
                                <p:cTn id="20" presetID="9" presetClass="entr" presetSubtype="0" fill="hold" nodeType="withEffect">
                                  <p:stCondLst>
                                    <p:cond delay="1000"/>
                                  </p:stCondLst>
                                  <p:childTnLst>
                                    <p:set>
                                      <p:cBhvr>
                                        <p:cTn id="21" dur="1" fill="hold">
                                          <p:stCondLst>
                                            <p:cond delay="0"/>
                                          </p:stCondLst>
                                        </p:cTn>
                                        <p:tgtEl>
                                          <p:spTgt spid="62"/>
                                        </p:tgtEl>
                                        <p:attrNameLst>
                                          <p:attrName>style.visibility</p:attrName>
                                        </p:attrNameLst>
                                      </p:cBhvr>
                                      <p:to>
                                        <p:strVal val="visible"/>
                                      </p:to>
                                    </p:set>
                                    <p:animEffect transition="in" filter="dissolve">
                                      <p:cBhvr>
                                        <p:cTn id="22" dur="500"/>
                                        <p:tgtEl>
                                          <p:spTgt spid="62"/>
                                        </p:tgtEl>
                                      </p:cBhvr>
                                    </p:animEffect>
                                  </p:childTnLst>
                                </p:cTn>
                              </p:par>
                              <p:par>
                                <p:cTn id="23" presetID="9" presetClass="entr" presetSubtype="0" fill="hold" grpId="0" nodeType="withEffect">
                                  <p:stCondLst>
                                    <p:cond delay="1000"/>
                                  </p:stCondLst>
                                  <p:childTnLst>
                                    <p:set>
                                      <p:cBhvr>
                                        <p:cTn id="24" dur="1" fill="hold">
                                          <p:stCondLst>
                                            <p:cond delay="0"/>
                                          </p:stCondLst>
                                        </p:cTn>
                                        <p:tgtEl>
                                          <p:spTgt spid="40"/>
                                        </p:tgtEl>
                                        <p:attrNameLst>
                                          <p:attrName>style.visibility</p:attrName>
                                        </p:attrNameLst>
                                      </p:cBhvr>
                                      <p:to>
                                        <p:strVal val="visible"/>
                                      </p:to>
                                    </p:set>
                                    <p:animEffect transition="in" filter="dissolve">
                                      <p:cBhvr>
                                        <p:cTn id="25" dur="500"/>
                                        <p:tgtEl>
                                          <p:spTgt spid="40"/>
                                        </p:tgtEl>
                                      </p:cBhvr>
                                    </p:animEffect>
                                  </p:childTnLst>
                                </p:cTn>
                              </p:par>
                              <p:par>
                                <p:cTn id="26" presetID="9" presetClass="entr" presetSubtype="0" fill="hold" grpId="0" nodeType="withEffect">
                                  <p:stCondLst>
                                    <p:cond delay="1000"/>
                                  </p:stCondLst>
                                  <p:childTnLst>
                                    <p:set>
                                      <p:cBhvr>
                                        <p:cTn id="27" dur="1" fill="hold">
                                          <p:stCondLst>
                                            <p:cond delay="0"/>
                                          </p:stCondLst>
                                        </p:cTn>
                                        <p:tgtEl>
                                          <p:spTgt spid="30"/>
                                        </p:tgtEl>
                                        <p:attrNameLst>
                                          <p:attrName>style.visibility</p:attrName>
                                        </p:attrNameLst>
                                      </p:cBhvr>
                                      <p:to>
                                        <p:strVal val="visible"/>
                                      </p:to>
                                    </p:set>
                                    <p:animEffect transition="in" filter="dissolve">
                                      <p:cBhvr>
                                        <p:cTn id="28" dur="500"/>
                                        <p:tgtEl>
                                          <p:spTgt spid="30"/>
                                        </p:tgtEl>
                                      </p:cBhvr>
                                    </p:animEffect>
                                  </p:childTnLst>
                                </p:cTn>
                              </p:par>
                              <p:par>
                                <p:cTn id="29" presetID="9" presetClass="entr" presetSubtype="0" fill="hold" nodeType="withEffect">
                                  <p:stCondLst>
                                    <p:cond delay="1000"/>
                                  </p:stCondLst>
                                  <p:childTnLst>
                                    <p:set>
                                      <p:cBhvr>
                                        <p:cTn id="30" dur="1" fill="hold">
                                          <p:stCondLst>
                                            <p:cond delay="0"/>
                                          </p:stCondLst>
                                        </p:cTn>
                                        <p:tgtEl>
                                          <p:spTgt spid="59"/>
                                        </p:tgtEl>
                                        <p:attrNameLst>
                                          <p:attrName>style.visibility</p:attrName>
                                        </p:attrNameLst>
                                      </p:cBhvr>
                                      <p:to>
                                        <p:strVal val="visible"/>
                                      </p:to>
                                    </p:set>
                                    <p:animEffect transition="in" filter="dissolve">
                                      <p:cBhvr>
                                        <p:cTn id="31" dur="500"/>
                                        <p:tgtEl>
                                          <p:spTgt spid="59"/>
                                        </p:tgtEl>
                                      </p:cBhvr>
                                    </p:animEffect>
                                  </p:childTnLst>
                                </p:cTn>
                              </p:par>
                              <p:par>
                                <p:cTn id="32" presetID="9" presetClass="entr" presetSubtype="0" fill="hold" nodeType="withEffect">
                                  <p:stCondLst>
                                    <p:cond delay="1000"/>
                                  </p:stCondLst>
                                  <p:childTnLst>
                                    <p:set>
                                      <p:cBhvr>
                                        <p:cTn id="33" dur="1" fill="hold">
                                          <p:stCondLst>
                                            <p:cond delay="0"/>
                                          </p:stCondLst>
                                        </p:cTn>
                                        <p:tgtEl>
                                          <p:spTgt spid="72"/>
                                        </p:tgtEl>
                                        <p:attrNameLst>
                                          <p:attrName>style.visibility</p:attrName>
                                        </p:attrNameLst>
                                      </p:cBhvr>
                                      <p:to>
                                        <p:strVal val="visible"/>
                                      </p:to>
                                    </p:set>
                                    <p:animEffect transition="in" filter="dissolve">
                                      <p:cBhvr>
                                        <p:cTn id="34" dur="500"/>
                                        <p:tgtEl>
                                          <p:spTgt spid="72"/>
                                        </p:tgtEl>
                                      </p:cBhvr>
                                    </p:animEffect>
                                  </p:childTnLst>
                                </p:cTn>
                              </p:par>
                              <p:par>
                                <p:cTn id="35" presetID="9" presetClass="entr" presetSubtype="0" fill="hold" grpId="0" nodeType="withEffect">
                                  <p:stCondLst>
                                    <p:cond delay="1000"/>
                                  </p:stCondLst>
                                  <p:childTnLst>
                                    <p:set>
                                      <p:cBhvr>
                                        <p:cTn id="36" dur="1" fill="hold">
                                          <p:stCondLst>
                                            <p:cond delay="0"/>
                                          </p:stCondLst>
                                        </p:cTn>
                                        <p:tgtEl>
                                          <p:spTgt spid="75"/>
                                        </p:tgtEl>
                                        <p:attrNameLst>
                                          <p:attrName>style.visibility</p:attrName>
                                        </p:attrNameLst>
                                      </p:cBhvr>
                                      <p:to>
                                        <p:strVal val="visible"/>
                                      </p:to>
                                    </p:set>
                                    <p:animEffect transition="in" filter="dissolve">
                                      <p:cBhvr>
                                        <p:cTn id="37" dur="500"/>
                                        <p:tgtEl>
                                          <p:spTgt spid="75"/>
                                        </p:tgtEl>
                                      </p:cBhvr>
                                    </p:animEffect>
                                  </p:childTnLst>
                                </p:cTn>
                              </p:par>
                            </p:childTnLst>
                          </p:cTn>
                        </p:par>
                        <p:par>
                          <p:cTn id="38" fill="hold">
                            <p:stCondLst>
                              <p:cond delay="3000"/>
                            </p:stCondLst>
                            <p:childTnLst>
                              <p:par>
                                <p:cTn id="39" presetID="55" presetClass="entr" presetSubtype="0" fill="hold" nodeType="afterEffect">
                                  <p:stCondLst>
                                    <p:cond delay="500"/>
                                  </p:stCondLst>
                                  <p:childTnLst>
                                    <p:set>
                                      <p:cBhvr>
                                        <p:cTn id="40" dur="1" fill="hold">
                                          <p:stCondLst>
                                            <p:cond delay="0"/>
                                          </p:stCondLst>
                                        </p:cTn>
                                        <p:tgtEl>
                                          <p:spTgt spid="44"/>
                                        </p:tgtEl>
                                        <p:attrNameLst>
                                          <p:attrName>style.visibility</p:attrName>
                                        </p:attrNameLst>
                                      </p:cBhvr>
                                      <p:to>
                                        <p:strVal val="visible"/>
                                      </p:to>
                                    </p:set>
                                    <p:anim calcmode="lin" valueType="num">
                                      <p:cBhvr>
                                        <p:cTn id="41" dur="1000" fill="hold"/>
                                        <p:tgtEl>
                                          <p:spTgt spid="44"/>
                                        </p:tgtEl>
                                        <p:attrNameLst>
                                          <p:attrName>ppt_w</p:attrName>
                                        </p:attrNameLst>
                                      </p:cBhvr>
                                      <p:tavLst>
                                        <p:tav tm="0">
                                          <p:val>
                                            <p:strVal val="#ppt_w*0.70"/>
                                          </p:val>
                                        </p:tav>
                                        <p:tav tm="100000">
                                          <p:val>
                                            <p:strVal val="#ppt_w"/>
                                          </p:val>
                                        </p:tav>
                                      </p:tavLst>
                                    </p:anim>
                                    <p:anim calcmode="lin" valueType="num">
                                      <p:cBhvr>
                                        <p:cTn id="42" dur="1000" fill="hold"/>
                                        <p:tgtEl>
                                          <p:spTgt spid="44"/>
                                        </p:tgtEl>
                                        <p:attrNameLst>
                                          <p:attrName>ppt_h</p:attrName>
                                        </p:attrNameLst>
                                      </p:cBhvr>
                                      <p:tavLst>
                                        <p:tav tm="0">
                                          <p:val>
                                            <p:strVal val="#ppt_h"/>
                                          </p:val>
                                        </p:tav>
                                        <p:tav tm="100000">
                                          <p:val>
                                            <p:strVal val="#ppt_h"/>
                                          </p:val>
                                        </p:tav>
                                      </p:tavLst>
                                    </p:anim>
                                    <p:animEffect transition="in" filter="fade">
                                      <p:cBhvr>
                                        <p:cTn id="43" dur="1000"/>
                                        <p:tgtEl>
                                          <p:spTgt spid="44"/>
                                        </p:tgtEl>
                                      </p:cBhvr>
                                    </p:animEffect>
                                  </p:childTnLst>
                                </p:cTn>
                              </p:par>
                              <p:par>
                                <p:cTn id="44" presetID="55" presetClass="entr" presetSubtype="0" fill="hold" nodeType="with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p:cTn id="46" dur="1000" fill="hold"/>
                                        <p:tgtEl>
                                          <p:spTgt spid="45"/>
                                        </p:tgtEl>
                                        <p:attrNameLst>
                                          <p:attrName>ppt_w</p:attrName>
                                        </p:attrNameLst>
                                      </p:cBhvr>
                                      <p:tavLst>
                                        <p:tav tm="0">
                                          <p:val>
                                            <p:strVal val="#ppt_w*0.70"/>
                                          </p:val>
                                        </p:tav>
                                        <p:tav tm="100000">
                                          <p:val>
                                            <p:strVal val="#ppt_w"/>
                                          </p:val>
                                        </p:tav>
                                      </p:tavLst>
                                    </p:anim>
                                    <p:anim calcmode="lin" valueType="num">
                                      <p:cBhvr>
                                        <p:cTn id="47" dur="1000" fill="hold"/>
                                        <p:tgtEl>
                                          <p:spTgt spid="45"/>
                                        </p:tgtEl>
                                        <p:attrNameLst>
                                          <p:attrName>ppt_h</p:attrName>
                                        </p:attrNameLst>
                                      </p:cBhvr>
                                      <p:tavLst>
                                        <p:tav tm="0">
                                          <p:val>
                                            <p:strVal val="#ppt_h"/>
                                          </p:val>
                                        </p:tav>
                                        <p:tav tm="100000">
                                          <p:val>
                                            <p:strVal val="#ppt_h"/>
                                          </p:val>
                                        </p:tav>
                                      </p:tavLst>
                                    </p:anim>
                                    <p:animEffect transition="in" filter="fade">
                                      <p:cBhvr>
                                        <p:cTn id="48" dur="1000"/>
                                        <p:tgtEl>
                                          <p:spTgt spid="45"/>
                                        </p:tgtEl>
                                      </p:cBhvr>
                                    </p:animEffect>
                                  </p:childTnLst>
                                </p:cTn>
                              </p:par>
                              <p:par>
                                <p:cTn id="49" presetID="55" presetClass="entr" presetSubtype="0"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1000" fill="hold"/>
                                        <p:tgtEl>
                                          <p:spTgt spid="17"/>
                                        </p:tgtEl>
                                        <p:attrNameLst>
                                          <p:attrName>ppt_w</p:attrName>
                                        </p:attrNameLst>
                                      </p:cBhvr>
                                      <p:tavLst>
                                        <p:tav tm="0">
                                          <p:val>
                                            <p:strVal val="#ppt_w*0.70"/>
                                          </p:val>
                                        </p:tav>
                                        <p:tav tm="100000">
                                          <p:val>
                                            <p:strVal val="#ppt_w"/>
                                          </p:val>
                                        </p:tav>
                                      </p:tavLst>
                                    </p:anim>
                                    <p:anim calcmode="lin" valueType="num">
                                      <p:cBhvr>
                                        <p:cTn id="52" dur="1000" fill="hold"/>
                                        <p:tgtEl>
                                          <p:spTgt spid="17"/>
                                        </p:tgtEl>
                                        <p:attrNameLst>
                                          <p:attrName>ppt_h</p:attrName>
                                        </p:attrNameLst>
                                      </p:cBhvr>
                                      <p:tavLst>
                                        <p:tav tm="0">
                                          <p:val>
                                            <p:strVal val="#ppt_h"/>
                                          </p:val>
                                        </p:tav>
                                        <p:tav tm="100000">
                                          <p:val>
                                            <p:strVal val="#ppt_h"/>
                                          </p:val>
                                        </p:tav>
                                      </p:tavLst>
                                    </p:anim>
                                    <p:animEffect transition="in" filter="fade">
                                      <p:cBhvr>
                                        <p:cTn id="53" dur="1000"/>
                                        <p:tgtEl>
                                          <p:spTgt spid="17"/>
                                        </p:tgtEl>
                                      </p:cBhvr>
                                    </p:animEffect>
                                  </p:childTnLst>
                                </p:cTn>
                              </p:par>
                              <p:par>
                                <p:cTn id="54" presetID="55" presetClass="entr" presetSubtype="0"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p:cTn id="56" dur="1000" fill="hold"/>
                                        <p:tgtEl>
                                          <p:spTgt spid="41"/>
                                        </p:tgtEl>
                                        <p:attrNameLst>
                                          <p:attrName>ppt_w</p:attrName>
                                        </p:attrNameLst>
                                      </p:cBhvr>
                                      <p:tavLst>
                                        <p:tav tm="0">
                                          <p:val>
                                            <p:strVal val="#ppt_w*0.70"/>
                                          </p:val>
                                        </p:tav>
                                        <p:tav tm="100000">
                                          <p:val>
                                            <p:strVal val="#ppt_w"/>
                                          </p:val>
                                        </p:tav>
                                      </p:tavLst>
                                    </p:anim>
                                    <p:anim calcmode="lin" valueType="num">
                                      <p:cBhvr>
                                        <p:cTn id="57" dur="1000" fill="hold"/>
                                        <p:tgtEl>
                                          <p:spTgt spid="41"/>
                                        </p:tgtEl>
                                        <p:attrNameLst>
                                          <p:attrName>ppt_h</p:attrName>
                                        </p:attrNameLst>
                                      </p:cBhvr>
                                      <p:tavLst>
                                        <p:tav tm="0">
                                          <p:val>
                                            <p:strVal val="#ppt_h"/>
                                          </p:val>
                                        </p:tav>
                                        <p:tav tm="100000">
                                          <p:val>
                                            <p:strVal val="#ppt_h"/>
                                          </p:val>
                                        </p:tav>
                                      </p:tavLst>
                                    </p:anim>
                                    <p:animEffect transition="in" filter="fade">
                                      <p:cBhvr>
                                        <p:cTn id="58" dur="1000"/>
                                        <p:tgtEl>
                                          <p:spTgt spid="41"/>
                                        </p:tgtEl>
                                      </p:cBhvr>
                                    </p:animEffect>
                                  </p:childTnLst>
                                </p:cTn>
                              </p:par>
                              <p:par>
                                <p:cTn id="59" presetID="55" presetClass="entr" presetSubtype="0" fill="hold"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p:cTn id="61" dur="1000" fill="hold"/>
                                        <p:tgtEl>
                                          <p:spTgt spid="42"/>
                                        </p:tgtEl>
                                        <p:attrNameLst>
                                          <p:attrName>ppt_w</p:attrName>
                                        </p:attrNameLst>
                                      </p:cBhvr>
                                      <p:tavLst>
                                        <p:tav tm="0">
                                          <p:val>
                                            <p:strVal val="#ppt_w*0.70"/>
                                          </p:val>
                                        </p:tav>
                                        <p:tav tm="100000">
                                          <p:val>
                                            <p:strVal val="#ppt_w"/>
                                          </p:val>
                                        </p:tav>
                                      </p:tavLst>
                                    </p:anim>
                                    <p:anim calcmode="lin" valueType="num">
                                      <p:cBhvr>
                                        <p:cTn id="62" dur="1000" fill="hold"/>
                                        <p:tgtEl>
                                          <p:spTgt spid="42"/>
                                        </p:tgtEl>
                                        <p:attrNameLst>
                                          <p:attrName>ppt_h</p:attrName>
                                        </p:attrNameLst>
                                      </p:cBhvr>
                                      <p:tavLst>
                                        <p:tav tm="0">
                                          <p:val>
                                            <p:strVal val="#ppt_h"/>
                                          </p:val>
                                        </p:tav>
                                        <p:tav tm="100000">
                                          <p:val>
                                            <p:strVal val="#ppt_h"/>
                                          </p:val>
                                        </p:tav>
                                      </p:tavLst>
                                    </p:anim>
                                    <p:animEffect transition="in" filter="fade">
                                      <p:cBhvr>
                                        <p:cTn id="63" dur="1000"/>
                                        <p:tgtEl>
                                          <p:spTgt spid="42"/>
                                        </p:tgtEl>
                                      </p:cBhvr>
                                    </p:animEffect>
                                  </p:childTnLst>
                                </p:cTn>
                              </p:par>
                            </p:childTnLst>
                          </p:cTn>
                        </p:par>
                        <p:par>
                          <p:cTn id="64" fill="hold">
                            <p:stCondLst>
                              <p:cond delay="4500"/>
                            </p:stCondLst>
                            <p:childTnLst>
                              <p:par>
                                <p:cTn id="65" presetID="27" presetClass="emph" presetSubtype="0" fill="hold" grpId="1" nodeType="afterEffect">
                                  <p:stCondLst>
                                    <p:cond delay="0"/>
                                  </p:stCondLst>
                                  <p:childTnLst>
                                    <p:animClr clrSpc="rgb">
                                      <p:cBhvr override="childStyle">
                                        <p:cTn id="66" dur="250" autoRev="1" fill="hold"/>
                                        <p:tgtEl>
                                          <p:spTgt spid="32"/>
                                        </p:tgtEl>
                                        <p:attrNameLst>
                                          <p:attrName>style.color</p:attrName>
                                        </p:attrNameLst>
                                      </p:cBhvr>
                                      <p:to>
                                        <a:schemeClr val="bg1"/>
                                      </p:to>
                                    </p:animClr>
                                    <p:animClr clrSpc="rgb">
                                      <p:cBhvr>
                                        <p:cTn id="67" dur="250" autoRev="1" fill="hold"/>
                                        <p:tgtEl>
                                          <p:spTgt spid="32"/>
                                        </p:tgtEl>
                                        <p:attrNameLst>
                                          <p:attrName>fillcolor</p:attrName>
                                        </p:attrNameLst>
                                      </p:cBhvr>
                                      <p:to>
                                        <a:schemeClr val="bg1"/>
                                      </p:to>
                                    </p:animClr>
                                    <p:set>
                                      <p:cBhvr>
                                        <p:cTn id="68" dur="250" autoRev="1" fill="hold"/>
                                        <p:tgtEl>
                                          <p:spTgt spid="32"/>
                                        </p:tgtEl>
                                        <p:attrNameLst>
                                          <p:attrName>fill.type</p:attrName>
                                        </p:attrNameLst>
                                      </p:cBhvr>
                                      <p:to>
                                        <p:strVal val="solid"/>
                                      </p:to>
                                    </p:set>
                                    <p:set>
                                      <p:cBhvr>
                                        <p:cTn id="69" dur="250" autoRev="1" fill="hold"/>
                                        <p:tgtEl>
                                          <p:spTgt spid="32"/>
                                        </p:tgtEl>
                                        <p:attrNameLst>
                                          <p:attrName>fill.on</p:attrName>
                                        </p:attrNameLst>
                                      </p:cBhvr>
                                      <p:to>
                                        <p:strVal val="true"/>
                                      </p:to>
                                    </p:set>
                                  </p:childTnLst>
                                </p:cTn>
                              </p:par>
                            </p:childTnLst>
                          </p:cTn>
                        </p:par>
                        <p:par>
                          <p:cTn id="70" fill="hold">
                            <p:stCondLst>
                              <p:cond delay="5000"/>
                            </p:stCondLst>
                            <p:childTnLst>
                              <p:par>
                                <p:cTn id="71" presetID="27" presetClass="emph" presetSubtype="0" fill="hold" grpId="1" nodeType="afterEffect">
                                  <p:stCondLst>
                                    <p:cond delay="0"/>
                                  </p:stCondLst>
                                  <p:childTnLst>
                                    <p:animClr clrSpc="rgb">
                                      <p:cBhvr override="childStyle">
                                        <p:cTn id="72" dur="250" autoRev="1" fill="hold"/>
                                        <p:tgtEl>
                                          <p:spTgt spid="30"/>
                                        </p:tgtEl>
                                        <p:attrNameLst>
                                          <p:attrName>style.color</p:attrName>
                                        </p:attrNameLst>
                                      </p:cBhvr>
                                      <p:to>
                                        <a:schemeClr val="bg1"/>
                                      </p:to>
                                    </p:animClr>
                                    <p:animClr clrSpc="rgb">
                                      <p:cBhvr>
                                        <p:cTn id="73" dur="250" autoRev="1" fill="hold"/>
                                        <p:tgtEl>
                                          <p:spTgt spid="30"/>
                                        </p:tgtEl>
                                        <p:attrNameLst>
                                          <p:attrName>fillcolor</p:attrName>
                                        </p:attrNameLst>
                                      </p:cBhvr>
                                      <p:to>
                                        <a:schemeClr val="bg1"/>
                                      </p:to>
                                    </p:animClr>
                                    <p:set>
                                      <p:cBhvr>
                                        <p:cTn id="74" dur="250" autoRev="1" fill="hold"/>
                                        <p:tgtEl>
                                          <p:spTgt spid="30"/>
                                        </p:tgtEl>
                                        <p:attrNameLst>
                                          <p:attrName>fill.type</p:attrName>
                                        </p:attrNameLst>
                                      </p:cBhvr>
                                      <p:to>
                                        <p:strVal val="solid"/>
                                      </p:to>
                                    </p:set>
                                    <p:set>
                                      <p:cBhvr>
                                        <p:cTn id="75" dur="250" autoRev="1" fill="hold"/>
                                        <p:tgtEl>
                                          <p:spTgt spid="30"/>
                                        </p:tgtEl>
                                        <p:attrNameLst>
                                          <p:attrName>fill.on</p:attrName>
                                        </p:attrNameLst>
                                      </p:cBhvr>
                                      <p:to>
                                        <p:strVal val="true"/>
                                      </p:to>
                                    </p:set>
                                  </p:childTnLst>
                                </p:cTn>
                              </p:par>
                            </p:childTnLst>
                          </p:cTn>
                        </p:par>
                        <p:par>
                          <p:cTn id="76" fill="hold">
                            <p:stCondLst>
                              <p:cond delay="5500"/>
                            </p:stCondLst>
                            <p:childTnLst>
                              <p:par>
                                <p:cTn id="77" presetID="27" presetClass="emph" presetSubtype="0" fill="hold" grpId="1" nodeType="afterEffect">
                                  <p:stCondLst>
                                    <p:cond delay="0"/>
                                  </p:stCondLst>
                                  <p:childTnLst>
                                    <p:animClr clrSpc="rgb">
                                      <p:cBhvr override="childStyle">
                                        <p:cTn id="78" dur="250" autoRev="1" fill="hold"/>
                                        <p:tgtEl>
                                          <p:spTgt spid="40"/>
                                        </p:tgtEl>
                                        <p:attrNameLst>
                                          <p:attrName>style.color</p:attrName>
                                        </p:attrNameLst>
                                      </p:cBhvr>
                                      <p:to>
                                        <a:schemeClr val="bg1"/>
                                      </p:to>
                                    </p:animClr>
                                    <p:animClr clrSpc="rgb">
                                      <p:cBhvr>
                                        <p:cTn id="79" dur="250" autoRev="1" fill="hold"/>
                                        <p:tgtEl>
                                          <p:spTgt spid="40"/>
                                        </p:tgtEl>
                                        <p:attrNameLst>
                                          <p:attrName>fillcolor</p:attrName>
                                        </p:attrNameLst>
                                      </p:cBhvr>
                                      <p:to>
                                        <a:schemeClr val="bg1"/>
                                      </p:to>
                                    </p:animClr>
                                    <p:set>
                                      <p:cBhvr>
                                        <p:cTn id="80" dur="250" autoRev="1" fill="hold"/>
                                        <p:tgtEl>
                                          <p:spTgt spid="40"/>
                                        </p:tgtEl>
                                        <p:attrNameLst>
                                          <p:attrName>fill.type</p:attrName>
                                        </p:attrNameLst>
                                      </p:cBhvr>
                                      <p:to>
                                        <p:strVal val="solid"/>
                                      </p:to>
                                    </p:set>
                                    <p:set>
                                      <p:cBhvr>
                                        <p:cTn id="81" dur="250" autoRev="1" fill="hold"/>
                                        <p:tgtEl>
                                          <p:spTgt spid="40"/>
                                        </p:tgtEl>
                                        <p:attrNameLst>
                                          <p:attrName>fill.on</p:attrName>
                                        </p:attrNameLst>
                                      </p:cBhvr>
                                      <p:to>
                                        <p:strVal val="true"/>
                                      </p:to>
                                    </p:set>
                                  </p:childTnLst>
                                </p:cTn>
                              </p:par>
                            </p:childTnLst>
                          </p:cTn>
                        </p:par>
                        <p:par>
                          <p:cTn id="82" fill="hold">
                            <p:stCondLst>
                              <p:cond delay="6000"/>
                            </p:stCondLst>
                            <p:childTnLst>
                              <p:par>
                                <p:cTn id="83" presetID="27" presetClass="emph" presetSubtype="0" fill="hold" grpId="1" nodeType="afterEffect">
                                  <p:stCondLst>
                                    <p:cond delay="0"/>
                                  </p:stCondLst>
                                  <p:childTnLst>
                                    <p:animClr clrSpc="rgb">
                                      <p:cBhvr override="childStyle">
                                        <p:cTn id="84" dur="250" autoRev="1" fill="hold"/>
                                        <p:tgtEl>
                                          <p:spTgt spid="75"/>
                                        </p:tgtEl>
                                        <p:attrNameLst>
                                          <p:attrName>style.color</p:attrName>
                                        </p:attrNameLst>
                                      </p:cBhvr>
                                      <p:to>
                                        <a:schemeClr val="bg1"/>
                                      </p:to>
                                    </p:animClr>
                                    <p:animClr clrSpc="rgb">
                                      <p:cBhvr>
                                        <p:cTn id="85" dur="250" autoRev="1" fill="hold"/>
                                        <p:tgtEl>
                                          <p:spTgt spid="75"/>
                                        </p:tgtEl>
                                        <p:attrNameLst>
                                          <p:attrName>fillcolor</p:attrName>
                                        </p:attrNameLst>
                                      </p:cBhvr>
                                      <p:to>
                                        <a:schemeClr val="bg1"/>
                                      </p:to>
                                    </p:animClr>
                                    <p:set>
                                      <p:cBhvr>
                                        <p:cTn id="86" dur="250" autoRev="1" fill="hold"/>
                                        <p:tgtEl>
                                          <p:spTgt spid="75"/>
                                        </p:tgtEl>
                                        <p:attrNameLst>
                                          <p:attrName>fill.type</p:attrName>
                                        </p:attrNameLst>
                                      </p:cBhvr>
                                      <p:to>
                                        <p:strVal val="solid"/>
                                      </p:to>
                                    </p:set>
                                    <p:set>
                                      <p:cBhvr>
                                        <p:cTn id="87" dur="250" autoRev="1" fill="hold"/>
                                        <p:tgtEl>
                                          <p:spTgt spid="75"/>
                                        </p:tgtEl>
                                        <p:attrNameLst>
                                          <p:attrName>fill.on</p:attrName>
                                        </p:attrNameLst>
                                      </p:cBhvr>
                                      <p:to>
                                        <p:strVal val="true"/>
                                      </p:to>
                                    </p:set>
                                  </p:childTnLst>
                                </p:cTn>
                              </p:par>
                            </p:childTnLst>
                          </p:cTn>
                        </p:par>
                        <p:par>
                          <p:cTn id="88" fill="hold">
                            <p:stCondLst>
                              <p:cond delay="6500"/>
                            </p:stCondLst>
                            <p:childTnLst>
                              <p:par>
                                <p:cTn id="89" presetID="55"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p:cTn id="91" dur="1000" fill="hold"/>
                                        <p:tgtEl>
                                          <p:spTgt spid="20"/>
                                        </p:tgtEl>
                                        <p:attrNameLst>
                                          <p:attrName>ppt_w</p:attrName>
                                        </p:attrNameLst>
                                      </p:cBhvr>
                                      <p:tavLst>
                                        <p:tav tm="0">
                                          <p:val>
                                            <p:strVal val="#ppt_w*0.70"/>
                                          </p:val>
                                        </p:tav>
                                        <p:tav tm="100000">
                                          <p:val>
                                            <p:strVal val="#ppt_w"/>
                                          </p:val>
                                        </p:tav>
                                      </p:tavLst>
                                    </p:anim>
                                    <p:anim calcmode="lin" valueType="num">
                                      <p:cBhvr>
                                        <p:cTn id="92" dur="1000" fill="hold"/>
                                        <p:tgtEl>
                                          <p:spTgt spid="20"/>
                                        </p:tgtEl>
                                        <p:attrNameLst>
                                          <p:attrName>ppt_h</p:attrName>
                                        </p:attrNameLst>
                                      </p:cBhvr>
                                      <p:tavLst>
                                        <p:tav tm="0">
                                          <p:val>
                                            <p:strVal val="#ppt_h"/>
                                          </p:val>
                                        </p:tav>
                                        <p:tav tm="100000">
                                          <p:val>
                                            <p:strVal val="#ppt_h"/>
                                          </p:val>
                                        </p:tav>
                                      </p:tavLst>
                                    </p:anim>
                                    <p:animEffect transition="in" filter="fade">
                                      <p:cBhvr>
                                        <p:cTn id="93"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2" grpId="0" animBg="1"/>
      <p:bldP spid="32" grpId="1" animBg="1"/>
      <p:bldP spid="40" grpId="0" animBg="1"/>
      <p:bldP spid="40" grpId="1" animBg="1"/>
      <p:bldP spid="75" grpId="0" animBg="1"/>
      <p:bldP spid="75" grpId="1" animBg="1"/>
      <p:bldP spid="2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457200" y="4191000"/>
            <a:ext cx="8305800" cy="1295400"/>
          </a:xfrm>
          <a:prstGeom prst="rect">
            <a:avLst/>
          </a:prstGeom>
          <a:effectLst/>
        </p:spPr>
        <p:txBody>
          <a:bodyPr vert="horz" lIns="45720" rIns="45720">
            <a:norm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800" i="1" u="none" strike="noStrike" kern="1200" cap="none" spc="0" normalizeH="0" baseline="0" noProof="0" dirty="0" smtClean="0">
              <a:ln>
                <a:noFill/>
              </a:ln>
              <a:solidFill>
                <a:srgbClr val="E9DEC4"/>
              </a:solidFill>
              <a:effectLst/>
              <a:uLnTx/>
              <a:uFillTx/>
              <a:latin typeface="+mn-lt"/>
              <a:ea typeface="+mn-ea"/>
              <a:cs typeface="+mn-cs"/>
            </a:endParaRPr>
          </a:p>
        </p:txBody>
      </p:sp>
      <p:sp>
        <p:nvSpPr>
          <p:cNvPr id="8" name="Rectangle 7"/>
          <p:cNvSpPr/>
          <p:nvPr/>
        </p:nvSpPr>
        <p:spPr>
          <a:xfrm>
            <a:off x="0" y="3581400"/>
            <a:ext cx="9144000" cy="1015663"/>
          </a:xfrm>
          <a:prstGeom prst="rect">
            <a:avLst/>
          </a:prstGeom>
          <a:noFill/>
        </p:spPr>
        <p:txBody>
          <a:bodyPr wrap="square" lIns="91440" tIns="45720" rIns="91440" bIns="45720">
            <a:spAutoFit/>
          </a:bodyPr>
          <a:lstStyle/>
          <a:p>
            <a:pPr algn="ct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Member Groups</a:t>
            </a:r>
            <a:endParaRPr lang="en-US" sz="6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pic>
        <p:nvPicPr>
          <p:cNvPr id="7" name="Picture 6" descr="access again.jpg"/>
          <p:cNvPicPr>
            <a:picLocks noChangeAspect="1"/>
          </p:cNvPicPr>
          <p:nvPr/>
        </p:nvPicPr>
        <p:blipFill>
          <a:blip r:embed="rId2" cstate="print"/>
          <a:stretch>
            <a:fillRect/>
          </a:stretch>
        </p:blipFill>
        <p:spPr>
          <a:xfrm>
            <a:off x="1676400" y="1219200"/>
            <a:ext cx="5801613" cy="2057400"/>
          </a:xfrm>
          <a:prstGeom prst="rect">
            <a:avLst/>
          </a:prstGeom>
          <a:effectLst>
            <a:outerShdw blurRad="50800" dist="38100" dir="2700000" algn="tl" rotWithShape="0">
              <a:prstClr val="black">
                <a:alpha val="40000"/>
              </a:prstClr>
            </a:outerShdw>
          </a:effectLst>
        </p:spPr>
      </p:pic>
      <p:sp>
        <p:nvSpPr>
          <p:cNvPr id="10" name="Rectangle 9"/>
          <p:cNvSpPr/>
          <p:nvPr/>
        </p:nvSpPr>
        <p:spPr>
          <a:xfrm>
            <a:off x="304800" y="6267736"/>
            <a:ext cx="3733800" cy="26161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Return to the</a:t>
            </a:r>
            <a:r>
              <a:rPr lang="en-US" sz="1100" b="1" dirty="0" smtClean="0">
                <a:solidFill>
                  <a:schemeClr val="bg2">
                    <a:lumMod val="10000"/>
                  </a:schemeClr>
                </a:solidFill>
                <a:latin typeface="Arial" pitchFamily="34" charset="0"/>
                <a:cs typeface="Arial" pitchFamily="34" charset="0"/>
              </a:rPr>
              <a:t> </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hlinkClick r:id="rId3" action="ppaction://hlinksldjump"/>
              </a:rPr>
              <a:t>How to Use </a:t>
            </a:r>
            <a:r>
              <a:rPr lang="en-US" sz="1100" b="1" dirty="0" smtClean="0">
                <a:solidFill>
                  <a:srgbClr val="0000FF"/>
                </a:solidFill>
                <a:latin typeface="Arial" pitchFamily="34" charset="0"/>
                <a:cs typeface="Arial" pitchFamily="34" charset="0"/>
                <a:hlinkClick r:id="rId3" action="ppaction://hlinksldjump"/>
              </a:rPr>
              <a:t>My Bar Access</a:t>
            </a:r>
            <a:r>
              <a:rPr lang="en-US" sz="1100" dirty="0" smtClean="0">
                <a:solidFill>
                  <a:schemeClr val="bg1">
                    <a:lumMod val="10000"/>
                  </a:schemeClr>
                </a:solidFill>
                <a:latin typeface="Arial" pitchFamily="34" charset="0"/>
                <a:cs typeface="Arial" pitchFamily="34" charset="0"/>
              </a:rPr>
              <a:t>” </a:t>
            </a:r>
            <a:r>
              <a:rPr lang="en-US" sz="1100" b="1" i="1" dirty="0" smtClean="0">
                <a:solidFill>
                  <a:schemeClr val="bg2">
                    <a:lumMod val="10000"/>
                  </a:schemeClr>
                </a:solidFill>
                <a:latin typeface="Arial" pitchFamily="34" charset="0"/>
                <a:cs typeface="Arial" pitchFamily="34" charset="0"/>
              </a:rPr>
              <a:t>slide</a:t>
            </a:r>
            <a:endParaRPr lang="en-US" sz="1400" b="1" i="1"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15" name="Picture 14" descr="Access_grad_.png"/>
          <p:cNvPicPr/>
          <p:nvPr/>
        </p:nvPicPr>
        <p:blipFill>
          <a:blip r:embed="rId2"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Subtitle 2"/>
          <p:cNvSpPr txBox="1">
            <a:spLocks/>
          </p:cNvSpPr>
          <p:nvPr/>
        </p:nvSpPr>
        <p:spPr>
          <a:xfrm>
            <a:off x="0" y="0"/>
            <a:ext cx="9144000" cy="1066800"/>
          </a:xfrm>
          <a:prstGeom prst="rect">
            <a:avLst/>
          </a:prstGeom>
          <a:effectLst/>
        </p:spPr>
        <p:txBody>
          <a:bodyPr>
            <a:normAutofit fontScale="85000" lnSpcReduction="20000"/>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7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56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Member Groups</a:t>
            </a:r>
            <a:endParaRPr kumimoji="0" lang="en-US" sz="5600" b="1" i="0" u="none"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6" name="Rectangle 5"/>
          <p:cNvSpPr/>
          <p:nvPr/>
        </p:nvSpPr>
        <p:spPr>
          <a:xfrm>
            <a:off x="609600" y="1371600"/>
            <a:ext cx="8153400" cy="2492990"/>
          </a:xfrm>
          <a:prstGeom prst="rect">
            <a:avLst/>
          </a:prstGeom>
        </p:spPr>
        <p:txBody>
          <a:bodyPr wrap="square">
            <a:spAutoFit/>
          </a:bodyPr>
          <a:lstStyle/>
          <a:p>
            <a:r>
              <a:rPr lang="en-US" sz="2000" b="1" kern="0" dirty="0" smtClean="0">
                <a:solidFill>
                  <a:schemeClr val="accent5"/>
                </a:solidFill>
                <a:latin typeface="Arial" pitchFamily="34" charset="0"/>
                <a:cs typeface="Arial" pitchFamily="34" charset="0"/>
              </a:rPr>
              <a:t>My Bar Access </a:t>
            </a:r>
            <a:r>
              <a:rPr lang="en-US" sz="2000" kern="0" dirty="0" smtClean="0">
                <a:solidFill>
                  <a:schemeClr val="accent5"/>
                </a:solidFill>
                <a:latin typeface="Arial" pitchFamily="34" charset="0"/>
                <a:cs typeface="Arial" pitchFamily="34" charset="0"/>
              </a:rPr>
              <a:t>offers each </a:t>
            </a:r>
            <a:r>
              <a:rPr lang="en-US" sz="2000" dirty="0" smtClean="0">
                <a:solidFill>
                  <a:schemeClr val="accent5"/>
                </a:solidFill>
                <a:latin typeface="Arial" pitchFamily="34" charset="0"/>
                <a:cs typeface="Arial" pitchFamily="34" charset="0"/>
              </a:rPr>
              <a:t>Massachusetts Bar Association section or division an opportunity to interact and exchange information through </a:t>
            </a:r>
            <a:r>
              <a:rPr lang="en-US" sz="2000" b="1" dirty="0" smtClean="0">
                <a:solidFill>
                  <a:schemeClr val="bg1"/>
                </a:solidFill>
                <a:latin typeface="Arial" pitchFamily="34" charset="0"/>
                <a:cs typeface="Arial" pitchFamily="34" charset="0"/>
              </a:rPr>
              <a:t>member groups</a:t>
            </a:r>
            <a:r>
              <a:rPr lang="en-US" sz="2000" dirty="0" smtClean="0">
                <a:solidFill>
                  <a:schemeClr val="accent5"/>
                </a:solidFill>
                <a:latin typeface="Arial" pitchFamily="34" charset="0"/>
                <a:cs typeface="Arial" pitchFamily="34" charset="0"/>
              </a:rPr>
              <a:t>. In addition to member-created content, the member groups provide information on events, section-sponsored MBA On Demand programs, </a:t>
            </a:r>
            <a:r>
              <a:rPr lang="en-US" sz="2000" i="1" dirty="0" smtClean="0">
                <a:solidFill>
                  <a:schemeClr val="accent5"/>
                </a:solidFill>
                <a:latin typeface="Arial" pitchFamily="34" charset="0"/>
                <a:cs typeface="Arial" pitchFamily="34" charset="0"/>
              </a:rPr>
              <a:t>Section Review </a:t>
            </a:r>
            <a:r>
              <a:rPr lang="en-US" sz="2000" dirty="0" smtClean="0">
                <a:solidFill>
                  <a:schemeClr val="accent5"/>
                </a:solidFill>
                <a:latin typeface="Arial" pitchFamily="34" charset="0"/>
                <a:cs typeface="Arial" pitchFamily="34" charset="0"/>
              </a:rPr>
              <a:t>articles, section leadership and more.</a:t>
            </a:r>
          </a:p>
          <a:p>
            <a:endParaRPr lang="en-US" dirty="0" smtClean="0">
              <a:solidFill>
                <a:schemeClr val="accent5"/>
              </a:solidFill>
              <a:latin typeface="Arial" pitchFamily="34" charset="0"/>
              <a:cs typeface="Arial" pitchFamily="34" charset="0"/>
            </a:endParaRPr>
          </a:p>
          <a:p>
            <a:endParaRPr lang="en-US" dirty="0" smtClean="0">
              <a:solidFill>
                <a:schemeClr val="accent5"/>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14" name="Subtitle 2"/>
          <p:cNvSpPr txBox="1">
            <a:spLocks/>
          </p:cNvSpPr>
          <p:nvPr/>
        </p:nvSpPr>
        <p:spPr>
          <a:xfrm>
            <a:off x="0" y="152400"/>
            <a:ext cx="9144000" cy="1066800"/>
          </a:xfrm>
          <a:prstGeom prst="rect">
            <a:avLst/>
          </a:prstGeom>
          <a:effectLst/>
        </p:spPr>
        <p:txBody>
          <a:bodyPr>
            <a:normAutofit fontScale="40000" lnSpcReduction="20000"/>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7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90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How to Access Your Member Group(s)</a:t>
            </a:r>
            <a:endParaRPr kumimoji="0" lang="en-US" sz="8400" b="1" i="0" u="none"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16" name="TextBox 15"/>
          <p:cNvSpPr txBox="1"/>
          <p:nvPr/>
        </p:nvSpPr>
        <p:spPr>
          <a:xfrm>
            <a:off x="304800" y="838200"/>
            <a:ext cx="8458200" cy="800219"/>
          </a:xfrm>
          <a:prstGeom prst="rect">
            <a:avLst/>
          </a:prstGeom>
          <a:noFill/>
        </p:spPr>
        <p:txBody>
          <a:bodyPr wrap="square" rtlCol="0">
            <a:spAutoFit/>
          </a:bodyPr>
          <a:lstStyle/>
          <a:p>
            <a:pPr lvl="0" algn="ctr"/>
            <a:r>
              <a:rPr lang="en-US" sz="1400" i="1" dirty="0" smtClean="0">
                <a:solidFill>
                  <a:srgbClr val="000000"/>
                </a:solidFill>
                <a:latin typeface="Arial" pitchFamily="34" charset="0"/>
                <a:cs typeface="Arial" pitchFamily="34" charset="0"/>
              </a:rPr>
              <a:t>You can access your </a:t>
            </a:r>
            <a:r>
              <a:rPr lang="en-US" sz="1400" b="1" i="1" dirty="0" smtClean="0">
                <a:solidFill>
                  <a:srgbClr val="000000"/>
                </a:solidFill>
                <a:latin typeface="Arial" pitchFamily="34" charset="0"/>
                <a:cs typeface="Arial" pitchFamily="34" charset="0"/>
              </a:rPr>
              <a:t>member group(s) </a:t>
            </a:r>
            <a:r>
              <a:rPr lang="en-US" sz="1400" i="1" dirty="0" smtClean="0">
                <a:solidFill>
                  <a:srgbClr val="000000"/>
                </a:solidFill>
                <a:latin typeface="Arial" pitchFamily="34" charset="0"/>
                <a:cs typeface="Arial" pitchFamily="34" charset="0"/>
              </a:rPr>
              <a:t>from your homepage by hovering your cursor over </a:t>
            </a:r>
            <a:r>
              <a:rPr lang="en-US" sz="1400" b="1" dirty="0" smtClean="0">
                <a:solidFill>
                  <a:srgbClr val="000000"/>
                </a:solidFill>
                <a:latin typeface="Arial" pitchFamily="34" charset="0"/>
                <a:cs typeface="Arial" pitchFamily="34" charset="0"/>
              </a:rPr>
              <a:t>MEMBER GROUPS </a:t>
            </a:r>
            <a:r>
              <a:rPr lang="en-US" sz="1400" i="1" dirty="0" smtClean="0">
                <a:solidFill>
                  <a:srgbClr val="000000"/>
                </a:solidFill>
                <a:latin typeface="Arial" pitchFamily="34" charset="0"/>
                <a:cs typeface="Arial" pitchFamily="34" charset="0"/>
              </a:rPr>
              <a:t>in the navigation bar and selecting </a:t>
            </a:r>
            <a:r>
              <a:rPr lang="en-US" sz="1400" dirty="0" smtClean="0">
                <a:solidFill>
                  <a:srgbClr val="000000"/>
                </a:solidFill>
                <a:latin typeface="Arial" pitchFamily="34" charset="0"/>
                <a:cs typeface="Arial" pitchFamily="34" charset="0"/>
              </a:rPr>
              <a:t>“</a:t>
            </a:r>
            <a:r>
              <a:rPr lang="en-US" sz="1400" b="1" dirty="0" smtClean="0">
                <a:solidFill>
                  <a:schemeClr val="accent5"/>
                </a:solidFill>
                <a:latin typeface="Arial" pitchFamily="34" charset="0"/>
                <a:cs typeface="Arial" pitchFamily="34" charset="0"/>
              </a:rPr>
              <a:t>View Groups” &gt; “All Groups” </a:t>
            </a:r>
            <a:r>
              <a:rPr lang="en-US" sz="1400" i="1" dirty="0" smtClean="0">
                <a:solidFill>
                  <a:srgbClr val="000000"/>
                </a:solidFill>
                <a:latin typeface="Arial" pitchFamily="34" charset="0"/>
                <a:cs typeface="Arial" pitchFamily="34" charset="0"/>
              </a:rPr>
              <a:t>from the drop-down menu:</a:t>
            </a:r>
            <a:endParaRPr lang="en-US" sz="1400" i="1" dirty="0" smtClean="0">
              <a:latin typeface="Arial" pitchFamily="34" charset="0"/>
              <a:cs typeface="Arial" pitchFamily="34" charset="0"/>
            </a:endParaRPr>
          </a:p>
          <a:p>
            <a:endParaRPr lang="en-US" i="1" dirty="0">
              <a:latin typeface="Arial" pitchFamily="34" charset="0"/>
              <a:cs typeface="Arial" pitchFamily="34" charset="0"/>
            </a:endParaRPr>
          </a:p>
        </p:txBody>
      </p:sp>
      <p:pic>
        <p:nvPicPr>
          <p:cNvPr id="17" name="Picture 16" descr="member groups tab.jpg"/>
          <p:cNvPicPr>
            <a:picLocks noChangeAspect="1"/>
          </p:cNvPicPr>
          <p:nvPr/>
        </p:nvPicPr>
        <p:blipFill>
          <a:blip r:embed="rId2" cstate="print"/>
          <a:stretch>
            <a:fillRect/>
          </a:stretch>
        </p:blipFill>
        <p:spPr>
          <a:xfrm>
            <a:off x="1097512" y="1635456"/>
            <a:ext cx="6926607" cy="4776363"/>
          </a:xfrm>
          <a:prstGeom prst="rect">
            <a:avLst/>
          </a:prstGeom>
          <a:ln>
            <a:solidFill>
              <a:schemeClr val="bg2"/>
            </a:solidFill>
          </a:ln>
        </p:spPr>
      </p:pic>
      <p:cxnSp>
        <p:nvCxnSpPr>
          <p:cNvPr id="22" name="Straight Arrow Connector 21"/>
          <p:cNvCxnSpPr>
            <a:endCxn id="25" idx="1"/>
          </p:cNvCxnSpPr>
          <p:nvPr/>
        </p:nvCxnSpPr>
        <p:spPr>
          <a:xfrm flipV="1">
            <a:off x="411712" y="3464256"/>
            <a:ext cx="1752600" cy="45720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2164312" y="3388056"/>
            <a:ext cx="990600" cy="152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12512" y="1662752"/>
            <a:ext cx="609600" cy="228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526512" y="1864056"/>
            <a:ext cx="1447800" cy="769441"/>
          </a:xfrm>
          <a:prstGeom prst="rect">
            <a:avLst/>
          </a:prstGeom>
          <a:noFill/>
          <a:ln w="38100" cmpd="thickThin">
            <a:solidFill>
              <a:schemeClr val="tx1"/>
            </a:solidFill>
          </a:ln>
        </p:spPr>
        <p:txBody>
          <a:bodyPr wrap="square" rtlCol="0">
            <a:spAutoFit/>
          </a:bodyPr>
          <a:lstStyle/>
          <a:p>
            <a:pPr lvl="0">
              <a:defRPr/>
            </a:pPr>
            <a:r>
              <a:rPr lang="en-US" sz="1100" b="1" i="1" kern="0" dirty="0" smtClean="0">
                <a:solidFill>
                  <a:srgbClr val="CCB676">
                    <a:lumMod val="10000"/>
                  </a:srgbClr>
                </a:solidFill>
                <a:latin typeface="Arial" pitchFamily="34" charset="0"/>
                <a:cs typeface="Arial" pitchFamily="34" charset="0"/>
              </a:rPr>
              <a:t>NOTE: </a:t>
            </a:r>
            <a:r>
              <a:rPr lang="en-US" sz="1100" kern="0" dirty="0" smtClean="0">
                <a:solidFill>
                  <a:srgbClr val="CCB676">
                    <a:lumMod val="10000"/>
                  </a:srgbClr>
                </a:solidFill>
                <a:latin typeface="Arial" pitchFamily="34" charset="0"/>
                <a:cs typeface="Arial" pitchFamily="34" charset="0"/>
              </a:rPr>
              <a:t>Click the “Contact Us” for any questions regarding </a:t>
            </a:r>
            <a:r>
              <a:rPr lang="en-US" sz="1100" b="1" kern="0" dirty="0" smtClean="0">
                <a:solidFill>
                  <a:srgbClr val="CCB676">
                    <a:lumMod val="10000"/>
                  </a:srgbClr>
                </a:solidFill>
                <a:latin typeface="Arial" pitchFamily="34" charset="0"/>
                <a:cs typeface="Arial" pitchFamily="34" charset="0"/>
              </a:rPr>
              <a:t>My Bar Access</a:t>
            </a:r>
            <a:r>
              <a:rPr lang="en-US" sz="1100" kern="0" dirty="0" smtClean="0">
                <a:solidFill>
                  <a:srgbClr val="CCB676">
                    <a:lumMod val="10000"/>
                  </a:srgbClr>
                </a:solidFill>
                <a:latin typeface="Arial" pitchFamily="34" charset="0"/>
                <a:cs typeface="Arial"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par>
                          <p:cTn id="10" fill="hold">
                            <p:stCondLst>
                              <p:cond delay="1000"/>
                            </p:stCondLst>
                            <p:childTnLst>
                              <p:par>
                                <p:cTn id="11" presetID="55" presetClass="entr" presetSubtype="0" fill="hold" nodeType="afterEffect">
                                  <p:stCondLst>
                                    <p:cond delay="100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strVal val="#ppt_w*0.70"/>
                                          </p:val>
                                        </p:tav>
                                        <p:tav tm="100000">
                                          <p:val>
                                            <p:strVal val="#ppt_w"/>
                                          </p:val>
                                        </p:tav>
                                      </p:tavLst>
                                    </p:anim>
                                    <p:anim calcmode="lin" valueType="num">
                                      <p:cBhvr>
                                        <p:cTn id="14" dur="1000" fill="hold"/>
                                        <p:tgtEl>
                                          <p:spTgt spid="17"/>
                                        </p:tgtEl>
                                        <p:attrNameLst>
                                          <p:attrName>ppt_h</p:attrName>
                                        </p:attrNameLst>
                                      </p:cBhvr>
                                      <p:tavLst>
                                        <p:tav tm="0">
                                          <p:val>
                                            <p:strVal val="#ppt_h"/>
                                          </p:val>
                                        </p:tav>
                                        <p:tav tm="100000">
                                          <p:val>
                                            <p:strVal val="#ppt_h"/>
                                          </p:val>
                                        </p:tav>
                                      </p:tavLst>
                                    </p:anim>
                                    <p:animEffect transition="in" filter="fade">
                                      <p:cBhvr>
                                        <p:cTn id="15" dur="1000"/>
                                        <p:tgtEl>
                                          <p:spTgt spid="17"/>
                                        </p:tgtEl>
                                      </p:cBhvr>
                                    </p:animEffect>
                                  </p:childTnLst>
                                </p:cTn>
                              </p:par>
                            </p:childTnLst>
                          </p:cTn>
                        </p:par>
                        <p:par>
                          <p:cTn id="16" fill="hold">
                            <p:stCondLst>
                              <p:cond delay="3000"/>
                            </p:stCondLst>
                            <p:childTnLst>
                              <p:par>
                                <p:cTn id="17" presetID="47"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25"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27" dur="1000" fill="hold"/>
                                        <p:tgtEl>
                                          <p:spTgt spid="22"/>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22"/>
                                        </p:tgtEl>
                                      </p:cBhvr>
                                    </p:animEffect>
                                  </p:childTnLst>
                                </p:cTn>
                              </p:par>
                            </p:childTnLst>
                          </p:cTn>
                        </p:par>
                        <p:par>
                          <p:cTn id="32" fill="hold">
                            <p:stCondLst>
                              <p:cond delay="4000"/>
                            </p:stCondLst>
                            <p:childTnLst>
                              <p:par>
                                <p:cTn id="33" presetID="9" presetClass="entr" presetSubtype="0" fill="hold" grpId="0" nodeType="afterEffect">
                                  <p:stCondLst>
                                    <p:cond delay="100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par>
                                <p:cTn id="36" presetID="47"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5" grpId="0" animBg="1"/>
      <p:bldP spid="8"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14" name="Subtitle 2"/>
          <p:cNvSpPr txBox="1">
            <a:spLocks/>
          </p:cNvSpPr>
          <p:nvPr/>
        </p:nvSpPr>
        <p:spPr>
          <a:xfrm>
            <a:off x="0" y="0"/>
            <a:ext cx="9144000" cy="1295400"/>
          </a:xfrm>
          <a:prstGeom prst="rect">
            <a:avLst/>
          </a:prstGeom>
          <a:effectLst/>
        </p:spPr>
        <p:txBody>
          <a:bodyPr>
            <a:normAutofit fontScale="47500" lnSpcReduction="20000"/>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7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76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How to Access Your Member Group(s)</a:t>
            </a:r>
            <a:endParaRPr kumimoji="0" lang="en-US" sz="7600" b="1" i="0" u="none"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16" name="TextBox 15"/>
          <p:cNvSpPr txBox="1"/>
          <p:nvPr/>
        </p:nvSpPr>
        <p:spPr>
          <a:xfrm>
            <a:off x="457200" y="859808"/>
            <a:ext cx="8305800" cy="523220"/>
          </a:xfrm>
          <a:prstGeom prst="rect">
            <a:avLst/>
          </a:prstGeom>
          <a:noFill/>
        </p:spPr>
        <p:txBody>
          <a:bodyPr wrap="square" rtlCol="0">
            <a:spAutoFit/>
          </a:bodyPr>
          <a:lstStyle/>
          <a:p>
            <a:pPr lvl="0" algn="ctr"/>
            <a:r>
              <a:rPr lang="en-US" sz="1400" i="1" dirty="0" smtClean="0">
                <a:solidFill>
                  <a:srgbClr val="000000"/>
                </a:solidFill>
                <a:latin typeface="Arial" pitchFamily="34" charset="0"/>
                <a:cs typeface="Arial" pitchFamily="34" charset="0"/>
              </a:rPr>
              <a:t>Clicking the “</a:t>
            </a:r>
            <a:r>
              <a:rPr lang="en-US" sz="1400" b="1" i="1" dirty="0" smtClean="0">
                <a:solidFill>
                  <a:srgbClr val="000000"/>
                </a:solidFill>
                <a:latin typeface="Arial" pitchFamily="34" charset="0"/>
                <a:cs typeface="Arial" pitchFamily="34" charset="0"/>
              </a:rPr>
              <a:t>All Groups</a:t>
            </a:r>
            <a:r>
              <a:rPr lang="en-US" sz="1400" i="1" dirty="0" smtClean="0">
                <a:solidFill>
                  <a:srgbClr val="000000"/>
                </a:solidFill>
                <a:latin typeface="Arial" pitchFamily="34" charset="0"/>
                <a:cs typeface="Arial" pitchFamily="34" charset="0"/>
              </a:rPr>
              <a:t>” option in the drop-down menu will display a screen listing all the member groups you belong to (aka all the MBA section/division(s) you are a member of):</a:t>
            </a:r>
            <a:endParaRPr lang="en-US" sz="1400" i="1" dirty="0">
              <a:latin typeface="Arial" pitchFamily="34" charset="0"/>
              <a:cs typeface="Arial" pitchFamily="34" charset="0"/>
            </a:endParaRPr>
          </a:p>
        </p:txBody>
      </p:sp>
      <p:pic>
        <p:nvPicPr>
          <p:cNvPr id="17" name="Picture 16" descr="member groups tab.jpg"/>
          <p:cNvPicPr>
            <a:picLocks noChangeAspect="1"/>
          </p:cNvPicPr>
          <p:nvPr/>
        </p:nvPicPr>
        <p:blipFill>
          <a:blip r:embed="rId2" cstate="print"/>
          <a:stretch>
            <a:fillRect/>
          </a:stretch>
        </p:blipFill>
        <p:spPr>
          <a:xfrm>
            <a:off x="457200" y="1553568"/>
            <a:ext cx="6705600" cy="4989110"/>
          </a:xfrm>
          <a:prstGeom prst="rect">
            <a:avLst/>
          </a:prstGeom>
          <a:ln>
            <a:solidFill>
              <a:schemeClr val="bg2"/>
            </a:solidFill>
          </a:ln>
        </p:spPr>
      </p:pic>
      <p:sp>
        <p:nvSpPr>
          <p:cNvPr id="7" name="TextBox 6"/>
          <p:cNvSpPr txBox="1"/>
          <p:nvPr/>
        </p:nvSpPr>
        <p:spPr>
          <a:xfrm>
            <a:off x="7315200" y="3687168"/>
            <a:ext cx="1676400" cy="1200329"/>
          </a:xfrm>
          <a:prstGeom prst="rect">
            <a:avLst/>
          </a:prstGeom>
          <a:noFill/>
          <a:ln w="38100" cmpd="thickThin">
            <a:solidFill>
              <a:schemeClr val="tx1"/>
            </a:solidFill>
          </a:ln>
        </p:spPr>
        <p:txBody>
          <a:bodyPr wrap="square" rtlCol="0">
            <a:spAutoFit/>
          </a:bodyPr>
          <a:lstStyle/>
          <a:p>
            <a:r>
              <a:rPr lang="en-US" sz="1200" dirty="0" smtClean="0">
                <a:solidFill>
                  <a:schemeClr val="accent5"/>
                </a:solidFill>
                <a:latin typeface="Arial" pitchFamily="34" charset="0"/>
                <a:cs typeface="Arial" pitchFamily="34" charset="0"/>
              </a:rPr>
              <a:t>For example, this user is a member of the Access to Justice, Business Law and Civil Litigation member groups.</a:t>
            </a:r>
            <a:endParaRPr lang="en-US" sz="1200" dirty="0">
              <a:solidFill>
                <a:schemeClr val="accent5"/>
              </a:solidFill>
              <a:latin typeface="Arial" pitchFamily="34" charset="0"/>
              <a:cs typeface="Arial" pitchFamily="34" charset="0"/>
            </a:endParaRPr>
          </a:p>
        </p:txBody>
      </p:sp>
      <p:cxnSp>
        <p:nvCxnSpPr>
          <p:cNvPr id="8" name="Straight Connector 7"/>
          <p:cNvCxnSpPr/>
          <p:nvPr/>
        </p:nvCxnSpPr>
        <p:spPr>
          <a:xfrm flipV="1">
            <a:off x="1981200" y="4220568"/>
            <a:ext cx="5257800" cy="3810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1905000" y="4220568"/>
            <a:ext cx="5334000" cy="10668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905000" y="4220568"/>
            <a:ext cx="5334000" cy="18288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315200" y="2696568"/>
            <a:ext cx="1676400" cy="707886"/>
          </a:xfrm>
          <a:prstGeom prst="rect">
            <a:avLst/>
          </a:prstGeom>
          <a:noFill/>
          <a:ln w="38100" cmpd="thickThin">
            <a:solidFill>
              <a:schemeClr val="tx1"/>
            </a:solidFill>
          </a:ln>
        </p:spPr>
        <p:txBody>
          <a:bodyPr wrap="square" rtlCol="0">
            <a:spAutoFit/>
          </a:bodyPr>
          <a:lstStyle/>
          <a:p>
            <a:r>
              <a:rPr lang="en-US" sz="1400" i="1" dirty="0" smtClean="0">
                <a:solidFill>
                  <a:schemeClr val="accent5"/>
                </a:solidFill>
                <a:latin typeface="Arial" pitchFamily="34" charset="0"/>
                <a:cs typeface="Arial" pitchFamily="34" charset="0"/>
              </a:rPr>
              <a:t>Interested in joining a section? </a:t>
            </a:r>
            <a:r>
              <a:rPr lang="en-US" sz="1200" u="sng" dirty="0" smtClean="0">
                <a:solidFill>
                  <a:srgbClr val="0000FF"/>
                </a:solidFill>
                <a:latin typeface="Arial" pitchFamily="34" charset="0"/>
                <a:cs typeface="Arial" pitchFamily="34" charset="0"/>
                <a:hlinkClick r:id="rId3"/>
              </a:rPr>
              <a:t>Click here</a:t>
            </a:r>
            <a:r>
              <a:rPr lang="en-US" sz="1200" i="1" dirty="0" smtClean="0">
                <a:solidFill>
                  <a:schemeClr val="accent5"/>
                </a:solidFill>
                <a:latin typeface="Arial" pitchFamily="34" charset="0"/>
                <a:cs typeface="Arial" pitchFamily="34" charset="0"/>
              </a:rPr>
              <a:t>.</a:t>
            </a:r>
            <a:endParaRPr lang="en-US" sz="1200" i="1" dirty="0">
              <a:solidFill>
                <a:schemeClr val="accent5"/>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par>
                          <p:cTn id="10" fill="hold">
                            <p:stCondLst>
                              <p:cond delay="1000"/>
                            </p:stCondLst>
                            <p:childTnLst>
                              <p:par>
                                <p:cTn id="11" presetID="55" presetClass="entr" presetSubtype="0" fill="hold" nodeType="afterEffect">
                                  <p:stCondLst>
                                    <p:cond delay="100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strVal val="#ppt_w*0.70"/>
                                          </p:val>
                                        </p:tav>
                                        <p:tav tm="100000">
                                          <p:val>
                                            <p:strVal val="#ppt_w"/>
                                          </p:val>
                                        </p:tav>
                                      </p:tavLst>
                                    </p:anim>
                                    <p:anim calcmode="lin" valueType="num">
                                      <p:cBhvr>
                                        <p:cTn id="14" dur="1000" fill="hold"/>
                                        <p:tgtEl>
                                          <p:spTgt spid="17"/>
                                        </p:tgtEl>
                                        <p:attrNameLst>
                                          <p:attrName>ppt_h</p:attrName>
                                        </p:attrNameLst>
                                      </p:cBhvr>
                                      <p:tavLst>
                                        <p:tav tm="0">
                                          <p:val>
                                            <p:strVal val="#ppt_h"/>
                                          </p:val>
                                        </p:tav>
                                        <p:tav tm="100000">
                                          <p:val>
                                            <p:strVal val="#ppt_h"/>
                                          </p:val>
                                        </p:tav>
                                      </p:tavLst>
                                    </p:anim>
                                    <p:animEffect transition="in" filter="fade">
                                      <p:cBhvr>
                                        <p:cTn id="15" dur="1000"/>
                                        <p:tgtEl>
                                          <p:spTgt spid="17"/>
                                        </p:tgtEl>
                                      </p:cBhvr>
                                    </p:animEffect>
                                  </p:childTnLst>
                                </p:cTn>
                              </p:par>
                            </p:childTnLst>
                          </p:cTn>
                        </p:par>
                        <p:par>
                          <p:cTn id="16" fill="hold">
                            <p:stCondLst>
                              <p:cond delay="3000"/>
                            </p:stCondLst>
                            <p:childTnLst>
                              <p:par>
                                <p:cTn id="17" presetID="55"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par>
                                <p:cTn id="22" presetID="55"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strVal val="#ppt_w*0.70"/>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Effect transition="in" filter="fade">
                                      <p:cBhvr>
                                        <p:cTn id="26" dur="1000"/>
                                        <p:tgtEl>
                                          <p:spTgt spid="10"/>
                                        </p:tgtEl>
                                      </p:cBhvr>
                                    </p:animEffect>
                                  </p:childTnLst>
                                </p:cTn>
                              </p:par>
                              <p:par>
                                <p:cTn id="27" presetID="55"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strVal val="#ppt_w*0.70"/>
                                          </p:val>
                                        </p:tav>
                                        <p:tav tm="100000">
                                          <p:val>
                                            <p:strVal val="#ppt_w"/>
                                          </p:val>
                                        </p:tav>
                                      </p:tavLst>
                                    </p:anim>
                                    <p:anim calcmode="lin" valueType="num">
                                      <p:cBhvr>
                                        <p:cTn id="30" dur="1000" fill="hold"/>
                                        <p:tgtEl>
                                          <p:spTgt spid="9"/>
                                        </p:tgtEl>
                                        <p:attrNameLst>
                                          <p:attrName>ppt_h</p:attrName>
                                        </p:attrNameLst>
                                      </p:cBhvr>
                                      <p:tavLst>
                                        <p:tav tm="0">
                                          <p:val>
                                            <p:strVal val="#ppt_h"/>
                                          </p:val>
                                        </p:tav>
                                        <p:tav tm="100000">
                                          <p:val>
                                            <p:strVal val="#ppt_h"/>
                                          </p:val>
                                        </p:tav>
                                      </p:tavLst>
                                    </p:anim>
                                    <p:animEffect transition="in" filter="fade">
                                      <p:cBhvr>
                                        <p:cTn id="31" dur="1000"/>
                                        <p:tgtEl>
                                          <p:spTgt spid="9"/>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strVal val="#ppt_w*0.70"/>
                                          </p:val>
                                        </p:tav>
                                        <p:tav tm="100000">
                                          <p:val>
                                            <p:strVal val="#ppt_w"/>
                                          </p:val>
                                        </p:tav>
                                      </p:tavLst>
                                    </p:anim>
                                    <p:anim calcmode="lin" valueType="num">
                                      <p:cBhvr>
                                        <p:cTn id="35" dur="1000" fill="hold"/>
                                        <p:tgtEl>
                                          <p:spTgt spid="7"/>
                                        </p:tgtEl>
                                        <p:attrNameLst>
                                          <p:attrName>ppt_h</p:attrName>
                                        </p:attrNameLst>
                                      </p:cBhvr>
                                      <p:tavLst>
                                        <p:tav tm="0">
                                          <p:val>
                                            <p:strVal val="#ppt_h"/>
                                          </p:val>
                                        </p:tav>
                                        <p:tav tm="100000">
                                          <p:val>
                                            <p:strVal val="#ppt_h"/>
                                          </p:val>
                                        </p:tav>
                                      </p:tavLst>
                                    </p:anim>
                                    <p:animEffect transition="in" filter="fade">
                                      <p:cBhvr>
                                        <p:cTn id="36" dur="1000"/>
                                        <p:tgtEl>
                                          <p:spTgt spid="7"/>
                                        </p:tgtEl>
                                      </p:cBhvr>
                                    </p:animEffect>
                                  </p:childTnLst>
                                </p:cTn>
                              </p:par>
                            </p:childTnLst>
                          </p:cTn>
                        </p:par>
                        <p:par>
                          <p:cTn id="37" fill="hold">
                            <p:stCondLst>
                              <p:cond delay="4000"/>
                            </p:stCondLst>
                            <p:childTnLst>
                              <p:par>
                                <p:cTn id="38" presetID="47" presetClass="entr" presetSubtype="0" fill="hold" grpId="1" nodeType="afterEffect">
                                  <p:stCondLst>
                                    <p:cond delay="0"/>
                                  </p:stCondLst>
                                  <p:iterate type="wd">
                                    <p:tmPct val="0"/>
                                  </p:iterate>
                                  <p:childTnLst>
                                    <p:set>
                                      <p:cBhvr>
                                        <p:cTn id="39" dur="1" fill="hold">
                                          <p:stCondLst>
                                            <p:cond delay="0"/>
                                          </p:stCondLst>
                                        </p:cTn>
                                        <p:tgtEl>
                                          <p:spTgt spid="32"/>
                                        </p:tgtEl>
                                        <p:attrNameLst>
                                          <p:attrName>style.visibility</p:attrName>
                                        </p:attrNameLst>
                                      </p:cBhvr>
                                      <p:to>
                                        <p:strVal val="visible"/>
                                      </p:to>
                                    </p:set>
                                    <p:animEffect transition="in" filter="fade">
                                      <p:cBhvr>
                                        <p:cTn id="40" dur="1000"/>
                                        <p:tgtEl>
                                          <p:spTgt spid="32"/>
                                        </p:tgtEl>
                                      </p:cBhvr>
                                    </p:animEffect>
                                    <p:anim calcmode="lin" valueType="num">
                                      <p:cBhvr>
                                        <p:cTn id="41" dur="1000" fill="hold"/>
                                        <p:tgtEl>
                                          <p:spTgt spid="32"/>
                                        </p:tgtEl>
                                        <p:attrNameLst>
                                          <p:attrName>ppt_x</p:attrName>
                                        </p:attrNameLst>
                                      </p:cBhvr>
                                      <p:tavLst>
                                        <p:tav tm="0">
                                          <p:val>
                                            <p:strVal val="#ppt_x"/>
                                          </p:val>
                                        </p:tav>
                                        <p:tav tm="100000">
                                          <p:val>
                                            <p:strVal val="#ppt_x"/>
                                          </p:val>
                                        </p:tav>
                                      </p:tavLst>
                                    </p:anim>
                                    <p:anim calcmode="lin" valueType="num">
                                      <p:cBhvr>
                                        <p:cTn id="42" dur="1000" fill="hold"/>
                                        <p:tgtEl>
                                          <p:spTgt spid="32"/>
                                        </p:tgtEl>
                                        <p:attrNameLst>
                                          <p:attrName>ppt_y</p:attrName>
                                        </p:attrNameLst>
                                      </p:cBhvr>
                                      <p:tavLst>
                                        <p:tav tm="0">
                                          <p:val>
                                            <p:strVal val="#ppt_y-.1"/>
                                          </p:val>
                                        </p:tav>
                                        <p:tav tm="100000">
                                          <p:val>
                                            <p:strVal val="#ppt_y"/>
                                          </p:val>
                                        </p:tav>
                                      </p:tavLst>
                                    </p:anim>
                                  </p:childTnLst>
                                </p:cTn>
                              </p:par>
                              <p:par>
                                <p:cTn id="43" presetID="20" presetClass="emph" presetSubtype="0" fill="hold" grpId="0" nodeType="withEffect">
                                  <p:stCondLst>
                                    <p:cond delay="500"/>
                                  </p:stCondLst>
                                  <p:iterate type="wd">
                                    <p:tmPct val="10000"/>
                                  </p:iterate>
                                  <p:childTnLst>
                                    <p:set>
                                      <p:cBhvr override="childStyle">
                                        <p:cTn id="44" dur="500" autoRev="1" fill="hold"/>
                                        <p:tgtEl>
                                          <p:spTgt spid="32"/>
                                        </p:tgtEl>
                                        <p:attrNameLst>
                                          <p:attrName>style.color</p:attrName>
                                        </p:attrNameLst>
                                      </p:cBhvr>
                                      <p:to>
                                        <p:clrVal>
                                          <a:schemeClr val="bg1"/>
                                        </p:clrVal>
                                      </p:to>
                                    </p:set>
                                    <p:set>
                                      <p:cBhvr>
                                        <p:cTn id="45" dur="500" autoRev="1" fill="hold"/>
                                        <p:tgtEl>
                                          <p:spTgt spid="32"/>
                                        </p:tgtEl>
                                        <p:attrNameLst>
                                          <p:attrName>fillcolor</p:attrName>
                                        </p:attrNameLst>
                                      </p:cBhvr>
                                      <p:to>
                                        <p:clrVal>
                                          <a:schemeClr val="bg1"/>
                                        </p:clrVal>
                                      </p:to>
                                    </p:set>
                                    <p:set>
                                      <p:cBhvr>
                                        <p:cTn id="46" dur="500" autoRev="1" fill="hold"/>
                                        <p:tgtEl>
                                          <p:spTgt spid="3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7" grpId="0" animBg="1"/>
      <p:bldP spid="32" grpId="0" animBg="1"/>
      <p:bldP spid="32" grpId="1"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75000"/>
          </a:schemeClr>
        </a:solidFill>
        <a:effectLst/>
      </p:bgPr>
    </p:bg>
    <p:spTree>
      <p:nvGrpSpPr>
        <p:cNvPr id="1" name=""/>
        <p:cNvGrpSpPr/>
        <p:nvPr/>
      </p:nvGrpSpPr>
      <p:grpSpPr>
        <a:xfrm>
          <a:off x="0" y="0"/>
          <a:ext cx="0" cy="0"/>
          <a:chOff x="0" y="0"/>
          <a:chExt cx="0" cy="0"/>
        </a:xfrm>
      </p:grpSpPr>
      <p:sp>
        <p:nvSpPr>
          <p:cNvPr id="5" name="Rectangle 4"/>
          <p:cNvSpPr/>
          <p:nvPr/>
        </p:nvSpPr>
        <p:spPr>
          <a:xfrm>
            <a:off x="0" y="609600"/>
            <a:ext cx="9144000" cy="296941"/>
          </a:xfrm>
          <a:prstGeom prst="rect">
            <a:avLst/>
          </a:prstGeom>
        </p:spPr>
        <p:txBody>
          <a:bodyPr wrap="square">
            <a:spAutoFit/>
          </a:bodyPr>
          <a:lstStyle/>
          <a:p>
            <a:pPr algn="ctr">
              <a:lnSpc>
                <a:spcPts val="1700"/>
              </a:lnSpc>
            </a:pPr>
            <a:r>
              <a:rPr lang="en-US" sz="1250" i="1" dirty="0" smtClean="0">
                <a:solidFill>
                  <a:schemeClr val="accent5"/>
                </a:solidFill>
                <a:latin typeface="Arial" pitchFamily="34" charset="0"/>
                <a:cs typeface="Arial" pitchFamily="34" charset="0"/>
              </a:rPr>
              <a:t>Click the name of the member group to visit that section’s landing page.</a:t>
            </a:r>
            <a:r>
              <a:rPr lang="en-US" sz="1250" i="1" dirty="0" smtClean="0">
                <a:solidFill>
                  <a:schemeClr val="bg1"/>
                </a:solidFill>
                <a:latin typeface="Arial" pitchFamily="34" charset="0"/>
                <a:cs typeface="Arial" pitchFamily="34" charset="0"/>
              </a:rPr>
              <a:t>	</a:t>
            </a:r>
            <a:endParaRPr lang="en-US" sz="1250" b="1" i="1" dirty="0" smtClean="0">
              <a:solidFill>
                <a:schemeClr val="bg1"/>
              </a:solidFill>
              <a:latin typeface="Calibri" pitchFamily="34" charset="0"/>
            </a:endParaRPr>
          </a:p>
        </p:txBody>
      </p:sp>
      <p:sp>
        <p:nvSpPr>
          <p:cNvPr id="10" name="Subtitle 2"/>
          <p:cNvSpPr txBox="1">
            <a:spLocks/>
          </p:cNvSpPr>
          <p:nvPr/>
        </p:nvSpPr>
        <p:spPr>
          <a:xfrm>
            <a:off x="-152400" y="0"/>
            <a:ext cx="9296400" cy="1143000"/>
          </a:xfrm>
          <a:prstGeom prst="rect">
            <a:avLst/>
          </a:prstGeom>
          <a:effectLst/>
        </p:spPr>
        <p:txBody>
          <a:bodyPr>
            <a:normAutofit fontScale="40000" lnSpcReduction="20000"/>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7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75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How to Access Your Member Group’s </a:t>
            </a:r>
            <a:r>
              <a:rPr lang="en-US" sz="7500" b="1" u="sng"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Landing Page</a:t>
            </a:r>
            <a:endParaRPr kumimoji="0" lang="en-US" sz="7500" b="1" u="sng"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pic>
        <p:nvPicPr>
          <p:cNvPr id="11" name="Picture 10" descr="landing page.jpg"/>
          <p:cNvPicPr>
            <a:picLocks noChangeAspect="1"/>
          </p:cNvPicPr>
          <p:nvPr/>
        </p:nvPicPr>
        <p:blipFill>
          <a:blip r:embed="rId2" cstate="print"/>
          <a:stretch>
            <a:fillRect/>
          </a:stretch>
        </p:blipFill>
        <p:spPr>
          <a:xfrm>
            <a:off x="2514600" y="1371600"/>
            <a:ext cx="3733800" cy="5167008"/>
          </a:xfrm>
          <a:prstGeom prst="rect">
            <a:avLst/>
          </a:prstGeom>
          <a:ln>
            <a:solidFill>
              <a:schemeClr val="bg2"/>
            </a:solidFill>
          </a:ln>
        </p:spPr>
      </p:pic>
      <p:sp>
        <p:nvSpPr>
          <p:cNvPr id="12" name="TextBox 11"/>
          <p:cNvSpPr txBox="1"/>
          <p:nvPr/>
        </p:nvSpPr>
        <p:spPr>
          <a:xfrm>
            <a:off x="6858000" y="1357008"/>
            <a:ext cx="2133600" cy="1384995"/>
          </a:xfrm>
          <a:prstGeom prst="rect">
            <a:avLst/>
          </a:prstGeom>
          <a:noFill/>
          <a:ln w="38100" cmpd="thickThin">
            <a:solidFill>
              <a:schemeClr val="tx1"/>
            </a:solidFill>
          </a:ln>
        </p:spPr>
        <p:txBody>
          <a:bodyPr wrap="square" rtlCol="0">
            <a:spAutoFit/>
          </a:bodyPr>
          <a:lstStyle/>
          <a:p>
            <a:pPr algn="ctr"/>
            <a:r>
              <a:rPr lang="en-US" sz="1200" b="1" dirty="0" smtClean="0">
                <a:solidFill>
                  <a:schemeClr val="accent5"/>
                </a:solidFill>
                <a:latin typeface="Arial" pitchFamily="34" charset="0"/>
                <a:cs typeface="Arial" pitchFamily="34" charset="0"/>
              </a:rPr>
              <a:t>Navigation Bar</a:t>
            </a:r>
            <a:endParaRPr lang="en-US" sz="1200" dirty="0" smtClean="0">
              <a:solidFill>
                <a:schemeClr val="accent5"/>
              </a:solidFill>
              <a:latin typeface="Arial" pitchFamily="34" charset="0"/>
              <a:cs typeface="Arial" pitchFamily="34" charset="0"/>
            </a:endParaRPr>
          </a:p>
          <a:p>
            <a:endParaRPr lang="en-US" sz="1200" dirty="0" smtClean="0">
              <a:solidFill>
                <a:schemeClr val="accent5"/>
              </a:solidFill>
              <a:latin typeface="Arial" pitchFamily="34" charset="0"/>
              <a:cs typeface="Arial" pitchFamily="34" charset="0"/>
            </a:endParaRPr>
          </a:p>
          <a:p>
            <a:pPr lvl="0"/>
            <a:r>
              <a:rPr lang="en-US" sz="1200" dirty="0" smtClean="0">
                <a:solidFill>
                  <a:srgbClr val="000000"/>
                </a:solidFill>
                <a:latin typeface="Arial" pitchFamily="34" charset="0"/>
                <a:cs typeface="Arial" pitchFamily="34" charset="0"/>
              </a:rPr>
              <a:t>Access the </a:t>
            </a:r>
            <a:r>
              <a:rPr lang="en-US" sz="1200" b="1" dirty="0" smtClean="0">
                <a:solidFill>
                  <a:srgbClr val="000000"/>
                </a:solidFill>
                <a:latin typeface="Arial" pitchFamily="34" charset="0"/>
                <a:cs typeface="Arial" pitchFamily="34" charset="0"/>
              </a:rPr>
              <a:t>MY PROFILE</a:t>
            </a:r>
            <a:r>
              <a:rPr lang="en-US" sz="1200" dirty="0" smtClean="0">
                <a:solidFill>
                  <a:srgbClr val="000000"/>
                </a:solidFill>
                <a:latin typeface="Arial" pitchFamily="34" charset="0"/>
                <a:cs typeface="Arial" pitchFamily="34" charset="0"/>
              </a:rPr>
              <a:t>, </a:t>
            </a:r>
            <a:r>
              <a:rPr lang="en-US" sz="1200" b="1" dirty="0" smtClean="0">
                <a:solidFill>
                  <a:srgbClr val="000000"/>
                </a:solidFill>
                <a:latin typeface="Arial" pitchFamily="34" charset="0"/>
                <a:cs typeface="Arial" pitchFamily="34" charset="0"/>
              </a:rPr>
              <a:t>MEMBER GROUPS</a:t>
            </a:r>
            <a:r>
              <a:rPr lang="en-US" sz="1200" dirty="0" smtClean="0">
                <a:solidFill>
                  <a:srgbClr val="000000"/>
                </a:solidFill>
                <a:latin typeface="Arial" pitchFamily="34" charset="0"/>
                <a:cs typeface="Arial" pitchFamily="34" charset="0"/>
              </a:rPr>
              <a:t>, </a:t>
            </a:r>
            <a:r>
              <a:rPr lang="en-US" sz="1200" b="1" dirty="0" smtClean="0">
                <a:solidFill>
                  <a:srgbClr val="000000"/>
                </a:solidFill>
                <a:latin typeface="Arial" pitchFamily="34" charset="0"/>
                <a:cs typeface="Arial" pitchFamily="34" charset="0"/>
              </a:rPr>
              <a:t>DIRECTORY</a:t>
            </a:r>
            <a:r>
              <a:rPr lang="en-US" sz="1200" dirty="0" smtClean="0">
                <a:solidFill>
                  <a:srgbClr val="000000"/>
                </a:solidFill>
                <a:latin typeface="Arial" pitchFamily="34" charset="0"/>
                <a:cs typeface="Arial" pitchFamily="34" charset="0"/>
              </a:rPr>
              <a:t>, </a:t>
            </a:r>
            <a:r>
              <a:rPr lang="en-US" sz="1200" b="1" dirty="0" smtClean="0">
                <a:solidFill>
                  <a:srgbClr val="000000"/>
                </a:solidFill>
                <a:latin typeface="Arial" pitchFamily="34" charset="0"/>
                <a:cs typeface="Arial" pitchFamily="34" charset="0"/>
              </a:rPr>
              <a:t>EVENTS</a:t>
            </a:r>
            <a:r>
              <a:rPr lang="en-US" sz="1200" dirty="0" smtClean="0">
                <a:solidFill>
                  <a:srgbClr val="000000"/>
                </a:solidFill>
                <a:latin typeface="Arial" pitchFamily="34" charset="0"/>
                <a:cs typeface="Arial" pitchFamily="34" charset="0"/>
              </a:rPr>
              <a:t>, </a:t>
            </a:r>
            <a:r>
              <a:rPr lang="en-US" sz="1200" b="1" dirty="0" smtClean="0">
                <a:solidFill>
                  <a:srgbClr val="000000"/>
                </a:solidFill>
                <a:latin typeface="Arial" pitchFamily="34" charset="0"/>
                <a:cs typeface="Arial" pitchFamily="34" charset="0"/>
              </a:rPr>
              <a:t>BLOGS</a:t>
            </a:r>
            <a:r>
              <a:rPr lang="en-US" sz="1200" dirty="0" smtClean="0">
                <a:solidFill>
                  <a:srgbClr val="000000"/>
                </a:solidFill>
                <a:latin typeface="Arial" pitchFamily="34" charset="0"/>
                <a:cs typeface="Arial" pitchFamily="34" charset="0"/>
              </a:rPr>
              <a:t> and </a:t>
            </a:r>
            <a:r>
              <a:rPr lang="en-US" sz="1200" b="1" dirty="0" smtClean="0">
                <a:solidFill>
                  <a:srgbClr val="000000"/>
                </a:solidFill>
                <a:latin typeface="Arial" pitchFamily="34" charset="0"/>
                <a:cs typeface="Arial" pitchFamily="34" charset="0"/>
              </a:rPr>
              <a:t>CONTRIBUTE</a:t>
            </a:r>
            <a:r>
              <a:rPr lang="en-US" sz="1200" dirty="0" smtClean="0">
                <a:solidFill>
                  <a:srgbClr val="000000"/>
                </a:solidFill>
                <a:latin typeface="Arial" pitchFamily="34" charset="0"/>
                <a:cs typeface="Arial" pitchFamily="34" charset="0"/>
              </a:rPr>
              <a:t> drop-down menus here.</a:t>
            </a:r>
          </a:p>
        </p:txBody>
      </p:sp>
      <p:cxnSp>
        <p:nvCxnSpPr>
          <p:cNvPr id="14" name="Straight Connector 13"/>
          <p:cNvCxnSpPr/>
          <p:nvPr/>
        </p:nvCxnSpPr>
        <p:spPr>
          <a:xfrm flipV="1">
            <a:off x="2209800" y="3124200"/>
            <a:ext cx="381000" cy="6858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275696" y="1967552"/>
            <a:ext cx="5334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28600" y="2957208"/>
            <a:ext cx="1905000" cy="1754326"/>
          </a:xfrm>
          <a:prstGeom prst="rect">
            <a:avLst/>
          </a:prstGeom>
          <a:noFill/>
          <a:ln w="38100" cmpd="thickThin">
            <a:solidFill>
              <a:schemeClr val="tx1"/>
            </a:solidFill>
          </a:ln>
        </p:spPr>
        <p:txBody>
          <a:bodyPr wrap="square" rtlCol="0">
            <a:spAutoFit/>
          </a:bodyPr>
          <a:lstStyle/>
          <a:p>
            <a:pPr algn="ctr"/>
            <a:r>
              <a:rPr lang="en-US" sz="1200" b="1" dirty="0" smtClean="0">
                <a:solidFill>
                  <a:schemeClr val="accent5"/>
                </a:solidFill>
                <a:latin typeface="Arial" pitchFamily="34" charset="0"/>
                <a:cs typeface="Arial" pitchFamily="34" charset="0"/>
              </a:rPr>
              <a:t>The Dashboard</a:t>
            </a:r>
            <a:endParaRPr lang="en-US" sz="1200" dirty="0" smtClean="0">
              <a:solidFill>
                <a:schemeClr val="accent5"/>
              </a:solidFill>
              <a:latin typeface="Arial" pitchFamily="34" charset="0"/>
              <a:cs typeface="Arial" pitchFamily="34" charset="0"/>
            </a:endParaRPr>
          </a:p>
          <a:p>
            <a:endParaRPr lang="en-US" sz="1200" dirty="0" smtClean="0">
              <a:solidFill>
                <a:schemeClr val="accent5"/>
              </a:solidFill>
              <a:latin typeface="Arial" pitchFamily="34" charset="0"/>
              <a:cs typeface="Arial" pitchFamily="34" charset="0"/>
            </a:endParaRPr>
          </a:p>
          <a:p>
            <a:r>
              <a:rPr lang="en-US" sz="1200" dirty="0" smtClean="0">
                <a:solidFill>
                  <a:schemeClr val="accent5"/>
                </a:solidFill>
                <a:latin typeface="Arial" pitchFamily="34" charset="0"/>
                <a:cs typeface="Arial" pitchFamily="34" charset="0"/>
              </a:rPr>
              <a:t>These tabs allow you to navigate between the </a:t>
            </a:r>
            <a:r>
              <a:rPr lang="en-US" sz="1200" b="1" dirty="0" smtClean="0">
                <a:solidFill>
                  <a:schemeClr val="accent5"/>
                </a:solidFill>
                <a:latin typeface="Arial" pitchFamily="34" charset="0"/>
                <a:cs typeface="Arial" pitchFamily="34" charset="0"/>
              </a:rPr>
              <a:t>Recent Activity</a:t>
            </a:r>
            <a:r>
              <a:rPr lang="en-US" sz="1200" dirty="0" smtClean="0">
                <a:solidFill>
                  <a:schemeClr val="accent5"/>
                </a:solidFill>
                <a:latin typeface="Arial" pitchFamily="34" charset="0"/>
                <a:cs typeface="Arial" pitchFamily="34" charset="0"/>
              </a:rPr>
              <a:t>, </a:t>
            </a:r>
            <a:r>
              <a:rPr lang="en-US" sz="1200" b="1" dirty="0" smtClean="0">
                <a:solidFill>
                  <a:schemeClr val="accent5"/>
                </a:solidFill>
                <a:latin typeface="Arial" pitchFamily="34" charset="0"/>
                <a:cs typeface="Arial" pitchFamily="34" charset="0"/>
              </a:rPr>
              <a:t>Blogs</a:t>
            </a:r>
            <a:r>
              <a:rPr lang="en-US" sz="1200" dirty="0" smtClean="0">
                <a:solidFill>
                  <a:schemeClr val="accent5"/>
                </a:solidFill>
                <a:latin typeface="Arial" pitchFamily="34" charset="0"/>
                <a:cs typeface="Arial" pitchFamily="34" charset="0"/>
              </a:rPr>
              <a:t>,  </a:t>
            </a:r>
            <a:r>
              <a:rPr lang="en-US" sz="1200" b="1" dirty="0" smtClean="0">
                <a:solidFill>
                  <a:schemeClr val="accent5"/>
                </a:solidFill>
                <a:latin typeface="Arial" pitchFamily="34" charset="0"/>
                <a:cs typeface="Arial" pitchFamily="34" charset="0"/>
              </a:rPr>
              <a:t>Events</a:t>
            </a:r>
            <a:r>
              <a:rPr lang="en-US" sz="1200" dirty="0" smtClean="0">
                <a:solidFill>
                  <a:schemeClr val="accent5"/>
                </a:solidFill>
                <a:latin typeface="Arial" pitchFamily="34" charset="0"/>
                <a:cs typeface="Arial" pitchFamily="34" charset="0"/>
              </a:rPr>
              <a:t> and </a:t>
            </a:r>
            <a:r>
              <a:rPr lang="en-US" sz="1200" b="1" dirty="0" smtClean="0">
                <a:solidFill>
                  <a:schemeClr val="accent5"/>
                </a:solidFill>
                <a:latin typeface="Arial" pitchFamily="34" charset="0"/>
                <a:cs typeface="Arial" pitchFamily="34" charset="0"/>
              </a:rPr>
              <a:t>Members</a:t>
            </a:r>
            <a:r>
              <a:rPr lang="en-US" sz="1200" dirty="0" smtClean="0">
                <a:solidFill>
                  <a:schemeClr val="accent5"/>
                </a:solidFill>
                <a:latin typeface="Arial" pitchFamily="34" charset="0"/>
                <a:cs typeface="Arial" pitchFamily="34" charset="0"/>
              </a:rPr>
              <a:t> portions of your member group.</a:t>
            </a:r>
            <a:r>
              <a:rPr lang="en-US" sz="1200" dirty="0" smtClean="0">
                <a:solidFill>
                  <a:srgbClr val="000000"/>
                </a:solidFill>
                <a:latin typeface="Arial" pitchFamily="34" charset="0"/>
                <a:cs typeface="Arial" pitchFamily="34" charset="0"/>
              </a:rPr>
              <a:t> </a:t>
            </a:r>
            <a:r>
              <a:rPr lang="en-US" sz="1200" i="1" dirty="0" smtClean="0">
                <a:solidFill>
                  <a:srgbClr val="000000"/>
                </a:solidFill>
                <a:latin typeface="Arial" pitchFamily="34" charset="0"/>
                <a:cs typeface="Arial" pitchFamily="34" charset="0"/>
              </a:rPr>
              <a:t>(See next slide for more details.)</a:t>
            </a:r>
            <a:endParaRPr lang="en-US" sz="1200" i="1" dirty="0" smtClean="0">
              <a:solidFill>
                <a:schemeClr val="accent5"/>
              </a:solidFill>
              <a:latin typeface="Arial" pitchFamily="34" charset="0"/>
              <a:cs typeface="Arial" pitchFamily="34" charset="0"/>
            </a:endParaRPr>
          </a:p>
        </p:txBody>
      </p:sp>
      <p:sp>
        <p:nvSpPr>
          <p:cNvPr id="25" name="TextBox 24"/>
          <p:cNvSpPr txBox="1"/>
          <p:nvPr/>
        </p:nvSpPr>
        <p:spPr>
          <a:xfrm>
            <a:off x="228600" y="1966608"/>
            <a:ext cx="1905000" cy="646331"/>
          </a:xfrm>
          <a:prstGeom prst="rect">
            <a:avLst/>
          </a:prstGeom>
          <a:noFill/>
          <a:ln w="38100" cmpd="thickThin">
            <a:solidFill>
              <a:schemeClr val="tx1"/>
            </a:solidFill>
          </a:ln>
        </p:spPr>
        <p:txBody>
          <a:bodyPr wrap="square" rtlCol="0">
            <a:spAutoFit/>
          </a:bodyPr>
          <a:lstStyle/>
          <a:p>
            <a:r>
              <a:rPr lang="en-US" sz="1200" dirty="0" smtClean="0">
                <a:solidFill>
                  <a:schemeClr val="accent5"/>
                </a:solidFill>
                <a:latin typeface="Arial" pitchFamily="34" charset="0"/>
                <a:cs typeface="Arial" pitchFamily="34" charset="0"/>
              </a:rPr>
              <a:t>Your member group’s name and description will be found here.</a:t>
            </a:r>
          </a:p>
        </p:txBody>
      </p:sp>
      <p:cxnSp>
        <p:nvCxnSpPr>
          <p:cNvPr id="33" name="Straight Connector 32"/>
          <p:cNvCxnSpPr/>
          <p:nvPr/>
        </p:nvCxnSpPr>
        <p:spPr>
          <a:xfrm flipH="1" flipV="1">
            <a:off x="6096000" y="3352800"/>
            <a:ext cx="685800" cy="74740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096000" y="4100208"/>
            <a:ext cx="685800" cy="1459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6172200" y="4100208"/>
            <a:ext cx="609600" cy="123379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096000" y="4100208"/>
            <a:ext cx="685800" cy="62419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6858000" y="3566808"/>
            <a:ext cx="2133600" cy="1384995"/>
          </a:xfrm>
          <a:prstGeom prst="rect">
            <a:avLst/>
          </a:prstGeom>
          <a:noFill/>
          <a:ln w="38100" cmpd="thickThin">
            <a:solidFill>
              <a:schemeClr val="tx1"/>
            </a:solidFill>
          </a:ln>
        </p:spPr>
        <p:txBody>
          <a:bodyPr wrap="square" rtlCol="0">
            <a:spAutoFit/>
          </a:bodyPr>
          <a:lstStyle/>
          <a:p>
            <a:r>
              <a:rPr lang="en-US" sz="1200" dirty="0" smtClean="0">
                <a:solidFill>
                  <a:schemeClr val="accent5"/>
                </a:solidFill>
                <a:latin typeface="Arial" pitchFamily="34" charset="0"/>
                <a:cs typeface="Arial" pitchFamily="34" charset="0"/>
              </a:rPr>
              <a:t>Learn more about your member group’s </a:t>
            </a:r>
            <a:r>
              <a:rPr lang="en-US" sz="1200" b="1" dirty="0" smtClean="0">
                <a:solidFill>
                  <a:schemeClr val="accent5"/>
                </a:solidFill>
                <a:latin typeface="Arial" pitchFamily="34" charset="0"/>
                <a:cs typeface="Arial" pitchFamily="34" charset="0"/>
              </a:rPr>
              <a:t>Section Leadership</a:t>
            </a:r>
            <a:r>
              <a:rPr lang="en-US" sz="1200" dirty="0" smtClean="0">
                <a:solidFill>
                  <a:schemeClr val="accent5"/>
                </a:solidFill>
                <a:latin typeface="Arial" pitchFamily="34" charset="0"/>
                <a:cs typeface="Arial" pitchFamily="34" charset="0"/>
              </a:rPr>
              <a:t>, access the </a:t>
            </a:r>
            <a:r>
              <a:rPr lang="en-US" sz="1200" b="1" dirty="0" smtClean="0">
                <a:solidFill>
                  <a:schemeClr val="accent5"/>
                </a:solidFill>
                <a:latin typeface="Arial" pitchFamily="34" charset="0"/>
                <a:cs typeface="Arial" pitchFamily="34" charset="0"/>
              </a:rPr>
              <a:t>Latest MBA On Demand programs</a:t>
            </a:r>
            <a:r>
              <a:rPr lang="en-US" sz="1200" dirty="0" smtClean="0">
                <a:solidFill>
                  <a:schemeClr val="accent5"/>
                </a:solidFill>
                <a:latin typeface="Arial" pitchFamily="34" charset="0"/>
                <a:cs typeface="Arial" pitchFamily="34" charset="0"/>
              </a:rPr>
              <a:t>, </a:t>
            </a:r>
            <a:r>
              <a:rPr lang="en-US" sz="1200" b="1" i="1" dirty="0" smtClean="0">
                <a:solidFill>
                  <a:schemeClr val="accent5"/>
                </a:solidFill>
                <a:latin typeface="Arial" pitchFamily="34" charset="0"/>
                <a:cs typeface="Arial" pitchFamily="34" charset="0"/>
              </a:rPr>
              <a:t>Section Review</a:t>
            </a:r>
            <a:r>
              <a:rPr lang="en-US" sz="1200" b="1" dirty="0" smtClean="0">
                <a:solidFill>
                  <a:schemeClr val="accent5"/>
                </a:solidFill>
                <a:latin typeface="Arial" pitchFamily="34" charset="0"/>
                <a:cs typeface="Arial" pitchFamily="34" charset="0"/>
              </a:rPr>
              <a:t> articles </a:t>
            </a:r>
            <a:r>
              <a:rPr lang="en-US" sz="1200" dirty="0" smtClean="0">
                <a:solidFill>
                  <a:schemeClr val="accent5"/>
                </a:solidFill>
                <a:latin typeface="Arial" pitchFamily="34" charset="0"/>
                <a:cs typeface="Arial" pitchFamily="34" charset="0"/>
              </a:rPr>
              <a:t>and the </a:t>
            </a:r>
            <a:r>
              <a:rPr lang="en-US" sz="1200" b="1" dirty="0" smtClean="0">
                <a:solidFill>
                  <a:schemeClr val="accent5"/>
                </a:solidFill>
                <a:latin typeface="Arial" pitchFamily="34" charset="0"/>
                <a:cs typeface="Arial" pitchFamily="34" charset="0"/>
              </a:rPr>
              <a:t>Member of the Month </a:t>
            </a:r>
            <a:r>
              <a:rPr lang="en-US" sz="1200" dirty="0" smtClean="0">
                <a:solidFill>
                  <a:schemeClr val="accent5"/>
                </a:solidFill>
                <a:latin typeface="Arial" pitchFamily="34" charset="0"/>
                <a:cs typeface="Arial" pitchFamily="34" charset="0"/>
              </a:rPr>
              <a:t>here.</a:t>
            </a:r>
          </a:p>
        </p:txBody>
      </p:sp>
      <p:sp>
        <p:nvSpPr>
          <p:cNvPr id="17" name="Rectangle 16"/>
          <p:cNvSpPr/>
          <p:nvPr/>
        </p:nvSpPr>
        <p:spPr>
          <a:xfrm>
            <a:off x="1981200" y="865496"/>
            <a:ext cx="4724400" cy="477054"/>
          </a:xfrm>
          <a:prstGeom prst="rect">
            <a:avLst/>
          </a:prstGeom>
        </p:spPr>
        <p:txBody>
          <a:bodyPr wrap="square">
            <a:spAutoFit/>
          </a:bodyPr>
          <a:lstStyle/>
          <a:p>
            <a:pPr algn="ctr"/>
            <a:r>
              <a:rPr lang="en-US" sz="1200" i="1" dirty="0" smtClean="0">
                <a:solidFill>
                  <a:srgbClr val="F3F3F4"/>
                </a:solidFill>
                <a:latin typeface="Arial" pitchFamily="34" charset="0"/>
                <a:cs typeface="Arial" pitchFamily="34" charset="0"/>
              </a:rPr>
              <a:t>For example, if you’re a member of Access to Justice and click that member group’s name, this page will be displayed:</a:t>
            </a:r>
            <a:endParaRPr lang="en-US" sz="1600" dirty="0"/>
          </a:p>
        </p:txBody>
      </p:sp>
      <p:cxnSp>
        <p:nvCxnSpPr>
          <p:cNvPr id="13" name="Straight Connector 12"/>
          <p:cNvCxnSpPr/>
          <p:nvPr/>
        </p:nvCxnSpPr>
        <p:spPr>
          <a:xfrm>
            <a:off x="2209800" y="2286000"/>
            <a:ext cx="381000" cy="2857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ppt_w</p:attrName>
                                        </p:attrNameLst>
                                      </p:cBhvr>
                                      <p:tavLst>
                                        <p:tav tm="0">
                                          <p:val>
                                            <p:strVal val="#ppt_w*0.70"/>
                                          </p:val>
                                        </p:tav>
                                        <p:tav tm="100000">
                                          <p:val>
                                            <p:strVal val="#ppt_w"/>
                                          </p:val>
                                        </p:tav>
                                      </p:tavLst>
                                    </p:anim>
                                    <p:anim calcmode="lin" valueType="num">
                                      <p:cBhvr>
                                        <p:cTn id="13" dur="1000" fill="hold"/>
                                        <p:tgtEl>
                                          <p:spTgt spid="17"/>
                                        </p:tgtEl>
                                        <p:attrNameLst>
                                          <p:attrName>ppt_h</p:attrName>
                                        </p:attrNameLst>
                                      </p:cBhvr>
                                      <p:tavLst>
                                        <p:tav tm="0">
                                          <p:val>
                                            <p:strVal val="#ppt_h"/>
                                          </p:val>
                                        </p:tav>
                                        <p:tav tm="100000">
                                          <p:val>
                                            <p:strVal val="#ppt_h"/>
                                          </p:val>
                                        </p:tav>
                                      </p:tavLst>
                                    </p:anim>
                                    <p:animEffect transition="in" filter="fade">
                                      <p:cBhvr>
                                        <p:cTn id="14" dur="1000"/>
                                        <p:tgtEl>
                                          <p:spTgt spid="17"/>
                                        </p:tgtEl>
                                      </p:cBhvr>
                                    </p:animEffect>
                                  </p:childTnLst>
                                </p:cTn>
                              </p:par>
                            </p:childTnLst>
                          </p:cTn>
                        </p:par>
                        <p:par>
                          <p:cTn id="15" fill="hold">
                            <p:stCondLst>
                              <p:cond delay="1000"/>
                            </p:stCondLst>
                            <p:childTnLst>
                              <p:par>
                                <p:cTn id="16" presetID="55"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strVal val="#ppt_w*0.70"/>
                                          </p:val>
                                        </p:tav>
                                        <p:tav tm="100000">
                                          <p:val>
                                            <p:strVal val="#ppt_w"/>
                                          </p:val>
                                        </p:tav>
                                      </p:tavLst>
                                    </p:anim>
                                    <p:anim calcmode="lin" valueType="num">
                                      <p:cBhvr>
                                        <p:cTn id="19" dur="1000" fill="hold"/>
                                        <p:tgtEl>
                                          <p:spTgt spid="11"/>
                                        </p:tgtEl>
                                        <p:attrNameLst>
                                          <p:attrName>ppt_h</p:attrName>
                                        </p:attrNameLst>
                                      </p:cBhvr>
                                      <p:tavLst>
                                        <p:tav tm="0">
                                          <p:val>
                                            <p:strVal val="#ppt_h"/>
                                          </p:val>
                                        </p:tav>
                                        <p:tav tm="100000">
                                          <p:val>
                                            <p:strVal val="#ppt_h"/>
                                          </p:val>
                                        </p:tav>
                                      </p:tavLst>
                                    </p:anim>
                                    <p:animEffect transition="in" filter="fade">
                                      <p:cBhvr>
                                        <p:cTn id="20" dur="1000"/>
                                        <p:tgtEl>
                                          <p:spTgt spid="11"/>
                                        </p:tgtEl>
                                      </p:cBhvr>
                                    </p:animEffect>
                                  </p:childTnLst>
                                </p:cTn>
                              </p:par>
                            </p:childTnLst>
                          </p:cTn>
                        </p:par>
                        <p:par>
                          <p:cTn id="21" fill="hold">
                            <p:stCondLst>
                              <p:cond delay="2000"/>
                            </p:stCondLst>
                            <p:childTnLst>
                              <p:par>
                                <p:cTn id="22" presetID="9" presetClass="entr" presetSubtype="0" fill="hold" grpId="0" nodeType="afterEffect">
                                  <p:stCondLst>
                                    <p:cond delay="50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par>
                                <p:cTn id="25" presetID="9"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dissolve">
                                      <p:cBhvr>
                                        <p:cTn id="27" dur="500"/>
                                        <p:tgtEl>
                                          <p:spTgt spid="16"/>
                                        </p:tgtEl>
                                      </p:cBhvr>
                                    </p:animEffect>
                                  </p:childTnLst>
                                </p:cTn>
                              </p:par>
                              <p:par>
                                <p:cTn id="28" presetID="9"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dissolve">
                                      <p:cBhvr>
                                        <p:cTn id="30" dur="500"/>
                                        <p:tgtEl>
                                          <p:spTgt spid="33"/>
                                        </p:tgtEl>
                                      </p:cBhvr>
                                    </p:animEffect>
                                  </p:childTnLst>
                                </p:cTn>
                              </p:par>
                              <p:par>
                                <p:cTn id="31" presetID="9" presetClass="entr" presetSubtype="0"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dissolve">
                                      <p:cBhvr>
                                        <p:cTn id="33" dur="500"/>
                                        <p:tgtEl>
                                          <p:spTgt spid="45"/>
                                        </p:tgtEl>
                                      </p:cBhvr>
                                    </p:animEffect>
                                  </p:childTnLst>
                                </p:cTn>
                              </p:par>
                              <p:par>
                                <p:cTn id="34" presetID="9" presetClass="entr" presetSubtype="0" fill="hold" nodeType="with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dissolve">
                                      <p:cBhvr>
                                        <p:cTn id="36" dur="500"/>
                                        <p:tgtEl>
                                          <p:spTgt spid="43"/>
                                        </p:tgtEl>
                                      </p:cBhvr>
                                    </p:animEffect>
                                  </p:childTnLst>
                                </p:cTn>
                              </p:par>
                              <p:par>
                                <p:cTn id="37" presetID="9" presetClass="entr" presetSubtype="0"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dissolve">
                                      <p:cBhvr>
                                        <p:cTn id="39" dur="500"/>
                                        <p:tgtEl>
                                          <p:spTgt spid="4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dissolve">
                                      <p:cBhvr>
                                        <p:cTn id="42" dur="500"/>
                                        <p:tgtEl>
                                          <p:spTgt spid="49"/>
                                        </p:tgtEl>
                                      </p:cBhvr>
                                    </p:animEffect>
                                  </p:childTnLst>
                                </p:cTn>
                              </p:par>
                              <p:par>
                                <p:cTn id="43" presetID="9"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dissolve">
                                      <p:cBhvr>
                                        <p:cTn id="45" dur="500"/>
                                        <p:tgtEl>
                                          <p:spTgt spid="14"/>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dissolve">
                                      <p:cBhvr>
                                        <p:cTn id="48" dur="500"/>
                                        <p:tgtEl>
                                          <p:spTgt spid="24"/>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dissolve">
                                      <p:cBhvr>
                                        <p:cTn id="51" dur="500"/>
                                        <p:tgtEl>
                                          <p:spTgt spid="25"/>
                                        </p:tgtEl>
                                      </p:cBhvr>
                                    </p:animEffect>
                                  </p:childTnLst>
                                </p:cTn>
                              </p:par>
                              <p:par>
                                <p:cTn id="52" presetID="9" presetClass="entr" presetSubtype="0"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dissolve">
                                      <p:cBhvr>
                                        <p:cTn id="54" dur="500"/>
                                        <p:tgtEl>
                                          <p:spTgt spid="13"/>
                                        </p:tgtEl>
                                      </p:cBhvr>
                                    </p:animEffect>
                                  </p:childTnLst>
                                </p:cTn>
                              </p:par>
                            </p:childTnLst>
                          </p:cTn>
                        </p:par>
                        <p:par>
                          <p:cTn id="55" fill="hold">
                            <p:stCondLst>
                              <p:cond delay="3000"/>
                            </p:stCondLst>
                            <p:childTnLst>
                              <p:par>
                                <p:cTn id="56" presetID="27" presetClass="emph" presetSubtype="0" fill="hold" grpId="1" nodeType="afterEffect">
                                  <p:stCondLst>
                                    <p:cond delay="0"/>
                                  </p:stCondLst>
                                  <p:childTnLst>
                                    <p:animClr clrSpc="rgb">
                                      <p:cBhvr override="childStyle">
                                        <p:cTn id="57" dur="250" autoRev="1" fill="hold"/>
                                        <p:tgtEl>
                                          <p:spTgt spid="24"/>
                                        </p:tgtEl>
                                        <p:attrNameLst>
                                          <p:attrName>style.color</p:attrName>
                                        </p:attrNameLst>
                                      </p:cBhvr>
                                      <p:to>
                                        <a:schemeClr val="bg1"/>
                                      </p:to>
                                    </p:animClr>
                                    <p:animClr clrSpc="rgb">
                                      <p:cBhvr>
                                        <p:cTn id="58" dur="250" autoRev="1" fill="hold"/>
                                        <p:tgtEl>
                                          <p:spTgt spid="24"/>
                                        </p:tgtEl>
                                        <p:attrNameLst>
                                          <p:attrName>fillcolor</p:attrName>
                                        </p:attrNameLst>
                                      </p:cBhvr>
                                      <p:to>
                                        <a:schemeClr val="bg1"/>
                                      </p:to>
                                    </p:animClr>
                                    <p:set>
                                      <p:cBhvr>
                                        <p:cTn id="59" dur="250" autoRev="1" fill="hold"/>
                                        <p:tgtEl>
                                          <p:spTgt spid="24"/>
                                        </p:tgtEl>
                                        <p:attrNameLst>
                                          <p:attrName>fill.type</p:attrName>
                                        </p:attrNameLst>
                                      </p:cBhvr>
                                      <p:to>
                                        <p:strVal val="solid"/>
                                      </p:to>
                                    </p:set>
                                    <p:set>
                                      <p:cBhvr>
                                        <p:cTn id="60" dur="250" autoRev="1" fill="hold"/>
                                        <p:tgtEl>
                                          <p:spTgt spid="2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24" grpId="0" animBg="1"/>
      <p:bldP spid="24" grpId="1" animBg="1"/>
      <p:bldP spid="25" grpId="0" animBg="1"/>
      <p:bldP spid="49"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75000"/>
          </a:schemeClr>
        </a:solidFill>
        <a:effectLst/>
      </p:bgPr>
    </p:bg>
    <p:spTree>
      <p:nvGrpSpPr>
        <p:cNvPr id="1" name=""/>
        <p:cNvGrpSpPr/>
        <p:nvPr/>
      </p:nvGrpSpPr>
      <p:grpSpPr>
        <a:xfrm>
          <a:off x="0" y="0"/>
          <a:ext cx="0" cy="0"/>
          <a:chOff x="0" y="0"/>
          <a:chExt cx="0" cy="0"/>
        </a:xfrm>
      </p:grpSpPr>
      <p:sp>
        <p:nvSpPr>
          <p:cNvPr id="5" name="Rectangle 4"/>
          <p:cNvSpPr/>
          <p:nvPr/>
        </p:nvSpPr>
        <p:spPr>
          <a:xfrm>
            <a:off x="0" y="609600"/>
            <a:ext cx="9144000" cy="310341"/>
          </a:xfrm>
          <a:prstGeom prst="rect">
            <a:avLst/>
          </a:prstGeom>
        </p:spPr>
        <p:txBody>
          <a:bodyPr wrap="square">
            <a:spAutoFit/>
          </a:bodyPr>
          <a:lstStyle/>
          <a:p>
            <a:pPr algn="ctr">
              <a:lnSpc>
                <a:spcPts val="1700"/>
              </a:lnSpc>
            </a:pPr>
            <a:r>
              <a:rPr lang="en-US" sz="1250" i="1" dirty="0" smtClean="0">
                <a:solidFill>
                  <a:schemeClr val="accent5"/>
                </a:solidFill>
                <a:latin typeface="Arial" pitchFamily="34" charset="0"/>
                <a:cs typeface="Arial" pitchFamily="34" charset="0"/>
              </a:rPr>
              <a:t>The landing page’s </a:t>
            </a:r>
            <a:r>
              <a:rPr lang="en-US" sz="1250" b="1" i="1" dirty="0" smtClean="0">
                <a:solidFill>
                  <a:schemeClr val="accent5"/>
                </a:solidFill>
                <a:latin typeface="Arial" pitchFamily="34" charset="0"/>
                <a:cs typeface="Arial" pitchFamily="34" charset="0"/>
              </a:rPr>
              <a:t>dashboard</a:t>
            </a:r>
            <a:r>
              <a:rPr lang="en-US" sz="1250" i="1" dirty="0" smtClean="0">
                <a:solidFill>
                  <a:schemeClr val="accent5"/>
                </a:solidFill>
                <a:latin typeface="Arial" pitchFamily="34" charset="0"/>
                <a:cs typeface="Arial" pitchFamily="34" charset="0"/>
              </a:rPr>
              <a:t> is displayed as seen here:</a:t>
            </a:r>
            <a:endParaRPr lang="en-US" sz="1250" b="1" i="1" dirty="0" smtClean="0">
              <a:solidFill>
                <a:schemeClr val="bg1"/>
              </a:solidFill>
              <a:latin typeface="Calibri" pitchFamily="34" charset="0"/>
            </a:endParaRPr>
          </a:p>
        </p:txBody>
      </p:sp>
      <p:sp>
        <p:nvSpPr>
          <p:cNvPr id="10" name="Subtitle 2"/>
          <p:cNvSpPr txBox="1">
            <a:spLocks/>
          </p:cNvSpPr>
          <p:nvPr/>
        </p:nvSpPr>
        <p:spPr>
          <a:xfrm>
            <a:off x="-152400" y="0"/>
            <a:ext cx="9296400" cy="1143000"/>
          </a:xfrm>
          <a:prstGeom prst="rect">
            <a:avLst/>
          </a:prstGeom>
          <a:effectLst/>
        </p:spPr>
        <p:txBody>
          <a:bodyPr>
            <a:normAutofit fontScale="40000" lnSpcReduction="20000"/>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7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75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How to Access Your Member Group’s </a:t>
            </a:r>
            <a:r>
              <a:rPr lang="en-US" sz="7500" b="1" u="sng"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Landing Page</a:t>
            </a:r>
            <a:endParaRPr kumimoji="0" lang="en-US" sz="7500" b="1" u="sng"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pic>
        <p:nvPicPr>
          <p:cNvPr id="11" name="Picture 10" descr="landing page.jpg"/>
          <p:cNvPicPr>
            <a:picLocks noChangeAspect="1"/>
          </p:cNvPicPr>
          <p:nvPr/>
        </p:nvPicPr>
        <p:blipFill>
          <a:blip r:embed="rId2" cstate="print"/>
          <a:stretch>
            <a:fillRect/>
          </a:stretch>
        </p:blipFill>
        <p:spPr>
          <a:xfrm>
            <a:off x="1676400" y="990600"/>
            <a:ext cx="5659029" cy="5459538"/>
          </a:xfrm>
          <a:prstGeom prst="rect">
            <a:avLst/>
          </a:prstGeom>
          <a:ln>
            <a:solidFill>
              <a:schemeClr val="bg2"/>
            </a:solidFill>
          </a:ln>
        </p:spPr>
      </p:pic>
      <p:sp>
        <p:nvSpPr>
          <p:cNvPr id="12" name="TextBox 11"/>
          <p:cNvSpPr txBox="1"/>
          <p:nvPr/>
        </p:nvSpPr>
        <p:spPr>
          <a:xfrm>
            <a:off x="3200400" y="1600200"/>
            <a:ext cx="1752600" cy="830997"/>
          </a:xfrm>
          <a:prstGeom prst="rect">
            <a:avLst/>
          </a:prstGeom>
          <a:noFill/>
          <a:ln w="38100" cmpd="thickThin">
            <a:solidFill>
              <a:schemeClr val="tx1"/>
            </a:solidFill>
          </a:ln>
        </p:spPr>
        <p:txBody>
          <a:bodyPr wrap="square" rtlCol="0">
            <a:spAutoFit/>
          </a:bodyPr>
          <a:lstStyle/>
          <a:p>
            <a:pPr algn="ctr"/>
            <a:r>
              <a:rPr lang="en-US" sz="1200" dirty="0" smtClean="0">
                <a:solidFill>
                  <a:schemeClr val="accent5"/>
                </a:solidFill>
                <a:latin typeface="Arial" pitchFamily="34" charset="0"/>
                <a:cs typeface="Arial" pitchFamily="34" charset="0"/>
              </a:rPr>
              <a:t>The </a:t>
            </a:r>
            <a:r>
              <a:rPr lang="en-US" sz="1200" b="1" dirty="0" smtClean="0">
                <a:solidFill>
                  <a:schemeClr val="accent5"/>
                </a:solidFill>
                <a:latin typeface="Arial" pitchFamily="34" charset="0"/>
                <a:cs typeface="Arial" pitchFamily="34" charset="0"/>
              </a:rPr>
              <a:t>Library</a:t>
            </a:r>
            <a:r>
              <a:rPr lang="en-US" sz="1200" dirty="0" smtClean="0">
                <a:solidFill>
                  <a:schemeClr val="accent5"/>
                </a:solidFill>
                <a:latin typeface="Arial" pitchFamily="34" charset="0"/>
                <a:cs typeface="Arial" pitchFamily="34" charset="0"/>
              </a:rPr>
              <a:t> tab will guide you to your  member group’s </a:t>
            </a:r>
            <a:r>
              <a:rPr lang="en-US" sz="1200" b="1" dirty="0" smtClean="0">
                <a:solidFill>
                  <a:schemeClr val="bg1"/>
                </a:solidFill>
                <a:latin typeface="Arial" pitchFamily="34" charset="0"/>
                <a:cs typeface="Arial" pitchFamily="34" charset="0"/>
              </a:rPr>
              <a:t>resource library</a:t>
            </a:r>
            <a:r>
              <a:rPr lang="en-US" sz="1200" dirty="0" smtClean="0">
                <a:solidFill>
                  <a:schemeClr val="accent5"/>
                </a:solidFill>
                <a:latin typeface="Arial" pitchFamily="34" charset="0"/>
                <a:cs typeface="Arial" pitchFamily="34" charset="0"/>
              </a:rPr>
              <a:t>.</a:t>
            </a:r>
            <a:endParaRPr lang="en-US" sz="1200" dirty="0" smtClean="0">
              <a:solidFill>
                <a:srgbClr val="000000"/>
              </a:solidFill>
              <a:latin typeface="Arial" pitchFamily="34" charset="0"/>
              <a:cs typeface="Arial" pitchFamily="34" charset="0"/>
            </a:endParaRPr>
          </a:p>
        </p:txBody>
      </p:sp>
      <p:sp>
        <p:nvSpPr>
          <p:cNvPr id="24" name="TextBox 23"/>
          <p:cNvSpPr txBox="1"/>
          <p:nvPr/>
        </p:nvSpPr>
        <p:spPr>
          <a:xfrm>
            <a:off x="2286000" y="4202875"/>
            <a:ext cx="1905000" cy="646331"/>
          </a:xfrm>
          <a:prstGeom prst="rect">
            <a:avLst/>
          </a:prstGeom>
          <a:noFill/>
          <a:ln w="38100" cmpd="thickThin">
            <a:solidFill>
              <a:schemeClr val="tx1"/>
            </a:solidFill>
          </a:ln>
        </p:spPr>
        <p:txBody>
          <a:bodyPr wrap="square" rtlCol="0">
            <a:spAutoFit/>
          </a:bodyPr>
          <a:lstStyle/>
          <a:p>
            <a:pPr algn="ctr"/>
            <a:r>
              <a:rPr lang="en-US" sz="1200" dirty="0" smtClean="0">
                <a:solidFill>
                  <a:schemeClr val="accent5"/>
                </a:solidFill>
                <a:latin typeface="Arial" pitchFamily="34" charset="0"/>
                <a:cs typeface="Arial" pitchFamily="34" charset="0"/>
              </a:rPr>
              <a:t>Click the </a:t>
            </a:r>
            <a:r>
              <a:rPr lang="en-US" sz="1200" b="1" dirty="0" smtClean="0">
                <a:solidFill>
                  <a:schemeClr val="accent5"/>
                </a:solidFill>
                <a:latin typeface="Arial" pitchFamily="34" charset="0"/>
                <a:cs typeface="Arial" pitchFamily="34" charset="0"/>
              </a:rPr>
              <a:t>Discussions</a:t>
            </a:r>
            <a:r>
              <a:rPr lang="en-US" sz="1200" dirty="0" smtClean="0">
                <a:solidFill>
                  <a:schemeClr val="accent5"/>
                </a:solidFill>
                <a:latin typeface="Arial" pitchFamily="34" charset="0"/>
                <a:cs typeface="Arial" pitchFamily="34" charset="0"/>
              </a:rPr>
              <a:t> tab to view </a:t>
            </a:r>
            <a:r>
              <a:rPr lang="en-US" sz="1200" b="1" dirty="0" smtClean="0">
                <a:solidFill>
                  <a:schemeClr val="accent3"/>
                </a:solidFill>
                <a:latin typeface="Arial" pitchFamily="34" charset="0"/>
                <a:cs typeface="Arial" pitchFamily="34" charset="0"/>
              </a:rPr>
              <a:t>discussions</a:t>
            </a:r>
            <a:r>
              <a:rPr lang="en-US" sz="1200" dirty="0" smtClean="0">
                <a:solidFill>
                  <a:schemeClr val="accent5"/>
                </a:solidFill>
                <a:latin typeface="Arial" pitchFamily="34" charset="0"/>
                <a:cs typeface="Arial" pitchFamily="34" charset="0"/>
              </a:rPr>
              <a:t> for your member group.</a:t>
            </a:r>
            <a:endParaRPr lang="en-US" sz="1200" i="1" dirty="0" smtClean="0">
              <a:solidFill>
                <a:schemeClr val="accent5"/>
              </a:solidFill>
              <a:latin typeface="Arial" pitchFamily="34" charset="0"/>
              <a:cs typeface="Arial" pitchFamily="34" charset="0"/>
            </a:endParaRPr>
          </a:p>
        </p:txBody>
      </p:sp>
      <p:sp>
        <p:nvSpPr>
          <p:cNvPr id="25" name="TextBox 24"/>
          <p:cNvSpPr txBox="1"/>
          <p:nvPr/>
        </p:nvSpPr>
        <p:spPr>
          <a:xfrm>
            <a:off x="914400" y="1422737"/>
            <a:ext cx="1905000" cy="1015663"/>
          </a:xfrm>
          <a:prstGeom prst="rect">
            <a:avLst/>
          </a:prstGeom>
          <a:noFill/>
          <a:ln w="38100" cmpd="thickThin">
            <a:solidFill>
              <a:schemeClr val="tx1"/>
            </a:solidFill>
          </a:ln>
        </p:spPr>
        <p:txBody>
          <a:bodyPr wrap="square" rtlCol="0">
            <a:spAutoFit/>
          </a:bodyPr>
          <a:lstStyle/>
          <a:p>
            <a:pPr algn="ctr"/>
            <a:r>
              <a:rPr lang="en-US" sz="1200" dirty="0" smtClean="0">
                <a:solidFill>
                  <a:schemeClr val="accent5"/>
                </a:solidFill>
                <a:latin typeface="Arial" pitchFamily="34" charset="0"/>
                <a:cs typeface="Arial" pitchFamily="34" charset="0"/>
              </a:rPr>
              <a:t>Navigating to your member group’s landing page will display the </a:t>
            </a:r>
            <a:r>
              <a:rPr lang="en-US" sz="1200" b="1" dirty="0" smtClean="0">
                <a:solidFill>
                  <a:schemeClr val="accent5"/>
                </a:solidFill>
                <a:latin typeface="Arial" pitchFamily="34" charset="0"/>
                <a:cs typeface="Arial" pitchFamily="34" charset="0"/>
              </a:rPr>
              <a:t>Recent Activity </a:t>
            </a:r>
            <a:r>
              <a:rPr lang="en-US" sz="1200" dirty="0" smtClean="0">
                <a:solidFill>
                  <a:schemeClr val="accent5"/>
                </a:solidFill>
                <a:latin typeface="Arial" pitchFamily="34" charset="0"/>
                <a:cs typeface="Arial" pitchFamily="34" charset="0"/>
              </a:rPr>
              <a:t>tab by default.</a:t>
            </a:r>
          </a:p>
        </p:txBody>
      </p:sp>
      <p:cxnSp>
        <p:nvCxnSpPr>
          <p:cNvPr id="43" name="Straight Connector 42"/>
          <p:cNvCxnSpPr/>
          <p:nvPr/>
        </p:nvCxnSpPr>
        <p:spPr>
          <a:xfrm flipH="1">
            <a:off x="4572000" y="4419600"/>
            <a:ext cx="3200400" cy="1459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848600" y="4267200"/>
            <a:ext cx="1066800" cy="276999"/>
          </a:xfrm>
          <a:prstGeom prst="rect">
            <a:avLst/>
          </a:prstGeom>
          <a:noFill/>
          <a:ln w="38100" cmpd="thickThin">
            <a:solidFill>
              <a:schemeClr val="tx1"/>
            </a:solidFill>
          </a:ln>
        </p:spPr>
        <p:txBody>
          <a:bodyPr wrap="square" rtlCol="0">
            <a:spAutoFit/>
          </a:bodyPr>
          <a:lstStyle/>
          <a:p>
            <a:r>
              <a:rPr lang="en-US" sz="1200" dirty="0" smtClean="0">
                <a:solidFill>
                  <a:schemeClr val="accent5"/>
                </a:solidFill>
                <a:latin typeface="Arial" pitchFamily="34" charset="0"/>
                <a:cs typeface="Arial" pitchFamily="34" charset="0"/>
              </a:rPr>
              <a:t>Dashboard</a:t>
            </a:r>
          </a:p>
        </p:txBody>
      </p:sp>
      <p:pic>
        <p:nvPicPr>
          <p:cNvPr id="19" name="Picture 18" descr="dashboard zoomed.jpg"/>
          <p:cNvPicPr>
            <a:picLocks noChangeAspect="1"/>
          </p:cNvPicPr>
          <p:nvPr/>
        </p:nvPicPr>
        <p:blipFill>
          <a:blip r:embed="rId3" cstate="print"/>
          <a:stretch>
            <a:fillRect/>
          </a:stretch>
        </p:blipFill>
        <p:spPr>
          <a:xfrm>
            <a:off x="1143000" y="2743200"/>
            <a:ext cx="6490794" cy="1185672"/>
          </a:xfrm>
          <a:prstGeom prst="rect">
            <a:avLst/>
          </a:prstGeom>
          <a:ln>
            <a:solidFill>
              <a:srgbClr val="CCB676"/>
            </a:solidFill>
          </a:ln>
        </p:spPr>
      </p:pic>
      <p:cxnSp>
        <p:nvCxnSpPr>
          <p:cNvPr id="13" name="Straight Connector 12"/>
          <p:cNvCxnSpPr/>
          <p:nvPr/>
        </p:nvCxnSpPr>
        <p:spPr>
          <a:xfrm>
            <a:off x="1905000" y="2514600"/>
            <a:ext cx="0" cy="4572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124200" y="3581400"/>
            <a:ext cx="0" cy="5334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4114800" y="2514600"/>
            <a:ext cx="0" cy="4572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105400" y="1422737"/>
            <a:ext cx="1447800" cy="1015663"/>
          </a:xfrm>
          <a:prstGeom prst="rect">
            <a:avLst/>
          </a:prstGeom>
          <a:noFill/>
          <a:ln w="38100" cmpd="thickThin">
            <a:solidFill>
              <a:schemeClr val="tx1"/>
            </a:solidFill>
          </a:ln>
        </p:spPr>
        <p:txBody>
          <a:bodyPr wrap="square" rtlCol="0">
            <a:spAutoFit/>
          </a:bodyPr>
          <a:lstStyle/>
          <a:p>
            <a:pPr algn="ctr"/>
            <a:r>
              <a:rPr lang="en-US" sz="1200" dirty="0" smtClean="0">
                <a:solidFill>
                  <a:schemeClr val="accent5"/>
                </a:solidFill>
                <a:latin typeface="Arial" pitchFamily="34" charset="0"/>
                <a:cs typeface="Arial" pitchFamily="34" charset="0"/>
              </a:rPr>
              <a:t>Click the </a:t>
            </a:r>
            <a:r>
              <a:rPr lang="en-US" sz="1200" b="1" dirty="0" smtClean="0">
                <a:solidFill>
                  <a:schemeClr val="accent5"/>
                </a:solidFill>
                <a:latin typeface="Arial" pitchFamily="34" charset="0"/>
                <a:cs typeface="Arial" pitchFamily="34" charset="0"/>
              </a:rPr>
              <a:t>Events</a:t>
            </a:r>
            <a:r>
              <a:rPr lang="en-US" sz="1200" dirty="0" smtClean="0">
                <a:solidFill>
                  <a:schemeClr val="accent5"/>
                </a:solidFill>
                <a:latin typeface="Arial" pitchFamily="34" charset="0"/>
                <a:cs typeface="Arial" pitchFamily="34" charset="0"/>
              </a:rPr>
              <a:t> tab to view upcoming events for your member group.</a:t>
            </a:r>
            <a:endParaRPr lang="en-US" sz="1200" i="1" dirty="0" smtClean="0">
              <a:solidFill>
                <a:schemeClr val="accent5"/>
              </a:solidFill>
              <a:latin typeface="Arial" pitchFamily="34" charset="0"/>
              <a:cs typeface="Arial" pitchFamily="34" charset="0"/>
            </a:endParaRPr>
          </a:p>
        </p:txBody>
      </p:sp>
      <p:sp>
        <p:nvSpPr>
          <p:cNvPr id="34" name="TextBox 33"/>
          <p:cNvSpPr txBox="1"/>
          <p:nvPr/>
        </p:nvSpPr>
        <p:spPr>
          <a:xfrm>
            <a:off x="5943600" y="4191000"/>
            <a:ext cx="1600200" cy="1015663"/>
          </a:xfrm>
          <a:prstGeom prst="rect">
            <a:avLst/>
          </a:prstGeom>
          <a:noFill/>
          <a:ln w="38100" cmpd="thickThin">
            <a:solidFill>
              <a:schemeClr val="tx1"/>
            </a:solidFill>
          </a:ln>
        </p:spPr>
        <p:txBody>
          <a:bodyPr wrap="square" rtlCol="0">
            <a:spAutoFit/>
          </a:bodyPr>
          <a:lstStyle/>
          <a:p>
            <a:pPr algn="ctr"/>
            <a:r>
              <a:rPr lang="en-US" sz="1200" dirty="0" smtClean="0">
                <a:solidFill>
                  <a:schemeClr val="accent5"/>
                </a:solidFill>
                <a:latin typeface="Arial" pitchFamily="34" charset="0"/>
                <a:cs typeface="Arial" pitchFamily="34" charset="0"/>
              </a:rPr>
              <a:t>Click the </a:t>
            </a:r>
            <a:r>
              <a:rPr lang="en-US" sz="1200" b="1" dirty="0" smtClean="0">
                <a:solidFill>
                  <a:schemeClr val="accent5"/>
                </a:solidFill>
                <a:latin typeface="Arial" pitchFamily="34" charset="0"/>
                <a:cs typeface="Arial" pitchFamily="34" charset="0"/>
              </a:rPr>
              <a:t>Members</a:t>
            </a:r>
            <a:r>
              <a:rPr lang="en-US" sz="1200" dirty="0" smtClean="0">
                <a:solidFill>
                  <a:schemeClr val="accent5"/>
                </a:solidFill>
                <a:latin typeface="Arial" pitchFamily="34" charset="0"/>
                <a:cs typeface="Arial" pitchFamily="34" charset="0"/>
              </a:rPr>
              <a:t> tab to view the current members of your member group and to add contacts.</a:t>
            </a:r>
            <a:endParaRPr lang="en-US" sz="1200" i="1" dirty="0" smtClean="0">
              <a:solidFill>
                <a:schemeClr val="accent5"/>
              </a:solidFill>
              <a:latin typeface="Arial" pitchFamily="34" charset="0"/>
              <a:cs typeface="Arial" pitchFamily="34" charset="0"/>
            </a:endParaRPr>
          </a:p>
        </p:txBody>
      </p:sp>
      <p:sp>
        <p:nvSpPr>
          <p:cNvPr id="35" name="TextBox 34"/>
          <p:cNvSpPr txBox="1"/>
          <p:nvPr/>
        </p:nvSpPr>
        <p:spPr>
          <a:xfrm>
            <a:off x="4343400" y="4191000"/>
            <a:ext cx="1447800" cy="830997"/>
          </a:xfrm>
          <a:prstGeom prst="rect">
            <a:avLst/>
          </a:prstGeom>
          <a:noFill/>
          <a:ln w="38100" cmpd="thickThin">
            <a:solidFill>
              <a:schemeClr val="tx1"/>
            </a:solidFill>
          </a:ln>
        </p:spPr>
        <p:txBody>
          <a:bodyPr wrap="square" rtlCol="0">
            <a:spAutoFit/>
          </a:bodyPr>
          <a:lstStyle/>
          <a:p>
            <a:pPr algn="ctr"/>
            <a:r>
              <a:rPr lang="en-US" sz="1200" dirty="0" smtClean="0">
                <a:solidFill>
                  <a:schemeClr val="accent5"/>
                </a:solidFill>
                <a:latin typeface="Arial" pitchFamily="34" charset="0"/>
                <a:cs typeface="Arial" pitchFamily="34" charset="0"/>
              </a:rPr>
              <a:t>Click here to view your member group’s </a:t>
            </a:r>
            <a:r>
              <a:rPr lang="en-US" sz="1200" b="1" dirty="0" smtClean="0">
                <a:solidFill>
                  <a:schemeClr val="accent3"/>
                </a:solidFill>
                <a:latin typeface="Arial" pitchFamily="34" charset="0"/>
                <a:cs typeface="Arial" pitchFamily="34" charset="0"/>
              </a:rPr>
              <a:t>blog</a:t>
            </a:r>
            <a:r>
              <a:rPr lang="en-US" sz="1200" dirty="0" smtClean="0">
                <a:solidFill>
                  <a:schemeClr val="accent5"/>
                </a:solidFill>
                <a:latin typeface="Arial" pitchFamily="34" charset="0"/>
                <a:cs typeface="Arial" pitchFamily="34" charset="0"/>
              </a:rPr>
              <a:t> entries.</a:t>
            </a:r>
            <a:endParaRPr lang="en-US" sz="1200" i="1" dirty="0" smtClean="0">
              <a:solidFill>
                <a:schemeClr val="accent5"/>
              </a:solidFill>
              <a:latin typeface="Arial" pitchFamily="34" charset="0"/>
              <a:cs typeface="Arial" pitchFamily="34" charset="0"/>
            </a:endParaRPr>
          </a:p>
        </p:txBody>
      </p:sp>
      <p:cxnSp>
        <p:nvCxnSpPr>
          <p:cNvPr id="33" name="Straight Connector 32"/>
          <p:cNvCxnSpPr/>
          <p:nvPr/>
        </p:nvCxnSpPr>
        <p:spPr>
          <a:xfrm flipV="1">
            <a:off x="5029200" y="3581400"/>
            <a:ext cx="0" cy="5334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781800" y="3581400"/>
            <a:ext cx="0" cy="5334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791200" y="2590800"/>
            <a:ext cx="0" cy="3810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752600" y="4267200"/>
            <a:ext cx="2743200" cy="381000"/>
          </a:xfrm>
          <a:prstGeom prst="rect">
            <a:avLst/>
          </a:prstGeom>
          <a:no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500"/>
                            </p:stCondLst>
                            <p:childTnLst>
                              <p:par>
                                <p:cTn id="11" presetID="55" presetClass="entr" presetSubtype="0" fill="hold" nodeType="afterEffect">
                                  <p:stCondLst>
                                    <p:cond delay="5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strVal val="#ppt_w*0.70"/>
                                          </p:val>
                                        </p:tav>
                                        <p:tav tm="100000">
                                          <p:val>
                                            <p:strVal val="#ppt_w"/>
                                          </p:val>
                                        </p:tav>
                                      </p:tavLst>
                                    </p:anim>
                                    <p:anim calcmode="lin" valueType="num">
                                      <p:cBhvr>
                                        <p:cTn id="14" dur="1000" fill="hold"/>
                                        <p:tgtEl>
                                          <p:spTgt spid="11"/>
                                        </p:tgtEl>
                                        <p:attrNameLst>
                                          <p:attrName>ppt_h</p:attrName>
                                        </p:attrNameLst>
                                      </p:cBhvr>
                                      <p:tavLst>
                                        <p:tav tm="0">
                                          <p:val>
                                            <p:strVal val="#ppt_h"/>
                                          </p:val>
                                        </p:tav>
                                        <p:tav tm="100000">
                                          <p:val>
                                            <p:strVal val="#ppt_h"/>
                                          </p:val>
                                        </p:tav>
                                      </p:tavLst>
                                    </p:anim>
                                    <p:animEffect transition="in" filter="fade">
                                      <p:cBhvr>
                                        <p:cTn id="15" dur="1000"/>
                                        <p:tgtEl>
                                          <p:spTgt spid="11"/>
                                        </p:tgtEl>
                                      </p:cBhvr>
                                    </p:animEffect>
                                  </p:childTnLst>
                                </p:cTn>
                              </p:par>
                            </p:childTnLst>
                          </p:cTn>
                        </p:par>
                        <p:par>
                          <p:cTn id="16" fill="hold">
                            <p:stCondLst>
                              <p:cond delay="3000"/>
                            </p:stCondLst>
                            <p:childTnLst>
                              <p:par>
                                <p:cTn id="17" presetID="55"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strVal val="#ppt_w*0.70"/>
                                          </p:val>
                                        </p:tav>
                                        <p:tav tm="100000">
                                          <p:val>
                                            <p:strVal val="#ppt_w"/>
                                          </p:val>
                                        </p:tav>
                                      </p:tavLst>
                                    </p:anim>
                                    <p:anim calcmode="lin" valueType="num">
                                      <p:cBhvr>
                                        <p:cTn id="20" dur="1000" fill="hold"/>
                                        <p:tgtEl>
                                          <p:spTgt spid="18"/>
                                        </p:tgtEl>
                                        <p:attrNameLst>
                                          <p:attrName>ppt_h</p:attrName>
                                        </p:attrNameLst>
                                      </p:cBhvr>
                                      <p:tavLst>
                                        <p:tav tm="0">
                                          <p:val>
                                            <p:strVal val="#ppt_h"/>
                                          </p:val>
                                        </p:tav>
                                        <p:tav tm="100000">
                                          <p:val>
                                            <p:strVal val="#ppt_h"/>
                                          </p:val>
                                        </p:tav>
                                      </p:tavLst>
                                    </p:anim>
                                    <p:animEffect transition="in" filter="fade">
                                      <p:cBhvr>
                                        <p:cTn id="21" dur="1000"/>
                                        <p:tgtEl>
                                          <p:spTgt spid="18"/>
                                        </p:tgtEl>
                                      </p:cBhvr>
                                    </p:animEffect>
                                  </p:childTnLst>
                                </p:cTn>
                              </p:par>
                              <p:par>
                                <p:cTn id="22" presetID="55" presetClass="entr" presetSubtype="0"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p:cTn id="24" dur="1000" fill="hold"/>
                                        <p:tgtEl>
                                          <p:spTgt spid="43"/>
                                        </p:tgtEl>
                                        <p:attrNameLst>
                                          <p:attrName>ppt_w</p:attrName>
                                        </p:attrNameLst>
                                      </p:cBhvr>
                                      <p:tavLst>
                                        <p:tav tm="0">
                                          <p:val>
                                            <p:strVal val="#ppt_w*0.70"/>
                                          </p:val>
                                        </p:tav>
                                        <p:tav tm="100000">
                                          <p:val>
                                            <p:strVal val="#ppt_w"/>
                                          </p:val>
                                        </p:tav>
                                      </p:tavLst>
                                    </p:anim>
                                    <p:anim calcmode="lin" valueType="num">
                                      <p:cBhvr>
                                        <p:cTn id="25" dur="1000" fill="hold"/>
                                        <p:tgtEl>
                                          <p:spTgt spid="43"/>
                                        </p:tgtEl>
                                        <p:attrNameLst>
                                          <p:attrName>ppt_h</p:attrName>
                                        </p:attrNameLst>
                                      </p:cBhvr>
                                      <p:tavLst>
                                        <p:tav tm="0">
                                          <p:val>
                                            <p:strVal val="#ppt_h"/>
                                          </p:val>
                                        </p:tav>
                                        <p:tav tm="100000">
                                          <p:val>
                                            <p:strVal val="#ppt_h"/>
                                          </p:val>
                                        </p:tav>
                                      </p:tavLst>
                                    </p:anim>
                                    <p:animEffect transition="in" filter="fade">
                                      <p:cBhvr>
                                        <p:cTn id="26" dur="1000"/>
                                        <p:tgtEl>
                                          <p:spTgt spid="43"/>
                                        </p:tgtEl>
                                      </p:cBhvr>
                                    </p:animEffect>
                                  </p:childTnLst>
                                </p:cTn>
                              </p:par>
                              <p:par>
                                <p:cTn id="27" presetID="55" presetClass="entr" presetSubtype="0" fill="hold" grpId="0" nodeType="withEffect">
                                  <p:stCondLst>
                                    <p:cond delay="1000"/>
                                  </p:stCondLst>
                                  <p:childTnLst>
                                    <p:set>
                                      <p:cBhvr>
                                        <p:cTn id="28" dur="1" fill="hold">
                                          <p:stCondLst>
                                            <p:cond delay="0"/>
                                          </p:stCondLst>
                                        </p:cTn>
                                        <p:tgtEl>
                                          <p:spTgt spid="49"/>
                                        </p:tgtEl>
                                        <p:attrNameLst>
                                          <p:attrName>style.visibility</p:attrName>
                                        </p:attrNameLst>
                                      </p:cBhvr>
                                      <p:to>
                                        <p:strVal val="visible"/>
                                      </p:to>
                                    </p:set>
                                    <p:anim calcmode="lin" valueType="num">
                                      <p:cBhvr>
                                        <p:cTn id="29" dur="1000" fill="hold"/>
                                        <p:tgtEl>
                                          <p:spTgt spid="49"/>
                                        </p:tgtEl>
                                        <p:attrNameLst>
                                          <p:attrName>ppt_w</p:attrName>
                                        </p:attrNameLst>
                                      </p:cBhvr>
                                      <p:tavLst>
                                        <p:tav tm="0">
                                          <p:val>
                                            <p:strVal val="#ppt_w*0.70"/>
                                          </p:val>
                                        </p:tav>
                                        <p:tav tm="100000">
                                          <p:val>
                                            <p:strVal val="#ppt_w"/>
                                          </p:val>
                                        </p:tav>
                                      </p:tavLst>
                                    </p:anim>
                                    <p:anim calcmode="lin" valueType="num">
                                      <p:cBhvr>
                                        <p:cTn id="30" dur="1000" fill="hold"/>
                                        <p:tgtEl>
                                          <p:spTgt spid="49"/>
                                        </p:tgtEl>
                                        <p:attrNameLst>
                                          <p:attrName>ppt_h</p:attrName>
                                        </p:attrNameLst>
                                      </p:cBhvr>
                                      <p:tavLst>
                                        <p:tav tm="0">
                                          <p:val>
                                            <p:strVal val="#ppt_h"/>
                                          </p:val>
                                        </p:tav>
                                        <p:tav tm="100000">
                                          <p:val>
                                            <p:strVal val="#ppt_h"/>
                                          </p:val>
                                        </p:tav>
                                      </p:tavLst>
                                    </p:anim>
                                    <p:animEffect transition="in" filter="fade">
                                      <p:cBhvr>
                                        <p:cTn id="31" dur="1000"/>
                                        <p:tgtEl>
                                          <p:spTgt spid="49"/>
                                        </p:tgtEl>
                                      </p:cBhvr>
                                    </p:animEffect>
                                  </p:childTnLst>
                                </p:cTn>
                              </p:par>
                            </p:childTnLst>
                          </p:cTn>
                        </p:par>
                        <p:par>
                          <p:cTn id="32" fill="hold">
                            <p:stCondLst>
                              <p:cond delay="5000"/>
                            </p:stCondLst>
                            <p:childTnLst>
                              <p:par>
                                <p:cTn id="33" presetID="26" presetClass="emph" presetSubtype="0" fill="hold" grpId="2" nodeType="afterEffect">
                                  <p:stCondLst>
                                    <p:cond delay="0"/>
                                  </p:stCondLst>
                                  <p:childTnLst>
                                    <p:animEffect transition="out" filter="fade">
                                      <p:cBhvr>
                                        <p:cTn id="34" dur="500" tmFilter="0, 0; .2, .5; .8, .5; 1, 0"/>
                                        <p:tgtEl>
                                          <p:spTgt spid="18"/>
                                        </p:tgtEl>
                                      </p:cBhvr>
                                    </p:animEffect>
                                    <p:animScale>
                                      <p:cBhvr>
                                        <p:cTn id="35" dur="250" autoRev="1" fill="hold"/>
                                        <p:tgtEl>
                                          <p:spTgt spid="18"/>
                                        </p:tgtEl>
                                      </p:cBhvr>
                                      <p:by x="105000" y="105000"/>
                                    </p:animScale>
                                  </p:childTnLst>
                                </p:cTn>
                              </p:par>
                              <p:par>
                                <p:cTn id="36" presetID="26" presetClass="emph" presetSubtype="0" fill="hold" nodeType="withEffect">
                                  <p:stCondLst>
                                    <p:cond delay="0"/>
                                  </p:stCondLst>
                                  <p:childTnLst>
                                    <p:animEffect transition="out" filter="fade">
                                      <p:cBhvr>
                                        <p:cTn id="37" dur="500" tmFilter="0, 0; .2, .5; .8, .5; 1, 0"/>
                                        <p:tgtEl>
                                          <p:spTgt spid="43"/>
                                        </p:tgtEl>
                                      </p:cBhvr>
                                    </p:animEffect>
                                    <p:animScale>
                                      <p:cBhvr>
                                        <p:cTn id="38" dur="250" autoRev="1" fill="hold"/>
                                        <p:tgtEl>
                                          <p:spTgt spid="43"/>
                                        </p:tgtEl>
                                      </p:cBhvr>
                                      <p:by x="105000" y="105000"/>
                                    </p:animScale>
                                  </p:childTnLst>
                                </p:cTn>
                              </p:par>
                              <p:par>
                                <p:cTn id="39" presetID="26" presetClass="emph" presetSubtype="0" fill="hold" grpId="2" nodeType="withEffect">
                                  <p:stCondLst>
                                    <p:cond delay="0"/>
                                  </p:stCondLst>
                                  <p:childTnLst>
                                    <p:animEffect transition="out" filter="fade">
                                      <p:cBhvr>
                                        <p:cTn id="40" dur="500" tmFilter="0, 0; .2, .5; .8, .5; 1, 0"/>
                                        <p:tgtEl>
                                          <p:spTgt spid="49"/>
                                        </p:tgtEl>
                                      </p:cBhvr>
                                    </p:animEffect>
                                    <p:animScale>
                                      <p:cBhvr>
                                        <p:cTn id="41" dur="250" autoRev="1" fill="hold"/>
                                        <p:tgtEl>
                                          <p:spTgt spid="49"/>
                                        </p:tgtEl>
                                      </p:cBhvr>
                                      <p:by x="105000" y="105000"/>
                                    </p:animScale>
                                  </p:childTnLst>
                                </p:cTn>
                              </p:par>
                            </p:childTnLst>
                          </p:cTn>
                        </p:par>
                        <p:par>
                          <p:cTn id="42" fill="hold">
                            <p:stCondLst>
                              <p:cond delay="5500"/>
                            </p:stCondLst>
                            <p:childTnLst>
                              <p:par>
                                <p:cTn id="43" presetID="9" presetClass="entr" presetSubtype="0" fill="hold" nodeType="afterEffect">
                                  <p:stCondLst>
                                    <p:cond delay="1000"/>
                                  </p:stCondLst>
                                  <p:childTnLst>
                                    <p:set>
                                      <p:cBhvr>
                                        <p:cTn id="44" dur="1" fill="hold">
                                          <p:stCondLst>
                                            <p:cond delay="0"/>
                                          </p:stCondLst>
                                        </p:cTn>
                                        <p:tgtEl>
                                          <p:spTgt spid="19"/>
                                        </p:tgtEl>
                                        <p:attrNameLst>
                                          <p:attrName>style.visibility</p:attrName>
                                        </p:attrNameLst>
                                      </p:cBhvr>
                                      <p:to>
                                        <p:strVal val="visible"/>
                                      </p:to>
                                    </p:set>
                                    <p:animEffect transition="in" filter="dissolve">
                                      <p:cBhvr>
                                        <p:cTn id="45" dur="1000"/>
                                        <p:tgtEl>
                                          <p:spTgt spid="19"/>
                                        </p:tgtEl>
                                      </p:cBhvr>
                                    </p:animEffect>
                                  </p:childTnLst>
                                </p:cTn>
                              </p:par>
                            </p:childTnLst>
                          </p:cTn>
                        </p:par>
                        <p:par>
                          <p:cTn id="46" fill="hold">
                            <p:stCondLst>
                              <p:cond delay="7500"/>
                            </p:stCondLst>
                            <p:childTnLst>
                              <p:par>
                                <p:cTn id="47" presetID="10" presetClass="exit" presetSubtype="0" fill="hold" nodeType="afterEffect">
                                  <p:stCondLst>
                                    <p:cond delay="500"/>
                                  </p:stCondLst>
                                  <p:childTnLst>
                                    <p:animEffect transition="out" filter="fade">
                                      <p:cBhvr>
                                        <p:cTn id="48" dur="2000"/>
                                        <p:tgtEl>
                                          <p:spTgt spid="11"/>
                                        </p:tgtEl>
                                      </p:cBhvr>
                                    </p:animEffect>
                                    <p:set>
                                      <p:cBhvr>
                                        <p:cTn id="49" dur="1" fill="hold">
                                          <p:stCondLst>
                                            <p:cond delay="1999"/>
                                          </p:stCondLst>
                                        </p:cTn>
                                        <p:tgtEl>
                                          <p:spTgt spid="11"/>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2000"/>
                                        <p:tgtEl>
                                          <p:spTgt spid="49"/>
                                        </p:tgtEl>
                                      </p:cBhvr>
                                    </p:animEffect>
                                    <p:set>
                                      <p:cBhvr>
                                        <p:cTn id="52" dur="1" fill="hold">
                                          <p:stCondLst>
                                            <p:cond delay="1999"/>
                                          </p:stCondLst>
                                        </p:cTn>
                                        <p:tgtEl>
                                          <p:spTgt spid="49"/>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2000"/>
                                        <p:tgtEl>
                                          <p:spTgt spid="43"/>
                                        </p:tgtEl>
                                      </p:cBhvr>
                                    </p:animEffect>
                                    <p:set>
                                      <p:cBhvr>
                                        <p:cTn id="55" dur="1" fill="hold">
                                          <p:stCondLst>
                                            <p:cond delay="1999"/>
                                          </p:stCondLst>
                                        </p:cTn>
                                        <p:tgtEl>
                                          <p:spTgt spid="43"/>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2000"/>
                                        <p:tgtEl>
                                          <p:spTgt spid="18"/>
                                        </p:tgtEl>
                                      </p:cBhvr>
                                    </p:animEffect>
                                    <p:set>
                                      <p:cBhvr>
                                        <p:cTn id="58" dur="1" fill="hold">
                                          <p:stCondLst>
                                            <p:cond delay="1999"/>
                                          </p:stCondLst>
                                        </p:cTn>
                                        <p:tgtEl>
                                          <p:spTgt spid="18"/>
                                        </p:tgtEl>
                                        <p:attrNameLst>
                                          <p:attrName>style.visibility</p:attrName>
                                        </p:attrNameLst>
                                      </p:cBhvr>
                                      <p:to>
                                        <p:strVal val="hidden"/>
                                      </p:to>
                                    </p:set>
                                  </p:childTnLst>
                                </p:cTn>
                              </p:par>
                            </p:childTnLst>
                          </p:cTn>
                        </p:par>
                        <p:par>
                          <p:cTn id="59" fill="hold">
                            <p:stCondLst>
                              <p:cond delay="10000"/>
                            </p:stCondLst>
                            <p:childTnLst>
                              <p:par>
                                <p:cTn id="60" presetID="9"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dissolve">
                                      <p:cBhvr>
                                        <p:cTn id="62" dur="500"/>
                                        <p:tgtEl>
                                          <p:spTgt spid="25"/>
                                        </p:tgtEl>
                                      </p:cBhvr>
                                    </p:animEffect>
                                  </p:childTnLst>
                                </p:cTn>
                              </p:par>
                              <p:par>
                                <p:cTn id="63" presetID="9" presetClass="entr" presetSubtype="0" fill="hold" nodeType="with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dissolve">
                                      <p:cBhvr>
                                        <p:cTn id="65" dur="500"/>
                                        <p:tgtEl>
                                          <p:spTgt spid="13"/>
                                        </p:tgtEl>
                                      </p:cBhvr>
                                    </p:animEffect>
                                  </p:childTnLst>
                                </p:cTn>
                              </p:par>
                              <p:par>
                                <p:cTn id="66" presetID="9" presetClass="entr" presetSubtype="0" fill="hold"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dissolve">
                                      <p:cBhvr>
                                        <p:cTn id="68" dur="500"/>
                                        <p:tgtEl>
                                          <p:spTgt spid="14"/>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dissolve">
                                      <p:cBhvr>
                                        <p:cTn id="71" dur="500"/>
                                        <p:tgtEl>
                                          <p:spTgt spid="24"/>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dissolve">
                                      <p:cBhvr>
                                        <p:cTn id="74" dur="500"/>
                                        <p:tgtEl>
                                          <p:spTgt spid="12"/>
                                        </p:tgtEl>
                                      </p:cBhvr>
                                    </p:animEffect>
                                  </p:childTnLst>
                                </p:cTn>
                              </p:par>
                              <p:par>
                                <p:cTn id="75" presetID="9" presetClass="entr" presetSubtype="0" fill="hold"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dissolve">
                                      <p:cBhvr>
                                        <p:cTn id="77" dur="500"/>
                                        <p:tgtEl>
                                          <p:spTgt spid="16"/>
                                        </p:tgtEl>
                                      </p:cBhvr>
                                    </p:animEffect>
                                  </p:childTnLst>
                                </p:cTn>
                              </p:par>
                              <p:par>
                                <p:cTn id="78" presetID="9" presetClass="entr" presetSubtype="0"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dissolve">
                                      <p:cBhvr>
                                        <p:cTn id="80" dur="500"/>
                                        <p:tgtEl>
                                          <p:spTgt spid="33"/>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dissolve">
                                      <p:cBhvr>
                                        <p:cTn id="83" dur="500"/>
                                        <p:tgtEl>
                                          <p:spTgt spid="35"/>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dissolve">
                                      <p:cBhvr>
                                        <p:cTn id="86" dur="500"/>
                                        <p:tgtEl>
                                          <p:spTgt spid="32"/>
                                        </p:tgtEl>
                                      </p:cBhvr>
                                    </p:animEffect>
                                  </p:childTnLst>
                                </p:cTn>
                              </p:par>
                              <p:par>
                                <p:cTn id="87" presetID="9" presetClass="entr" presetSubtype="0" fill="hold" nodeType="with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dissolve">
                                      <p:cBhvr>
                                        <p:cTn id="89" dur="500"/>
                                        <p:tgtEl>
                                          <p:spTgt spid="44"/>
                                        </p:tgtEl>
                                      </p:cBhvr>
                                    </p:animEffect>
                                  </p:childTnLst>
                                </p:cTn>
                              </p:par>
                              <p:par>
                                <p:cTn id="90" presetID="9" presetClass="entr" presetSubtype="0" fill="hold" nodeType="with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dissolve">
                                      <p:cBhvr>
                                        <p:cTn id="92" dur="500"/>
                                        <p:tgtEl>
                                          <p:spTgt spid="45"/>
                                        </p:tgtEl>
                                      </p:cBhvr>
                                    </p:animEffect>
                                  </p:childTnLst>
                                </p:cTn>
                              </p:par>
                              <p:par>
                                <p:cTn id="93" presetID="9" presetClass="entr" presetSubtype="0" fill="hold" grpId="0" nodeType="with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dissolve">
                                      <p:cBhvr>
                                        <p:cTn id="95" dur="500"/>
                                        <p:tgtEl>
                                          <p:spTgt spid="34"/>
                                        </p:tgtEl>
                                      </p:cBhvr>
                                    </p:animEffect>
                                  </p:childTnLst>
                                </p:cTn>
                              </p:par>
                            </p:childTnLst>
                          </p:cTn>
                        </p:par>
                        <p:par>
                          <p:cTn id="96" fill="hold">
                            <p:stCondLst>
                              <p:cond delay="10500"/>
                            </p:stCondLst>
                            <p:childTnLst>
                              <p:par>
                                <p:cTn id="97" presetID="27" presetClass="emph" presetSubtype="0" fill="hold" grpId="1" nodeType="afterEffect">
                                  <p:stCondLst>
                                    <p:cond delay="500"/>
                                  </p:stCondLst>
                                  <p:childTnLst>
                                    <p:animClr clrSpc="rgb">
                                      <p:cBhvr override="childStyle">
                                        <p:cTn id="98" dur="250" autoRev="1" fill="hold"/>
                                        <p:tgtEl>
                                          <p:spTgt spid="35"/>
                                        </p:tgtEl>
                                        <p:attrNameLst>
                                          <p:attrName>style.color</p:attrName>
                                        </p:attrNameLst>
                                      </p:cBhvr>
                                      <p:to>
                                        <a:schemeClr val="bg1"/>
                                      </p:to>
                                    </p:animClr>
                                    <p:animClr clrSpc="rgb">
                                      <p:cBhvr>
                                        <p:cTn id="99" dur="250" autoRev="1" fill="hold"/>
                                        <p:tgtEl>
                                          <p:spTgt spid="35"/>
                                        </p:tgtEl>
                                        <p:attrNameLst>
                                          <p:attrName>fillcolor</p:attrName>
                                        </p:attrNameLst>
                                      </p:cBhvr>
                                      <p:to>
                                        <a:schemeClr val="bg1"/>
                                      </p:to>
                                    </p:animClr>
                                    <p:set>
                                      <p:cBhvr>
                                        <p:cTn id="100" dur="250" autoRev="1" fill="hold"/>
                                        <p:tgtEl>
                                          <p:spTgt spid="35"/>
                                        </p:tgtEl>
                                        <p:attrNameLst>
                                          <p:attrName>fill.type</p:attrName>
                                        </p:attrNameLst>
                                      </p:cBhvr>
                                      <p:to>
                                        <p:strVal val="solid"/>
                                      </p:to>
                                    </p:set>
                                    <p:set>
                                      <p:cBhvr>
                                        <p:cTn id="101" dur="250" autoRev="1" fill="hold"/>
                                        <p:tgtEl>
                                          <p:spTgt spid="35"/>
                                        </p:tgtEl>
                                        <p:attrNameLst>
                                          <p:attrName>fill.on</p:attrName>
                                        </p:attrNameLst>
                                      </p:cBhvr>
                                      <p:to>
                                        <p:strVal val="true"/>
                                      </p:to>
                                    </p:set>
                                  </p:childTnLst>
                                </p:cTn>
                              </p:par>
                            </p:childTnLst>
                          </p:cTn>
                        </p:par>
                        <p:par>
                          <p:cTn id="102" fill="hold">
                            <p:stCondLst>
                              <p:cond delay="11500"/>
                            </p:stCondLst>
                            <p:childTnLst>
                              <p:par>
                                <p:cTn id="103" presetID="27" presetClass="emph" presetSubtype="0" fill="hold" grpId="1" nodeType="afterEffect">
                                  <p:stCondLst>
                                    <p:cond delay="0"/>
                                  </p:stCondLst>
                                  <p:childTnLst>
                                    <p:animClr clrSpc="rgb">
                                      <p:cBhvr override="childStyle">
                                        <p:cTn id="104" dur="250" autoRev="1" fill="hold"/>
                                        <p:tgtEl>
                                          <p:spTgt spid="24"/>
                                        </p:tgtEl>
                                        <p:attrNameLst>
                                          <p:attrName>style.color</p:attrName>
                                        </p:attrNameLst>
                                      </p:cBhvr>
                                      <p:to>
                                        <a:schemeClr val="bg1"/>
                                      </p:to>
                                    </p:animClr>
                                    <p:animClr clrSpc="rgb">
                                      <p:cBhvr>
                                        <p:cTn id="105" dur="250" autoRev="1" fill="hold"/>
                                        <p:tgtEl>
                                          <p:spTgt spid="24"/>
                                        </p:tgtEl>
                                        <p:attrNameLst>
                                          <p:attrName>fillcolor</p:attrName>
                                        </p:attrNameLst>
                                      </p:cBhvr>
                                      <p:to>
                                        <a:schemeClr val="bg1"/>
                                      </p:to>
                                    </p:animClr>
                                    <p:set>
                                      <p:cBhvr>
                                        <p:cTn id="106" dur="250" autoRev="1" fill="hold"/>
                                        <p:tgtEl>
                                          <p:spTgt spid="24"/>
                                        </p:tgtEl>
                                        <p:attrNameLst>
                                          <p:attrName>fill.type</p:attrName>
                                        </p:attrNameLst>
                                      </p:cBhvr>
                                      <p:to>
                                        <p:strVal val="solid"/>
                                      </p:to>
                                    </p:set>
                                    <p:set>
                                      <p:cBhvr>
                                        <p:cTn id="107" dur="250" autoRev="1" fill="hold"/>
                                        <p:tgtEl>
                                          <p:spTgt spid="24"/>
                                        </p:tgtEl>
                                        <p:attrNameLst>
                                          <p:attrName>fill.on</p:attrName>
                                        </p:attrNameLst>
                                      </p:cBhvr>
                                      <p:to>
                                        <p:strVal val="true"/>
                                      </p:to>
                                    </p:set>
                                  </p:childTnLst>
                                </p:cTn>
                              </p:par>
                            </p:childTnLst>
                          </p:cTn>
                        </p:par>
                        <p:par>
                          <p:cTn id="108" fill="hold">
                            <p:stCondLst>
                              <p:cond delay="12000"/>
                            </p:stCondLst>
                            <p:childTnLst>
                              <p:par>
                                <p:cTn id="109" presetID="27" presetClass="emph" presetSubtype="0" fill="hold" grpId="1" nodeType="afterEffect">
                                  <p:stCondLst>
                                    <p:cond delay="0"/>
                                  </p:stCondLst>
                                  <p:childTnLst>
                                    <p:animClr clrSpc="rgb">
                                      <p:cBhvr override="childStyle">
                                        <p:cTn id="110" dur="250" autoRev="1" fill="hold"/>
                                        <p:tgtEl>
                                          <p:spTgt spid="12"/>
                                        </p:tgtEl>
                                        <p:attrNameLst>
                                          <p:attrName>style.color</p:attrName>
                                        </p:attrNameLst>
                                      </p:cBhvr>
                                      <p:to>
                                        <a:schemeClr val="bg1"/>
                                      </p:to>
                                    </p:animClr>
                                    <p:animClr clrSpc="rgb">
                                      <p:cBhvr>
                                        <p:cTn id="111" dur="250" autoRev="1" fill="hold"/>
                                        <p:tgtEl>
                                          <p:spTgt spid="12"/>
                                        </p:tgtEl>
                                        <p:attrNameLst>
                                          <p:attrName>fillcolor</p:attrName>
                                        </p:attrNameLst>
                                      </p:cBhvr>
                                      <p:to>
                                        <a:schemeClr val="bg1"/>
                                      </p:to>
                                    </p:animClr>
                                    <p:set>
                                      <p:cBhvr>
                                        <p:cTn id="112" dur="250" autoRev="1" fill="hold"/>
                                        <p:tgtEl>
                                          <p:spTgt spid="12"/>
                                        </p:tgtEl>
                                        <p:attrNameLst>
                                          <p:attrName>fill.type</p:attrName>
                                        </p:attrNameLst>
                                      </p:cBhvr>
                                      <p:to>
                                        <p:strVal val="solid"/>
                                      </p:to>
                                    </p:set>
                                    <p:set>
                                      <p:cBhvr>
                                        <p:cTn id="113" dur="250" autoRev="1"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12" grpId="1" animBg="1"/>
      <p:bldP spid="24" grpId="0" animBg="1"/>
      <p:bldP spid="24" grpId="1" animBg="1"/>
      <p:bldP spid="25" grpId="0" animBg="1"/>
      <p:bldP spid="49" grpId="0" animBg="1"/>
      <p:bldP spid="49" grpId="1" animBg="1"/>
      <p:bldP spid="49" grpId="2" animBg="1"/>
      <p:bldP spid="32" grpId="0" animBg="1"/>
      <p:bldP spid="34" grpId="0" animBg="1"/>
      <p:bldP spid="35" grpId="0" animBg="1"/>
      <p:bldP spid="35" grpId="1" animBg="1"/>
      <p:bldP spid="18" grpId="0" animBg="1"/>
      <p:bldP spid="18" grpId="1" animBg="1"/>
      <p:bldP spid="18" grpId="2"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75000"/>
          </a:schemeClr>
        </a:solidFill>
        <a:effectLst/>
      </p:bgPr>
    </p:bg>
    <p:spTree>
      <p:nvGrpSpPr>
        <p:cNvPr id="1" name=""/>
        <p:cNvGrpSpPr/>
        <p:nvPr/>
      </p:nvGrpSpPr>
      <p:grpSpPr>
        <a:xfrm>
          <a:off x="0" y="0"/>
          <a:ext cx="0" cy="0"/>
          <a:chOff x="0" y="0"/>
          <a:chExt cx="0" cy="0"/>
        </a:xfrm>
      </p:grpSpPr>
      <p:sp>
        <p:nvSpPr>
          <p:cNvPr id="5" name="Rectangle 4"/>
          <p:cNvSpPr/>
          <p:nvPr/>
        </p:nvSpPr>
        <p:spPr>
          <a:xfrm>
            <a:off x="427632" y="762000"/>
            <a:ext cx="8624248" cy="307777"/>
          </a:xfrm>
          <a:prstGeom prst="rect">
            <a:avLst/>
          </a:prstGeom>
        </p:spPr>
        <p:txBody>
          <a:bodyPr wrap="square">
            <a:spAutoFit/>
          </a:bodyPr>
          <a:lstStyle/>
          <a:p>
            <a:pPr algn="ctr"/>
            <a:r>
              <a:rPr lang="en-US" sz="1400" i="1" dirty="0" smtClean="0">
                <a:solidFill>
                  <a:schemeClr val="accent5"/>
                </a:solidFill>
                <a:latin typeface="Arial" pitchFamily="34" charset="0"/>
                <a:cs typeface="Arial" pitchFamily="34" charset="0"/>
              </a:rPr>
              <a:t>The landing page also displays </a:t>
            </a:r>
            <a:r>
              <a:rPr lang="en-US" sz="1400" b="1" i="1" dirty="0" smtClean="0">
                <a:solidFill>
                  <a:schemeClr val="accent5"/>
                </a:solidFill>
                <a:latin typeface="Arial" pitchFamily="34" charset="0"/>
                <a:cs typeface="Arial" pitchFamily="34" charset="0"/>
              </a:rPr>
              <a:t>member-created content</a:t>
            </a:r>
            <a:r>
              <a:rPr lang="en-US" sz="1400" i="1" dirty="0" smtClean="0">
                <a:solidFill>
                  <a:schemeClr val="accent5"/>
                </a:solidFill>
                <a:latin typeface="Arial" pitchFamily="34" charset="0"/>
                <a:cs typeface="Arial" pitchFamily="34" charset="0"/>
              </a:rPr>
              <a:t>:</a:t>
            </a:r>
            <a:endParaRPr lang="en-US" sz="1400" b="1" i="1" dirty="0" smtClean="0">
              <a:solidFill>
                <a:schemeClr val="bg2"/>
              </a:solidFill>
              <a:latin typeface="Calibri" pitchFamily="34" charset="0"/>
            </a:endParaRPr>
          </a:p>
        </p:txBody>
      </p:sp>
      <p:sp>
        <p:nvSpPr>
          <p:cNvPr id="10" name="Subtitle 2"/>
          <p:cNvSpPr txBox="1">
            <a:spLocks/>
          </p:cNvSpPr>
          <p:nvPr/>
        </p:nvSpPr>
        <p:spPr>
          <a:xfrm>
            <a:off x="-304800" y="0"/>
            <a:ext cx="9601200" cy="1219200"/>
          </a:xfrm>
          <a:prstGeom prst="rect">
            <a:avLst/>
          </a:prstGeom>
          <a:effectLst/>
        </p:spPr>
        <p:txBody>
          <a:bodyPr>
            <a:normAutofit fontScale="77500" lnSpcReduction="20000"/>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70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39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How to Access Your Member Group’s </a:t>
            </a:r>
            <a:r>
              <a:rPr lang="en-US" sz="3900" b="1" u="sng"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Landing Page</a:t>
            </a:r>
            <a:endParaRPr kumimoji="0" lang="en-US" sz="3900" b="1" u="sng"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pic>
        <p:nvPicPr>
          <p:cNvPr id="11" name="Picture 10" descr="landing page.jpg"/>
          <p:cNvPicPr>
            <a:picLocks noChangeAspect="1"/>
          </p:cNvPicPr>
          <p:nvPr/>
        </p:nvPicPr>
        <p:blipFill>
          <a:blip r:embed="rId2" cstate="print"/>
          <a:stretch>
            <a:fillRect/>
          </a:stretch>
        </p:blipFill>
        <p:spPr>
          <a:xfrm>
            <a:off x="2590800" y="1143000"/>
            <a:ext cx="4323401" cy="5486401"/>
          </a:xfrm>
          <a:prstGeom prst="rect">
            <a:avLst/>
          </a:prstGeom>
          <a:ln>
            <a:solidFill>
              <a:schemeClr val="tx1"/>
            </a:solidFill>
          </a:ln>
        </p:spPr>
      </p:pic>
      <p:sp>
        <p:nvSpPr>
          <p:cNvPr id="12" name="TextBox 11"/>
          <p:cNvSpPr txBox="1"/>
          <p:nvPr/>
        </p:nvSpPr>
        <p:spPr>
          <a:xfrm>
            <a:off x="7086600" y="5154304"/>
            <a:ext cx="1828800" cy="1015663"/>
          </a:xfrm>
          <a:prstGeom prst="rect">
            <a:avLst/>
          </a:prstGeom>
          <a:noFill/>
          <a:ln w="38100" cmpd="thickThin">
            <a:solidFill>
              <a:schemeClr val="tx1"/>
            </a:solidFill>
          </a:ln>
        </p:spPr>
        <p:txBody>
          <a:bodyPr wrap="square" rtlCol="0">
            <a:spAutoFit/>
          </a:bodyPr>
          <a:lstStyle/>
          <a:p>
            <a:pPr lvl="0"/>
            <a:r>
              <a:rPr lang="en-US" sz="1200" b="1" dirty="0" smtClean="0">
                <a:solidFill>
                  <a:srgbClr val="000000"/>
                </a:solidFill>
                <a:latin typeface="Arial" pitchFamily="34" charset="0"/>
                <a:cs typeface="Arial" pitchFamily="34" charset="0"/>
              </a:rPr>
              <a:t>Recent Blogs</a:t>
            </a:r>
            <a:endParaRPr lang="en-US" sz="1200" dirty="0" smtClean="0">
              <a:solidFill>
                <a:srgbClr val="000000"/>
              </a:solidFill>
              <a:latin typeface="Arial" pitchFamily="34" charset="0"/>
              <a:cs typeface="Arial" pitchFamily="34" charset="0"/>
            </a:endParaRPr>
          </a:p>
          <a:p>
            <a:pPr lvl="0"/>
            <a:endParaRPr lang="en-US" sz="1200" dirty="0" smtClean="0">
              <a:solidFill>
                <a:srgbClr val="000000"/>
              </a:solidFill>
              <a:latin typeface="Arial" pitchFamily="34" charset="0"/>
              <a:cs typeface="Arial" pitchFamily="34" charset="0"/>
            </a:endParaRPr>
          </a:p>
          <a:p>
            <a:pPr lvl="0"/>
            <a:r>
              <a:rPr lang="en-US" sz="1200" dirty="0" smtClean="0">
                <a:solidFill>
                  <a:srgbClr val="000000"/>
                </a:solidFill>
                <a:latin typeface="Arial" pitchFamily="34" charset="0"/>
                <a:cs typeface="Arial" pitchFamily="34" charset="0"/>
              </a:rPr>
              <a:t>Recent blog posts are viewed and accessed here.</a:t>
            </a:r>
          </a:p>
        </p:txBody>
      </p:sp>
      <p:cxnSp>
        <p:nvCxnSpPr>
          <p:cNvPr id="14" name="Straight Connector 13"/>
          <p:cNvCxnSpPr/>
          <p:nvPr/>
        </p:nvCxnSpPr>
        <p:spPr>
          <a:xfrm flipV="1">
            <a:off x="3124200" y="3657600"/>
            <a:ext cx="3886200" cy="3048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124200" y="5715000"/>
            <a:ext cx="3886200" cy="5334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52400" y="4038600"/>
            <a:ext cx="2057400" cy="1938992"/>
          </a:xfrm>
          <a:prstGeom prst="rect">
            <a:avLst/>
          </a:prstGeom>
          <a:noFill/>
          <a:ln w="38100" cmpd="thickThin">
            <a:solidFill>
              <a:schemeClr val="tx1"/>
            </a:solidFill>
          </a:ln>
        </p:spPr>
        <p:txBody>
          <a:bodyPr wrap="square" rtlCol="0">
            <a:spAutoFit/>
          </a:bodyPr>
          <a:lstStyle/>
          <a:p>
            <a:r>
              <a:rPr lang="en-US" sz="1200" b="1" dirty="0" smtClean="0">
                <a:solidFill>
                  <a:schemeClr val="accent3"/>
                </a:solidFill>
                <a:latin typeface="Arial" pitchFamily="34" charset="0"/>
                <a:cs typeface="Arial" pitchFamily="34" charset="0"/>
              </a:rPr>
              <a:t>Latest Shared Files </a:t>
            </a:r>
          </a:p>
          <a:p>
            <a:endParaRPr lang="en-US" sz="1200" dirty="0" smtClean="0">
              <a:solidFill>
                <a:schemeClr val="accent3"/>
              </a:solidFill>
              <a:latin typeface="Arial" pitchFamily="34" charset="0"/>
              <a:cs typeface="Arial" pitchFamily="34" charset="0"/>
            </a:endParaRPr>
          </a:p>
          <a:p>
            <a:r>
              <a:rPr lang="en-US" sz="1200" dirty="0" smtClean="0">
                <a:solidFill>
                  <a:schemeClr val="accent3"/>
                </a:solidFill>
                <a:latin typeface="Arial" pitchFamily="34" charset="0"/>
                <a:cs typeface="Arial" pitchFamily="34" charset="0"/>
              </a:rPr>
              <a:t>The </a:t>
            </a:r>
            <a:r>
              <a:rPr lang="en-US" sz="1200" b="1" dirty="0" smtClean="0">
                <a:solidFill>
                  <a:schemeClr val="accent3"/>
                </a:solidFill>
                <a:latin typeface="Arial" pitchFamily="34" charset="0"/>
                <a:cs typeface="Arial" pitchFamily="34" charset="0"/>
              </a:rPr>
              <a:t>resource library </a:t>
            </a:r>
            <a:r>
              <a:rPr lang="en-US" sz="1200" dirty="0" smtClean="0">
                <a:solidFill>
                  <a:schemeClr val="accent3"/>
                </a:solidFill>
                <a:latin typeface="Arial" pitchFamily="34" charset="0"/>
                <a:cs typeface="Arial" pitchFamily="34" charset="0"/>
              </a:rPr>
              <a:t>allows users to share files, including multimedia, in a socially-enriched environment. All discussion attachments are automatically contributed to the resource library.</a:t>
            </a:r>
          </a:p>
        </p:txBody>
      </p:sp>
      <p:sp>
        <p:nvSpPr>
          <p:cNvPr id="24" name="TextBox 23"/>
          <p:cNvSpPr txBox="1"/>
          <p:nvPr/>
        </p:nvSpPr>
        <p:spPr>
          <a:xfrm>
            <a:off x="7086600" y="2971800"/>
            <a:ext cx="1828800" cy="1384995"/>
          </a:xfrm>
          <a:prstGeom prst="rect">
            <a:avLst/>
          </a:prstGeom>
          <a:noFill/>
          <a:ln w="38100" cmpd="thickThin">
            <a:solidFill>
              <a:schemeClr val="tx1"/>
            </a:solidFill>
          </a:ln>
        </p:spPr>
        <p:txBody>
          <a:bodyPr wrap="square" rtlCol="0">
            <a:spAutoFit/>
          </a:bodyPr>
          <a:lstStyle/>
          <a:p>
            <a:pPr lvl="0"/>
            <a:r>
              <a:rPr lang="en-US" sz="1200" b="1" dirty="0" smtClean="0">
                <a:solidFill>
                  <a:srgbClr val="000000"/>
                </a:solidFill>
                <a:latin typeface="Arial" pitchFamily="34" charset="0"/>
                <a:cs typeface="Arial" pitchFamily="34" charset="0"/>
              </a:rPr>
              <a:t>Discussions </a:t>
            </a:r>
          </a:p>
          <a:p>
            <a:pPr lvl="0"/>
            <a:endParaRPr lang="en-US" sz="1200" dirty="0" smtClean="0">
              <a:solidFill>
                <a:srgbClr val="000000"/>
              </a:solidFill>
              <a:latin typeface="Arial" pitchFamily="34" charset="0"/>
              <a:cs typeface="Arial" pitchFamily="34" charset="0"/>
            </a:endParaRPr>
          </a:p>
          <a:p>
            <a:pPr lvl="0"/>
            <a:r>
              <a:rPr lang="en-US" sz="1200" dirty="0" smtClean="0">
                <a:solidFill>
                  <a:srgbClr val="000000"/>
                </a:solidFill>
                <a:latin typeface="Arial" pitchFamily="34" charset="0"/>
                <a:cs typeface="Arial" pitchFamily="34" charset="0"/>
              </a:rPr>
              <a:t>View recent discussion posts. Click “more” for archived posts and to create new discussions here.</a:t>
            </a:r>
          </a:p>
        </p:txBody>
      </p:sp>
      <p:sp>
        <p:nvSpPr>
          <p:cNvPr id="25" name="TextBox 24"/>
          <p:cNvSpPr txBox="1"/>
          <p:nvPr/>
        </p:nvSpPr>
        <p:spPr>
          <a:xfrm>
            <a:off x="152400" y="2057400"/>
            <a:ext cx="2057400" cy="1754326"/>
          </a:xfrm>
          <a:prstGeom prst="rect">
            <a:avLst/>
          </a:prstGeom>
          <a:noFill/>
          <a:ln w="38100" cmpd="thickThin">
            <a:solidFill>
              <a:schemeClr val="tx1"/>
            </a:solidFill>
          </a:ln>
        </p:spPr>
        <p:txBody>
          <a:bodyPr wrap="square" rtlCol="0">
            <a:spAutoFit/>
          </a:bodyPr>
          <a:lstStyle/>
          <a:p>
            <a:pPr lvl="0"/>
            <a:r>
              <a:rPr lang="en-US" sz="1200" b="1" dirty="0" smtClean="0">
                <a:solidFill>
                  <a:srgbClr val="000000"/>
                </a:solidFill>
                <a:latin typeface="Arial" pitchFamily="34" charset="0"/>
                <a:cs typeface="Arial" pitchFamily="34" charset="0"/>
              </a:rPr>
              <a:t>Announcements</a:t>
            </a:r>
            <a:endParaRPr lang="en-US" sz="1200" dirty="0" smtClean="0">
              <a:solidFill>
                <a:srgbClr val="000000"/>
              </a:solidFill>
              <a:latin typeface="Arial" pitchFamily="34" charset="0"/>
              <a:cs typeface="Arial" pitchFamily="34" charset="0"/>
            </a:endParaRPr>
          </a:p>
          <a:p>
            <a:pPr lvl="0"/>
            <a:endParaRPr lang="en-US" sz="1200" dirty="0" smtClean="0">
              <a:solidFill>
                <a:srgbClr val="000000"/>
              </a:solidFill>
              <a:latin typeface="Arial" pitchFamily="34" charset="0"/>
              <a:cs typeface="Arial" pitchFamily="34" charset="0"/>
            </a:endParaRPr>
          </a:p>
          <a:p>
            <a:pPr lvl="0"/>
            <a:r>
              <a:rPr lang="en-US" sz="1200" dirty="0" smtClean="0">
                <a:solidFill>
                  <a:srgbClr val="000000"/>
                </a:solidFill>
                <a:latin typeface="Arial" pitchFamily="34" charset="0"/>
                <a:cs typeface="Arial" pitchFamily="34" charset="0"/>
              </a:rPr>
              <a:t>See the latest events, legal news or other group-specific information here.</a:t>
            </a:r>
          </a:p>
          <a:p>
            <a:pPr lvl="0"/>
            <a:endParaRPr lang="en-US" sz="1200" dirty="0" smtClean="0">
              <a:solidFill>
                <a:srgbClr val="000000"/>
              </a:solidFill>
              <a:latin typeface="Arial" pitchFamily="34" charset="0"/>
              <a:cs typeface="Arial" pitchFamily="34" charset="0"/>
            </a:endParaRPr>
          </a:p>
          <a:p>
            <a:pPr lvl="0"/>
            <a:r>
              <a:rPr lang="en-US" sz="1200" b="1" dirty="0" smtClean="0">
                <a:solidFill>
                  <a:srgbClr val="000000"/>
                </a:solidFill>
                <a:latin typeface="Arial" pitchFamily="34" charset="0"/>
                <a:cs typeface="Arial" pitchFamily="34" charset="0"/>
              </a:rPr>
              <a:t>Group </a:t>
            </a:r>
            <a:r>
              <a:rPr lang="en-US" sz="1200" b="1" dirty="0" err="1" smtClean="0">
                <a:solidFill>
                  <a:srgbClr val="000000"/>
                </a:solidFill>
                <a:latin typeface="Arial" pitchFamily="34" charset="0"/>
                <a:cs typeface="Arial" pitchFamily="34" charset="0"/>
              </a:rPr>
              <a:t>Admins</a:t>
            </a:r>
            <a:r>
              <a:rPr lang="en-US" sz="1200" b="1" dirty="0" smtClean="0">
                <a:solidFill>
                  <a:srgbClr val="000000"/>
                </a:solidFill>
                <a:latin typeface="Arial" pitchFamily="34" charset="0"/>
                <a:cs typeface="Arial" pitchFamily="34" charset="0"/>
              </a:rPr>
              <a:t>         </a:t>
            </a:r>
            <a:r>
              <a:rPr lang="en-US" sz="1200" dirty="0" smtClean="0">
                <a:solidFill>
                  <a:srgbClr val="000000"/>
                </a:solidFill>
                <a:latin typeface="Arial" pitchFamily="34" charset="0"/>
                <a:cs typeface="Arial" pitchFamily="34" charset="0"/>
              </a:rPr>
              <a:t>can  also post new  announcements here.</a:t>
            </a:r>
          </a:p>
        </p:txBody>
      </p:sp>
      <p:cxnSp>
        <p:nvCxnSpPr>
          <p:cNvPr id="33" name="Straight Connector 32"/>
          <p:cNvCxnSpPr/>
          <p:nvPr/>
        </p:nvCxnSpPr>
        <p:spPr>
          <a:xfrm>
            <a:off x="2286000" y="5029200"/>
            <a:ext cx="304800" cy="762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286000" y="3048000"/>
            <a:ext cx="304800" cy="762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pic>
        <p:nvPicPr>
          <p:cNvPr id="45" name="Picture 44" descr="information icon.jpg">
            <a:hlinkClick r:id="rId3" action="ppaction://hlinksldjump"/>
          </p:cNvPr>
          <p:cNvPicPr>
            <a:picLocks noChangeAspect="1"/>
          </p:cNvPicPr>
          <p:nvPr/>
        </p:nvPicPr>
        <p:blipFill>
          <a:blip r:embed="rId4" cstate="print"/>
          <a:stretch>
            <a:fillRect/>
          </a:stretch>
        </p:blipFill>
        <p:spPr>
          <a:xfrm>
            <a:off x="8175008" y="5207889"/>
            <a:ext cx="305807" cy="305807"/>
          </a:xfrm>
          <a:prstGeom prst="rect">
            <a:avLst/>
          </a:prstGeom>
        </p:spPr>
      </p:pic>
      <p:pic>
        <p:nvPicPr>
          <p:cNvPr id="46" name="Picture 45" descr="information icon.jpg">
            <a:hlinkClick r:id="rId5" action="ppaction://hlinksldjump"/>
          </p:cNvPr>
          <p:cNvPicPr>
            <a:picLocks noChangeAspect="1"/>
          </p:cNvPicPr>
          <p:nvPr/>
        </p:nvPicPr>
        <p:blipFill>
          <a:blip r:embed="rId6" cstate="print"/>
          <a:stretch>
            <a:fillRect/>
          </a:stretch>
        </p:blipFill>
        <p:spPr>
          <a:xfrm>
            <a:off x="1665024" y="4090237"/>
            <a:ext cx="306137" cy="306137"/>
          </a:xfrm>
          <a:prstGeom prst="rect">
            <a:avLst/>
          </a:prstGeom>
        </p:spPr>
      </p:pic>
      <p:pic>
        <p:nvPicPr>
          <p:cNvPr id="47" name="Picture 46" descr="information icon.jpg">
            <a:hlinkClick r:id="rId7" action="ppaction://hlinksldjump"/>
          </p:cNvPr>
          <p:cNvPicPr>
            <a:picLocks noChangeAspect="1"/>
          </p:cNvPicPr>
          <p:nvPr/>
        </p:nvPicPr>
        <p:blipFill>
          <a:blip r:embed="rId8" cstate="print"/>
          <a:stretch>
            <a:fillRect/>
          </a:stretch>
        </p:blipFill>
        <p:spPr>
          <a:xfrm>
            <a:off x="1461448" y="2109715"/>
            <a:ext cx="304244" cy="304244"/>
          </a:xfrm>
          <a:prstGeom prst="rect">
            <a:avLst/>
          </a:prstGeom>
        </p:spPr>
      </p:pic>
      <p:pic>
        <p:nvPicPr>
          <p:cNvPr id="48" name="Picture 47" descr="information icon.jpg">
            <a:hlinkClick r:id="rId9" action="ppaction://hlinksldjump"/>
          </p:cNvPr>
          <p:cNvPicPr>
            <a:picLocks noChangeAspect="1"/>
          </p:cNvPicPr>
          <p:nvPr/>
        </p:nvPicPr>
        <p:blipFill>
          <a:blip r:embed="rId10" cstate="print"/>
          <a:stretch>
            <a:fillRect/>
          </a:stretch>
        </p:blipFill>
        <p:spPr>
          <a:xfrm>
            <a:off x="8104496" y="3034352"/>
            <a:ext cx="306261" cy="306261"/>
          </a:xfrm>
          <a:prstGeom prst="rect">
            <a:avLst/>
          </a:prstGeom>
        </p:spPr>
      </p:pic>
      <p:pic>
        <p:nvPicPr>
          <p:cNvPr id="49" name="Picture 3">
            <a:hlinkClick r:id="rId11" action="ppaction://hlinksldjump"/>
          </p:cNvPr>
          <p:cNvPicPr>
            <a:picLocks noChangeAspect="1" noChangeArrowheads="1"/>
          </p:cNvPicPr>
          <p:nvPr/>
        </p:nvPicPr>
        <p:blipFill>
          <a:blip r:embed="rId12" cstate="print"/>
          <a:stretch>
            <a:fillRect/>
          </a:stretch>
        </p:blipFill>
        <p:spPr bwMode="auto">
          <a:xfrm>
            <a:off x="1295400" y="3124200"/>
            <a:ext cx="304800" cy="304800"/>
          </a:xfrm>
          <a:prstGeom prst="rect">
            <a:avLst/>
          </a:prstGeom>
          <a:noFill/>
          <a:ln w="9525">
            <a:noFill/>
            <a:miter lim="800000"/>
            <a:headEnd/>
            <a:tailEnd/>
          </a:ln>
        </p:spPr>
      </p:pic>
      <p:sp>
        <p:nvSpPr>
          <p:cNvPr id="19" name="Rectangle 18"/>
          <p:cNvSpPr/>
          <p:nvPr/>
        </p:nvSpPr>
        <p:spPr>
          <a:xfrm>
            <a:off x="152400" y="6400800"/>
            <a:ext cx="2667000" cy="26161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Return to the </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hlinkClick r:id="rId13" action="ppaction://hlinksldjump"/>
              </a:rPr>
              <a:t>How to Contribute</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rPr>
              <a:t> </a:t>
            </a:r>
            <a:r>
              <a:rPr lang="en-US" sz="1100" b="1" i="1" dirty="0" smtClean="0">
                <a:solidFill>
                  <a:schemeClr val="bg2">
                    <a:lumMod val="10000"/>
                  </a:schemeClr>
                </a:solidFill>
                <a:latin typeface="Arial" pitchFamily="34" charset="0"/>
                <a:cs typeface="Arial" pitchFamily="34" charset="0"/>
              </a:rPr>
              <a:t>slide</a:t>
            </a:r>
            <a:endParaRPr lang="en-US" sz="2000" b="1" i="1" dirty="0" smtClean="0">
              <a:solidFill>
                <a:schemeClr val="bg2">
                  <a:lumMod val="10000"/>
                </a:schemeClr>
              </a:solidFill>
              <a:latin typeface="Arial" pitchFamily="34" charset="0"/>
              <a:cs typeface="Arial" pitchFamily="34" charset="0"/>
            </a:endParaRPr>
          </a:p>
        </p:txBody>
      </p:sp>
      <p:sp>
        <p:nvSpPr>
          <p:cNvPr id="20" name="Rectangle 19"/>
          <p:cNvSpPr/>
          <p:nvPr/>
        </p:nvSpPr>
        <p:spPr>
          <a:xfrm>
            <a:off x="5181600" y="6248400"/>
            <a:ext cx="3657600" cy="430887"/>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NOTE: Click each symbol for more information on member-created content.</a:t>
            </a:r>
            <a:endParaRPr lang="en-US" sz="1400" b="1" i="1"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strVal val="#ppt_w*0.70"/>
                                          </p:val>
                                        </p:tav>
                                        <p:tav tm="100000">
                                          <p:val>
                                            <p:strVal val="#ppt_w"/>
                                          </p:val>
                                        </p:tav>
                                      </p:tavLst>
                                    </p:anim>
                                    <p:anim calcmode="lin" valueType="num">
                                      <p:cBhvr>
                                        <p:cTn id="14" dur="1000" fill="hold"/>
                                        <p:tgtEl>
                                          <p:spTgt spid="11"/>
                                        </p:tgtEl>
                                        <p:attrNameLst>
                                          <p:attrName>ppt_h</p:attrName>
                                        </p:attrNameLst>
                                      </p:cBhvr>
                                      <p:tavLst>
                                        <p:tav tm="0">
                                          <p:val>
                                            <p:strVal val="#ppt_h"/>
                                          </p:val>
                                        </p:tav>
                                        <p:tav tm="100000">
                                          <p:val>
                                            <p:strVal val="#ppt_h"/>
                                          </p:val>
                                        </p:tav>
                                      </p:tavLst>
                                    </p:anim>
                                    <p:animEffect transition="in" filter="fade">
                                      <p:cBhvr>
                                        <p:cTn id="15" dur="1000"/>
                                        <p:tgtEl>
                                          <p:spTgt spid="11"/>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par>
                          <p:cTn id="19" fill="hold">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par>
                                <p:cTn id="23" presetID="9"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dissolve">
                                      <p:cBhvr>
                                        <p:cTn id="25" dur="500"/>
                                        <p:tgtEl>
                                          <p:spTgt spid="13"/>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dissolve">
                                      <p:cBhvr>
                                        <p:cTn id="28" dur="500"/>
                                        <p:tgtEl>
                                          <p:spTgt spid="18"/>
                                        </p:tgtEl>
                                      </p:cBhvr>
                                    </p:animEffect>
                                  </p:childTnLst>
                                </p:cTn>
                              </p:par>
                              <p:par>
                                <p:cTn id="29" presetID="9"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dissolve">
                                      <p:cBhvr>
                                        <p:cTn id="31" dur="500"/>
                                        <p:tgtEl>
                                          <p:spTgt spid="33"/>
                                        </p:tgtEl>
                                      </p:cBhvr>
                                    </p:animEffect>
                                  </p:childTnLst>
                                </p:cTn>
                              </p:par>
                              <p:par>
                                <p:cTn id="32" presetID="9"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dissolve">
                                      <p:cBhvr>
                                        <p:cTn id="37" dur="500"/>
                                        <p:tgtEl>
                                          <p:spTgt spid="2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dissolve">
                                      <p:cBhvr>
                                        <p:cTn id="40" dur="500"/>
                                        <p:tgtEl>
                                          <p:spTgt spid="12"/>
                                        </p:tgtEl>
                                      </p:cBhvr>
                                    </p:animEffect>
                                  </p:childTnLst>
                                </p:cTn>
                              </p:par>
                              <p:par>
                                <p:cTn id="41" presetID="9"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dissolve">
                                      <p:cBhvr>
                                        <p:cTn id="43" dur="500"/>
                                        <p:tgtEl>
                                          <p:spTgt spid="16"/>
                                        </p:tgtEl>
                                      </p:cBhvr>
                                    </p:animEffect>
                                  </p:childTnLst>
                                </p:cTn>
                              </p:par>
                            </p:childTnLst>
                          </p:cTn>
                        </p:par>
                        <p:par>
                          <p:cTn id="44" fill="hold">
                            <p:stCondLst>
                              <p:cond delay="2500"/>
                            </p:stCondLst>
                            <p:childTnLst>
                              <p:par>
                                <p:cTn id="45" presetID="55" presetClass="entr" presetSubtype="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p:cTn id="47" dur="1000" fill="hold"/>
                                        <p:tgtEl>
                                          <p:spTgt spid="47"/>
                                        </p:tgtEl>
                                        <p:attrNameLst>
                                          <p:attrName>ppt_w</p:attrName>
                                        </p:attrNameLst>
                                      </p:cBhvr>
                                      <p:tavLst>
                                        <p:tav tm="0">
                                          <p:val>
                                            <p:strVal val="#ppt_w*0.70"/>
                                          </p:val>
                                        </p:tav>
                                        <p:tav tm="100000">
                                          <p:val>
                                            <p:strVal val="#ppt_w"/>
                                          </p:val>
                                        </p:tav>
                                      </p:tavLst>
                                    </p:anim>
                                    <p:anim calcmode="lin" valueType="num">
                                      <p:cBhvr>
                                        <p:cTn id="48" dur="1000" fill="hold"/>
                                        <p:tgtEl>
                                          <p:spTgt spid="47"/>
                                        </p:tgtEl>
                                        <p:attrNameLst>
                                          <p:attrName>ppt_h</p:attrName>
                                        </p:attrNameLst>
                                      </p:cBhvr>
                                      <p:tavLst>
                                        <p:tav tm="0">
                                          <p:val>
                                            <p:strVal val="#ppt_h"/>
                                          </p:val>
                                        </p:tav>
                                        <p:tav tm="100000">
                                          <p:val>
                                            <p:strVal val="#ppt_h"/>
                                          </p:val>
                                        </p:tav>
                                      </p:tavLst>
                                    </p:anim>
                                    <p:animEffect transition="in" filter="fade">
                                      <p:cBhvr>
                                        <p:cTn id="49" dur="1000"/>
                                        <p:tgtEl>
                                          <p:spTgt spid="47"/>
                                        </p:tgtEl>
                                      </p:cBhvr>
                                    </p:animEffect>
                                  </p:childTnLst>
                                </p:cTn>
                              </p:par>
                              <p:par>
                                <p:cTn id="50" presetID="55" presetClass="entr" presetSubtype="0" fill="hold" nodeType="withEffect">
                                  <p:stCondLst>
                                    <p:cond delay="0"/>
                                  </p:stCondLst>
                                  <p:childTnLst>
                                    <p:set>
                                      <p:cBhvr>
                                        <p:cTn id="51" dur="1" fill="hold">
                                          <p:stCondLst>
                                            <p:cond delay="0"/>
                                          </p:stCondLst>
                                        </p:cTn>
                                        <p:tgtEl>
                                          <p:spTgt spid="48"/>
                                        </p:tgtEl>
                                        <p:attrNameLst>
                                          <p:attrName>style.visibility</p:attrName>
                                        </p:attrNameLst>
                                      </p:cBhvr>
                                      <p:to>
                                        <p:strVal val="visible"/>
                                      </p:to>
                                    </p:set>
                                    <p:anim calcmode="lin" valueType="num">
                                      <p:cBhvr>
                                        <p:cTn id="52" dur="1000" fill="hold"/>
                                        <p:tgtEl>
                                          <p:spTgt spid="48"/>
                                        </p:tgtEl>
                                        <p:attrNameLst>
                                          <p:attrName>ppt_w</p:attrName>
                                        </p:attrNameLst>
                                      </p:cBhvr>
                                      <p:tavLst>
                                        <p:tav tm="0">
                                          <p:val>
                                            <p:strVal val="#ppt_w*0.70"/>
                                          </p:val>
                                        </p:tav>
                                        <p:tav tm="100000">
                                          <p:val>
                                            <p:strVal val="#ppt_w"/>
                                          </p:val>
                                        </p:tav>
                                      </p:tavLst>
                                    </p:anim>
                                    <p:anim calcmode="lin" valueType="num">
                                      <p:cBhvr>
                                        <p:cTn id="53" dur="1000" fill="hold"/>
                                        <p:tgtEl>
                                          <p:spTgt spid="48"/>
                                        </p:tgtEl>
                                        <p:attrNameLst>
                                          <p:attrName>ppt_h</p:attrName>
                                        </p:attrNameLst>
                                      </p:cBhvr>
                                      <p:tavLst>
                                        <p:tav tm="0">
                                          <p:val>
                                            <p:strVal val="#ppt_h"/>
                                          </p:val>
                                        </p:tav>
                                        <p:tav tm="100000">
                                          <p:val>
                                            <p:strVal val="#ppt_h"/>
                                          </p:val>
                                        </p:tav>
                                      </p:tavLst>
                                    </p:anim>
                                    <p:animEffect transition="in" filter="fade">
                                      <p:cBhvr>
                                        <p:cTn id="54" dur="1000"/>
                                        <p:tgtEl>
                                          <p:spTgt spid="48"/>
                                        </p:tgtEl>
                                      </p:cBhvr>
                                    </p:animEffect>
                                  </p:childTnLst>
                                </p:cTn>
                              </p:par>
                              <p:par>
                                <p:cTn id="55" presetID="55" presetClass="entr" presetSubtype="0" fill="hold" nodeType="with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p:cTn id="57" dur="1000" fill="hold"/>
                                        <p:tgtEl>
                                          <p:spTgt spid="49"/>
                                        </p:tgtEl>
                                        <p:attrNameLst>
                                          <p:attrName>ppt_w</p:attrName>
                                        </p:attrNameLst>
                                      </p:cBhvr>
                                      <p:tavLst>
                                        <p:tav tm="0">
                                          <p:val>
                                            <p:strVal val="#ppt_w*0.70"/>
                                          </p:val>
                                        </p:tav>
                                        <p:tav tm="100000">
                                          <p:val>
                                            <p:strVal val="#ppt_w"/>
                                          </p:val>
                                        </p:tav>
                                      </p:tavLst>
                                    </p:anim>
                                    <p:anim calcmode="lin" valueType="num">
                                      <p:cBhvr>
                                        <p:cTn id="58" dur="1000" fill="hold"/>
                                        <p:tgtEl>
                                          <p:spTgt spid="49"/>
                                        </p:tgtEl>
                                        <p:attrNameLst>
                                          <p:attrName>ppt_h</p:attrName>
                                        </p:attrNameLst>
                                      </p:cBhvr>
                                      <p:tavLst>
                                        <p:tav tm="0">
                                          <p:val>
                                            <p:strVal val="#ppt_h"/>
                                          </p:val>
                                        </p:tav>
                                        <p:tav tm="100000">
                                          <p:val>
                                            <p:strVal val="#ppt_h"/>
                                          </p:val>
                                        </p:tav>
                                      </p:tavLst>
                                    </p:anim>
                                    <p:animEffect transition="in" filter="fade">
                                      <p:cBhvr>
                                        <p:cTn id="59" dur="1000"/>
                                        <p:tgtEl>
                                          <p:spTgt spid="49"/>
                                        </p:tgtEl>
                                      </p:cBhvr>
                                    </p:animEffect>
                                  </p:childTnLst>
                                </p:cTn>
                              </p:par>
                              <p:par>
                                <p:cTn id="60" presetID="55" presetClass="entr" presetSubtype="0" fill="hold"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1000" fill="hold"/>
                                        <p:tgtEl>
                                          <p:spTgt spid="46"/>
                                        </p:tgtEl>
                                        <p:attrNameLst>
                                          <p:attrName>ppt_w</p:attrName>
                                        </p:attrNameLst>
                                      </p:cBhvr>
                                      <p:tavLst>
                                        <p:tav tm="0">
                                          <p:val>
                                            <p:strVal val="#ppt_w*0.70"/>
                                          </p:val>
                                        </p:tav>
                                        <p:tav tm="100000">
                                          <p:val>
                                            <p:strVal val="#ppt_w"/>
                                          </p:val>
                                        </p:tav>
                                      </p:tavLst>
                                    </p:anim>
                                    <p:anim calcmode="lin" valueType="num">
                                      <p:cBhvr>
                                        <p:cTn id="63" dur="1000" fill="hold"/>
                                        <p:tgtEl>
                                          <p:spTgt spid="46"/>
                                        </p:tgtEl>
                                        <p:attrNameLst>
                                          <p:attrName>ppt_h</p:attrName>
                                        </p:attrNameLst>
                                      </p:cBhvr>
                                      <p:tavLst>
                                        <p:tav tm="0">
                                          <p:val>
                                            <p:strVal val="#ppt_h"/>
                                          </p:val>
                                        </p:tav>
                                        <p:tav tm="100000">
                                          <p:val>
                                            <p:strVal val="#ppt_h"/>
                                          </p:val>
                                        </p:tav>
                                      </p:tavLst>
                                    </p:anim>
                                    <p:animEffect transition="in" filter="fade">
                                      <p:cBhvr>
                                        <p:cTn id="64" dur="1000"/>
                                        <p:tgtEl>
                                          <p:spTgt spid="46"/>
                                        </p:tgtEl>
                                      </p:cBhvr>
                                    </p:animEffect>
                                  </p:childTnLst>
                                </p:cTn>
                              </p:par>
                              <p:par>
                                <p:cTn id="65" presetID="55" presetClass="entr" presetSubtype="0" fill="hold"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1000" fill="hold"/>
                                        <p:tgtEl>
                                          <p:spTgt spid="45"/>
                                        </p:tgtEl>
                                        <p:attrNameLst>
                                          <p:attrName>ppt_w</p:attrName>
                                        </p:attrNameLst>
                                      </p:cBhvr>
                                      <p:tavLst>
                                        <p:tav tm="0">
                                          <p:val>
                                            <p:strVal val="#ppt_w*0.70"/>
                                          </p:val>
                                        </p:tav>
                                        <p:tav tm="100000">
                                          <p:val>
                                            <p:strVal val="#ppt_w"/>
                                          </p:val>
                                        </p:tav>
                                      </p:tavLst>
                                    </p:anim>
                                    <p:anim calcmode="lin" valueType="num">
                                      <p:cBhvr>
                                        <p:cTn id="68" dur="1000" fill="hold"/>
                                        <p:tgtEl>
                                          <p:spTgt spid="45"/>
                                        </p:tgtEl>
                                        <p:attrNameLst>
                                          <p:attrName>ppt_h</p:attrName>
                                        </p:attrNameLst>
                                      </p:cBhvr>
                                      <p:tavLst>
                                        <p:tav tm="0">
                                          <p:val>
                                            <p:strVal val="#ppt_h"/>
                                          </p:val>
                                        </p:tav>
                                        <p:tav tm="100000">
                                          <p:val>
                                            <p:strVal val="#ppt_h"/>
                                          </p:val>
                                        </p:tav>
                                      </p:tavLst>
                                    </p:anim>
                                    <p:animEffect transition="in" filter="fade">
                                      <p:cBhvr>
                                        <p:cTn id="69" dur="1000"/>
                                        <p:tgtEl>
                                          <p:spTgt spid="45"/>
                                        </p:tgtEl>
                                      </p:cBhvr>
                                    </p:animEffect>
                                  </p:childTnLst>
                                </p:cTn>
                              </p:par>
                              <p:par>
                                <p:cTn id="70" presetID="55"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1000" fill="hold"/>
                                        <p:tgtEl>
                                          <p:spTgt spid="20"/>
                                        </p:tgtEl>
                                        <p:attrNameLst>
                                          <p:attrName>ppt_w</p:attrName>
                                        </p:attrNameLst>
                                      </p:cBhvr>
                                      <p:tavLst>
                                        <p:tav tm="0">
                                          <p:val>
                                            <p:strVal val="#ppt_w*0.70"/>
                                          </p:val>
                                        </p:tav>
                                        <p:tav tm="100000">
                                          <p:val>
                                            <p:strVal val="#ppt_w"/>
                                          </p:val>
                                        </p:tav>
                                      </p:tavLst>
                                    </p:anim>
                                    <p:anim calcmode="lin" valueType="num">
                                      <p:cBhvr>
                                        <p:cTn id="73" dur="1000" fill="hold"/>
                                        <p:tgtEl>
                                          <p:spTgt spid="20"/>
                                        </p:tgtEl>
                                        <p:attrNameLst>
                                          <p:attrName>ppt_h</p:attrName>
                                        </p:attrNameLst>
                                      </p:cBhvr>
                                      <p:tavLst>
                                        <p:tav tm="0">
                                          <p:val>
                                            <p:strVal val="#ppt_h"/>
                                          </p:val>
                                        </p:tav>
                                        <p:tav tm="100000">
                                          <p:val>
                                            <p:strVal val="#ppt_h"/>
                                          </p:val>
                                        </p:tav>
                                      </p:tavLst>
                                    </p:anim>
                                    <p:animEffect transition="in" filter="fade">
                                      <p:cBhvr>
                                        <p:cTn id="74" dur="1000"/>
                                        <p:tgtEl>
                                          <p:spTgt spid="20"/>
                                        </p:tgtEl>
                                      </p:cBhvr>
                                    </p:animEffect>
                                  </p:childTnLst>
                                </p:cTn>
                              </p:par>
                            </p:childTnLst>
                          </p:cTn>
                        </p:par>
                        <p:par>
                          <p:cTn id="75" fill="hold">
                            <p:stCondLst>
                              <p:cond delay="3500"/>
                            </p:stCondLst>
                            <p:childTnLst>
                              <p:par>
                                <p:cTn id="76" presetID="27" presetClass="emph" presetSubtype="0" fill="hold" grpId="1" nodeType="afterEffect">
                                  <p:stCondLst>
                                    <p:cond delay="0"/>
                                  </p:stCondLst>
                                  <p:childTnLst>
                                    <p:animClr clrSpc="rgb">
                                      <p:cBhvr override="childStyle">
                                        <p:cTn id="77" dur="250" autoRev="1" fill="hold"/>
                                        <p:tgtEl>
                                          <p:spTgt spid="25"/>
                                        </p:tgtEl>
                                        <p:attrNameLst>
                                          <p:attrName>style.color</p:attrName>
                                        </p:attrNameLst>
                                      </p:cBhvr>
                                      <p:to>
                                        <a:schemeClr val="bg1"/>
                                      </p:to>
                                    </p:animClr>
                                    <p:animClr clrSpc="rgb">
                                      <p:cBhvr>
                                        <p:cTn id="78" dur="250" autoRev="1" fill="hold"/>
                                        <p:tgtEl>
                                          <p:spTgt spid="25"/>
                                        </p:tgtEl>
                                        <p:attrNameLst>
                                          <p:attrName>fillcolor</p:attrName>
                                        </p:attrNameLst>
                                      </p:cBhvr>
                                      <p:to>
                                        <a:schemeClr val="bg1"/>
                                      </p:to>
                                    </p:animClr>
                                    <p:set>
                                      <p:cBhvr>
                                        <p:cTn id="79" dur="250" autoRev="1" fill="hold"/>
                                        <p:tgtEl>
                                          <p:spTgt spid="25"/>
                                        </p:tgtEl>
                                        <p:attrNameLst>
                                          <p:attrName>fill.type</p:attrName>
                                        </p:attrNameLst>
                                      </p:cBhvr>
                                      <p:to>
                                        <p:strVal val="solid"/>
                                      </p:to>
                                    </p:set>
                                    <p:set>
                                      <p:cBhvr>
                                        <p:cTn id="80" dur="250" autoRev="1" fill="hold"/>
                                        <p:tgtEl>
                                          <p:spTgt spid="25"/>
                                        </p:tgtEl>
                                        <p:attrNameLst>
                                          <p:attrName>fill.on</p:attrName>
                                        </p:attrNameLst>
                                      </p:cBhvr>
                                      <p:to>
                                        <p:strVal val="true"/>
                                      </p:to>
                                    </p:set>
                                  </p:childTnLst>
                                </p:cTn>
                              </p:par>
                            </p:childTnLst>
                          </p:cTn>
                        </p:par>
                        <p:par>
                          <p:cTn id="81" fill="hold">
                            <p:stCondLst>
                              <p:cond delay="4000"/>
                            </p:stCondLst>
                            <p:childTnLst>
                              <p:par>
                                <p:cTn id="82" presetID="27" presetClass="emph" presetSubtype="0" fill="hold" grpId="1" nodeType="afterEffect">
                                  <p:stCondLst>
                                    <p:cond delay="500"/>
                                  </p:stCondLst>
                                  <p:childTnLst>
                                    <p:animClr clrSpc="rgb">
                                      <p:cBhvr override="childStyle">
                                        <p:cTn id="83" dur="250" autoRev="1" fill="hold"/>
                                        <p:tgtEl>
                                          <p:spTgt spid="12"/>
                                        </p:tgtEl>
                                        <p:attrNameLst>
                                          <p:attrName>style.color</p:attrName>
                                        </p:attrNameLst>
                                      </p:cBhvr>
                                      <p:to>
                                        <a:schemeClr val="bg1"/>
                                      </p:to>
                                    </p:animClr>
                                    <p:animClr clrSpc="rgb">
                                      <p:cBhvr>
                                        <p:cTn id="84" dur="250" autoRev="1" fill="hold"/>
                                        <p:tgtEl>
                                          <p:spTgt spid="12"/>
                                        </p:tgtEl>
                                        <p:attrNameLst>
                                          <p:attrName>fillcolor</p:attrName>
                                        </p:attrNameLst>
                                      </p:cBhvr>
                                      <p:to>
                                        <a:schemeClr val="bg1"/>
                                      </p:to>
                                    </p:animClr>
                                    <p:set>
                                      <p:cBhvr>
                                        <p:cTn id="85" dur="250" autoRev="1" fill="hold"/>
                                        <p:tgtEl>
                                          <p:spTgt spid="12"/>
                                        </p:tgtEl>
                                        <p:attrNameLst>
                                          <p:attrName>fill.type</p:attrName>
                                        </p:attrNameLst>
                                      </p:cBhvr>
                                      <p:to>
                                        <p:strVal val="solid"/>
                                      </p:to>
                                    </p:set>
                                    <p:set>
                                      <p:cBhvr>
                                        <p:cTn id="86" dur="250" autoRev="1" fill="hold"/>
                                        <p:tgtEl>
                                          <p:spTgt spid="12"/>
                                        </p:tgtEl>
                                        <p:attrNameLst>
                                          <p:attrName>fill.on</p:attrName>
                                        </p:attrNameLst>
                                      </p:cBhvr>
                                      <p:to>
                                        <p:strVal val="true"/>
                                      </p:to>
                                    </p:set>
                                  </p:childTnLst>
                                </p:cTn>
                              </p:par>
                            </p:childTnLst>
                          </p:cTn>
                        </p:par>
                        <p:par>
                          <p:cTn id="87" fill="hold">
                            <p:stCondLst>
                              <p:cond delay="5000"/>
                            </p:stCondLst>
                            <p:childTnLst>
                              <p:par>
                                <p:cTn id="88" presetID="27" presetClass="emph" presetSubtype="0" fill="hold" grpId="1" nodeType="afterEffect">
                                  <p:stCondLst>
                                    <p:cond delay="500"/>
                                  </p:stCondLst>
                                  <p:childTnLst>
                                    <p:animClr clrSpc="rgb">
                                      <p:cBhvr override="childStyle">
                                        <p:cTn id="89" dur="250" autoRev="1" fill="hold"/>
                                        <p:tgtEl>
                                          <p:spTgt spid="24"/>
                                        </p:tgtEl>
                                        <p:attrNameLst>
                                          <p:attrName>style.color</p:attrName>
                                        </p:attrNameLst>
                                      </p:cBhvr>
                                      <p:to>
                                        <a:schemeClr val="bg1"/>
                                      </p:to>
                                    </p:animClr>
                                    <p:animClr clrSpc="rgb">
                                      <p:cBhvr>
                                        <p:cTn id="90" dur="250" autoRev="1" fill="hold"/>
                                        <p:tgtEl>
                                          <p:spTgt spid="24"/>
                                        </p:tgtEl>
                                        <p:attrNameLst>
                                          <p:attrName>fillcolor</p:attrName>
                                        </p:attrNameLst>
                                      </p:cBhvr>
                                      <p:to>
                                        <a:schemeClr val="bg1"/>
                                      </p:to>
                                    </p:animClr>
                                    <p:set>
                                      <p:cBhvr>
                                        <p:cTn id="91" dur="250" autoRev="1" fill="hold"/>
                                        <p:tgtEl>
                                          <p:spTgt spid="24"/>
                                        </p:tgtEl>
                                        <p:attrNameLst>
                                          <p:attrName>fill.type</p:attrName>
                                        </p:attrNameLst>
                                      </p:cBhvr>
                                      <p:to>
                                        <p:strVal val="solid"/>
                                      </p:to>
                                    </p:set>
                                    <p:set>
                                      <p:cBhvr>
                                        <p:cTn id="92" dur="250" autoRev="1" fill="hold"/>
                                        <p:tgtEl>
                                          <p:spTgt spid="24"/>
                                        </p:tgtEl>
                                        <p:attrNameLst>
                                          <p:attrName>fill.on</p:attrName>
                                        </p:attrNameLst>
                                      </p:cBhvr>
                                      <p:to>
                                        <p:strVal val="true"/>
                                      </p:to>
                                    </p:set>
                                  </p:childTnLst>
                                </p:cTn>
                              </p:par>
                            </p:childTnLst>
                          </p:cTn>
                        </p:par>
                        <p:par>
                          <p:cTn id="93" fill="hold">
                            <p:stCondLst>
                              <p:cond delay="6000"/>
                            </p:stCondLst>
                            <p:childTnLst>
                              <p:par>
                                <p:cTn id="94" presetID="27" presetClass="emph" presetSubtype="0" fill="hold" grpId="1" nodeType="afterEffect">
                                  <p:stCondLst>
                                    <p:cond delay="500"/>
                                  </p:stCondLst>
                                  <p:childTnLst>
                                    <p:animClr clrSpc="rgb">
                                      <p:cBhvr override="childStyle">
                                        <p:cTn id="95" dur="250" autoRev="1" fill="hold"/>
                                        <p:tgtEl>
                                          <p:spTgt spid="18"/>
                                        </p:tgtEl>
                                        <p:attrNameLst>
                                          <p:attrName>style.color</p:attrName>
                                        </p:attrNameLst>
                                      </p:cBhvr>
                                      <p:to>
                                        <a:schemeClr val="bg1"/>
                                      </p:to>
                                    </p:animClr>
                                    <p:animClr clrSpc="rgb">
                                      <p:cBhvr>
                                        <p:cTn id="96" dur="250" autoRev="1" fill="hold"/>
                                        <p:tgtEl>
                                          <p:spTgt spid="18"/>
                                        </p:tgtEl>
                                        <p:attrNameLst>
                                          <p:attrName>fillcolor</p:attrName>
                                        </p:attrNameLst>
                                      </p:cBhvr>
                                      <p:to>
                                        <a:schemeClr val="bg1"/>
                                      </p:to>
                                    </p:animClr>
                                    <p:set>
                                      <p:cBhvr>
                                        <p:cTn id="97" dur="250" autoRev="1" fill="hold"/>
                                        <p:tgtEl>
                                          <p:spTgt spid="18"/>
                                        </p:tgtEl>
                                        <p:attrNameLst>
                                          <p:attrName>fill.type</p:attrName>
                                        </p:attrNameLst>
                                      </p:cBhvr>
                                      <p:to>
                                        <p:strVal val="solid"/>
                                      </p:to>
                                    </p:set>
                                    <p:set>
                                      <p:cBhvr>
                                        <p:cTn id="98" dur="250" autoRev="1" fill="hold"/>
                                        <p:tgtEl>
                                          <p:spTgt spid="1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12" grpId="1" animBg="1"/>
      <p:bldP spid="18" grpId="0" animBg="1"/>
      <p:bldP spid="18" grpId="1" animBg="1"/>
      <p:bldP spid="24" grpId="0" animBg="1"/>
      <p:bldP spid="24" grpId="1" animBg="1"/>
      <p:bldP spid="25" grpId="0" animBg="1"/>
      <p:bldP spid="25" grpId="1"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3581400"/>
            <a:ext cx="9144000" cy="1015663"/>
          </a:xfrm>
          <a:prstGeom prst="rect">
            <a:avLst/>
          </a:prstGeom>
          <a:noFill/>
        </p:spPr>
        <p:txBody>
          <a:bodyPr wrap="square" lIns="91440" tIns="45720" rIns="91440" bIns="45720">
            <a:spAutoFit/>
          </a:bodyPr>
          <a:lstStyle/>
          <a:p>
            <a:pPr algn="ct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How to Contribute</a:t>
            </a:r>
            <a:endParaRPr lang="en-US" sz="6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pic>
        <p:nvPicPr>
          <p:cNvPr id="6" name="Picture 5" descr="access again.jpg"/>
          <p:cNvPicPr>
            <a:picLocks noChangeAspect="1"/>
          </p:cNvPicPr>
          <p:nvPr/>
        </p:nvPicPr>
        <p:blipFill>
          <a:blip r:embed="rId2" cstate="print"/>
          <a:stretch>
            <a:fillRect/>
          </a:stretch>
        </p:blipFill>
        <p:spPr>
          <a:xfrm>
            <a:off x="1676400" y="1219200"/>
            <a:ext cx="5801613" cy="2057400"/>
          </a:xfrm>
          <a:prstGeom prst="rect">
            <a:avLst/>
          </a:prstGeom>
          <a:effectLst>
            <a:outerShdw blurRad="50800" dist="38100" dir="2700000" algn="tl" rotWithShape="0">
              <a:prstClr val="black">
                <a:alpha val="40000"/>
              </a:prstClr>
            </a:outerShdw>
          </a:effectLst>
        </p:spPr>
      </p:pic>
      <p:sp>
        <p:nvSpPr>
          <p:cNvPr id="10" name="Rectangle 9"/>
          <p:cNvSpPr/>
          <p:nvPr/>
        </p:nvSpPr>
        <p:spPr>
          <a:xfrm>
            <a:off x="304800" y="6025488"/>
            <a:ext cx="2438400" cy="600164"/>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Return to the following slides: </a:t>
            </a:r>
          </a:p>
          <a:p>
            <a:pPr lvl="0">
              <a:buFont typeface="Arial" pitchFamily="34" charset="0"/>
              <a:buChar char="•"/>
            </a:pPr>
            <a:r>
              <a:rPr lang="en-US" sz="1100" b="1" i="1" dirty="0" smtClean="0">
                <a:solidFill>
                  <a:schemeClr val="bg2">
                    <a:lumMod val="10000"/>
                  </a:schemeClr>
                </a:solidFill>
                <a:latin typeface="Arial" pitchFamily="34" charset="0"/>
                <a:cs typeface="Arial" pitchFamily="34" charset="0"/>
              </a:rPr>
              <a:t>  </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hlinkClick r:id="rId3" action="ppaction://hlinksldjump"/>
              </a:rPr>
              <a:t>How to Use </a:t>
            </a:r>
            <a:r>
              <a:rPr lang="en-US" sz="1100" b="1" dirty="0" smtClean="0">
                <a:solidFill>
                  <a:srgbClr val="0000FF"/>
                </a:solidFill>
                <a:latin typeface="Arial" pitchFamily="34" charset="0"/>
                <a:cs typeface="Arial" pitchFamily="34" charset="0"/>
                <a:hlinkClick r:id="rId3" action="ppaction://hlinksldjump"/>
              </a:rPr>
              <a:t>My Bar Access</a:t>
            </a:r>
            <a:r>
              <a:rPr lang="en-US" sz="1100" dirty="0" smtClean="0">
                <a:solidFill>
                  <a:schemeClr val="bg1">
                    <a:lumMod val="10000"/>
                  </a:schemeClr>
                </a:solidFill>
                <a:latin typeface="Arial" pitchFamily="34" charset="0"/>
                <a:cs typeface="Arial" pitchFamily="34" charset="0"/>
              </a:rPr>
              <a:t>”</a:t>
            </a:r>
            <a:endParaRPr lang="en-US" sz="1100" b="1" i="1" dirty="0" smtClean="0">
              <a:solidFill>
                <a:schemeClr val="bg2">
                  <a:lumMod val="10000"/>
                </a:schemeClr>
              </a:solidFill>
              <a:latin typeface="Arial" pitchFamily="34" charset="0"/>
              <a:cs typeface="Arial" pitchFamily="34" charset="0"/>
            </a:endParaRPr>
          </a:p>
          <a:p>
            <a:pPr lvl="0">
              <a:buFont typeface="Arial" pitchFamily="34" charset="0"/>
              <a:buChar char="•"/>
            </a:pPr>
            <a:r>
              <a:rPr lang="en-US" sz="1100" b="1" i="1" dirty="0" smtClean="0">
                <a:solidFill>
                  <a:schemeClr val="bg2">
                    <a:lumMod val="10000"/>
                  </a:schemeClr>
                </a:solidFill>
                <a:latin typeface="Arial" pitchFamily="34" charset="0"/>
                <a:cs typeface="Arial" pitchFamily="34" charset="0"/>
              </a:rPr>
              <a:t>  </a:t>
            </a:r>
            <a:r>
              <a:rPr lang="en-US" sz="1100" dirty="0" smtClean="0">
                <a:solidFill>
                  <a:schemeClr val="bg2">
                    <a:lumMod val="10000"/>
                  </a:schemeClr>
                </a:solidFill>
                <a:latin typeface="Arial" pitchFamily="34" charset="0"/>
                <a:cs typeface="Arial" pitchFamily="34" charset="0"/>
              </a:rPr>
              <a:t>“</a:t>
            </a:r>
            <a:r>
              <a:rPr lang="en-US" sz="1100" dirty="0" smtClean="0">
                <a:solidFill>
                  <a:schemeClr val="bg2">
                    <a:lumMod val="10000"/>
                  </a:schemeClr>
                </a:solidFill>
                <a:latin typeface="Arial" pitchFamily="34" charset="0"/>
                <a:cs typeface="Arial" pitchFamily="34" charset="0"/>
                <a:hlinkClick r:id="rId4" action="ppaction://hlinksldjump"/>
              </a:rPr>
              <a:t>What Type of User Am I?</a:t>
            </a:r>
            <a:r>
              <a:rPr lang="en-US" sz="1100" dirty="0" smtClean="0">
                <a:solidFill>
                  <a:schemeClr val="bg2">
                    <a:lumMod val="10000"/>
                  </a:schemeClr>
                </a:solidFill>
                <a:latin typeface="Arial" pitchFamily="34" charset="0"/>
                <a:cs typeface="Arial" pitchFamily="34" charset="0"/>
              </a:rPr>
              <a:t>”</a:t>
            </a:r>
            <a:endParaRPr lang="en-US" sz="2000" b="1" i="1" dirty="0" smtClean="0">
              <a:solidFill>
                <a:schemeClr val="bg2">
                  <a:lumMod val="10000"/>
                </a:schemeClr>
              </a:solidFill>
              <a:latin typeface="Arial" pitchFamily="34" charset="0"/>
              <a:cs typeface="Arial" pitchFamily="34" charset="0"/>
            </a:endParaRPr>
          </a:p>
        </p:txBody>
      </p:sp>
      <p:sp>
        <p:nvSpPr>
          <p:cNvPr id="5" name="Rectangle 4"/>
          <p:cNvSpPr/>
          <p:nvPr/>
        </p:nvSpPr>
        <p:spPr>
          <a:xfrm>
            <a:off x="4724400" y="6011840"/>
            <a:ext cx="4191000" cy="600164"/>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rgbClr val="F3F3F4"/>
                </a:solidFill>
                <a:latin typeface="Arial" pitchFamily="34" charset="0"/>
                <a:cs typeface="Arial" pitchFamily="34" charset="0"/>
              </a:rPr>
              <a:t>NOTE: You can contribute to </a:t>
            </a:r>
            <a:r>
              <a:rPr lang="en-US" sz="1100" b="1" i="1" u="sng" dirty="0" smtClean="0">
                <a:solidFill>
                  <a:srgbClr val="F3F3F4"/>
                </a:solidFill>
                <a:latin typeface="Arial" pitchFamily="34" charset="0"/>
                <a:cs typeface="Arial" pitchFamily="34" charset="0"/>
              </a:rPr>
              <a:t>every</a:t>
            </a:r>
            <a:r>
              <a:rPr lang="en-US" sz="1100" b="1" i="1" dirty="0" smtClean="0">
                <a:solidFill>
                  <a:srgbClr val="F3F3F4"/>
                </a:solidFill>
                <a:latin typeface="Arial" pitchFamily="34" charset="0"/>
                <a:cs typeface="Arial" pitchFamily="34" charset="0"/>
              </a:rPr>
              <a:t> member group to which you belong. All sections are </a:t>
            </a:r>
            <a:r>
              <a:rPr lang="en-US" sz="1100" b="1" i="1" u="sng" dirty="0" smtClean="0">
                <a:solidFill>
                  <a:srgbClr val="F3F3F4"/>
                </a:solidFill>
                <a:latin typeface="Arial" pitchFamily="34" charset="0"/>
                <a:cs typeface="Arial" pitchFamily="34" charset="0"/>
              </a:rPr>
              <a:t>free</a:t>
            </a:r>
            <a:r>
              <a:rPr lang="en-US" sz="1100" b="1" i="1" dirty="0" smtClean="0">
                <a:solidFill>
                  <a:srgbClr val="F3F3F4"/>
                </a:solidFill>
                <a:latin typeface="Arial" pitchFamily="34" charset="0"/>
                <a:cs typeface="Arial" pitchFamily="34" charset="0"/>
              </a:rPr>
              <a:t> with this year’s new membership dues structure.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bg/>
                                          </p:spTgt>
                                        </p:tgtEl>
                                        <p:attrNameLst>
                                          <p:attrName>style.visibility</p:attrName>
                                        </p:attrNameLst>
                                      </p:cBhvr>
                                      <p:to>
                                        <p:strVal val="visible"/>
                                      </p:to>
                                    </p:set>
                                    <p:anim calcmode="lin" valueType="num">
                                      <p:cBhvr>
                                        <p:cTn id="12" dur="1000" fill="hold"/>
                                        <p:tgtEl>
                                          <p:spTgt spid="5">
                                            <p:bg/>
                                          </p:spTgt>
                                        </p:tgtEl>
                                        <p:attrNameLst>
                                          <p:attrName>ppt_w</p:attrName>
                                        </p:attrNameLst>
                                      </p:cBhvr>
                                      <p:tavLst>
                                        <p:tav tm="0">
                                          <p:val>
                                            <p:strVal val="#ppt_w*0.70"/>
                                          </p:val>
                                        </p:tav>
                                        <p:tav tm="100000">
                                          <p:val>
                                            <p:strVal val="#ppt_w"/>
                                          </p:val>
                                        </p:tav>
                                      </p:tavLst>
                                    </p:anim>
                                    <p:anim calcmode="lin" valueType="num">
                                      <p:cBhvr>
                                        <p:cTn id="13" dur="1000" fill="hold"/>
                                        <p:tgtEl>
                                          <p:spTgt spid="5">
                                            <p:bg/>
                                          </p:spTgt>
                                        </p:tgtEl>
                                        <p:attrNameLst>
                                          <p:attrName>ppt_h</p:attrName>
                                        </p:attrNameLst>
                                      </p:cBhvr>
                                      <p:tavLst>
                                        <p:tav tm="0">
                                          <p:val>
                                            <p:strVal val="#ppt_h"/>
                                          </p:val>
                                        </p:tav>
                                        <p:tav tm="100000">
                                          <p:val>
                                            <p:strVal val="#ppt_h"/>
                                          </p:val>
                                        </p:tav>
                                      </p:tavLst>
                                    </p:anim>
                                    <p:animEffect transition="in" filter="fade">
                                      <p:cBhvr>
                                        <p:cTn id="14" dur="1000"/>
                                        <p:tgtEl>
                                          <p:spTgt spid="5">
                                            <p:bg/>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9" dur="1000"/>
                                        <p:tgtEl>
                                          <p:spTgt spid="5">
                                            <p:txEl>
                                              <p:pRg st="0" end="0"/>
                                            </p:txEl>
                                          </p:spTgt>
                                        </p:tgtEl>
                                      </p:cBhvr>
                                    </p:animEffect>
                                  </p:childTnLst>
                                </p:cTn>
                              </p:par>
                            </p:childTnLst>
                          </p:cTn>
                        </p:par>
                        <p:par>
                          <p:cTn id="20" fill="hold">
                            <p:stCondLst>
                              <p:cond delay="1000"/>
                            </p:stCondLst>
                            <p:childTnLst>
                              <p:par>
                                <p:cTn id="21" presetID="1"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000"/>
                            </p:stCondLst>
                            <p:childTnLst>
                              <p:par>
                                <p:cTn id="24" presetID="3" presetClass="emph" presetSubtype="2" fill="hold" nodeType="afterEffect">
                                  <p:stCondLst>
                                    <p:cond delay="500"/>
                                  </p:stCondLst>
                                  <p:childTnLst>
                                    <p:animClr clrSpc="rgb">
                                      <p:cBhvr override="childStyle">
                                        <p:cTn id="25" dur="2000" fill="hold"/>
                                        <p:tgtEl>
                                          <p:spTgt spid="5">
                                            <p:txEl>
                                              <p:pRg st="0" end="0"/>
                                            </p:txEl>
                                          </p:spTgt>
                                        </p:tgtEl>
                                        <p:attrNameLst>
                                          <p:attrName>style.color</p:attrName>
                                        </p:attrNameLst>
                                      </p:cBhvr>
                                      <p:to>
                                        <a:srgbClr val="04040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5" grpId="0" build="allAtOnce"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pic>
        <p:nvPicPr>
          <p:cNvPr id="15" name="Picture 14" descr="Access_grad_.png"/>
          <p:cNvPicPr/>
          <p:nvPr/>
        </p:nvPicPr>
        <p:blipFill>
          <a:blip r:embed="rId4"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0" y="0"/>
            <a:ext cx="9144000" cy="1015663"/>
          </a:xfrm>
          <a:prstGeom prst="rect">
            <a:avLst/>
          </a:prstGeom>
          <a:noFill/>
        </p:spPr>
        <p:txBody>
          <a:bodyPr wrap="square" lIns="91440" tIns="45720" rIns="91440" bIns="45720">
            <a:spAutoFit/>
          </a:bodyPr>
          <a:lstStyle/>
          <a:p>
            <a:pPr algn="ctr"/>
            <a:r>
              <a:rPr kumimoji="0" lang="en-US" sz="6000" b="1" i="0" u="none" strike="noStrike" kern="1200" normalizeH="0" baseline="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How to</a:t>
            </a:r>
            <a:r>
              <a:rPr kumimoji="0" lang="en-US" sz="6000" b="1" i="0" u="none" strike="noStrike" kern="1200" normalizeH="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 Contribute</a:t>
            </a:r>
            <a:endParaRPr lang="en-US" sz="4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7" name="Rectangle 6"/>
          <p:cNvSpPr/>
          <p:nvPr/>
        </p:nvSpPr>
        <p:spPr>
          <a:xfrm>
            <a:off x="304800" y="1828800"/>
            <a:ext cx="8534400" cy="2308324"/>
          </a:xfrm>
          <a:prstGeom prst="rect">
            <a:avLst/>
          </a:prstGeom>
        </p:spPr>
        <p:txBody>
          <a:bodyPr wrap="square">
            <a:spAutoFit/>
          </a:bodyPr>
          <a:lstStyle/>
          <a:p>
            <a:pPr>
              <a:buSzPct val="75000"/>
            </a:pPr>
            <a:r>
              <a:rPr lang="en-US" b="1" dirty="0" smtClean="0">
                <a:solidFill>
                  <a:schemeClr val="accent4"/>
                </a:solidFill>
                <a:latin typeface="Arial" pitchFamily="34" charset="0"/>
                <a:cs typeface="Arial" pitchFamily="34" charset="0"/>
              </a:rPr>
              <a:t>My Bar Access </a:t>
            </a:r>
            <a:r>
              <a:rPr lang="en-US" dirty="0" smtClean="0">
                <a:solidFill>
                  <a:schemeClr val="accent4"/>
                </a:solidFill>
                <a:latin typeface="Arial" pitchFamily="34" charset="0"/>
                <a:cs typeface="Arial" pitchFamily="34" charset="0"/>
              </a:rPr>
              <a:t>members can view </a:t>
            </a:r>
            <a:r>
              <a:rPr lang="en-US" b="1" dirty="0" smtClean="0">
                <a:solidFill>
                  <a:schemeClr val="bg2"/>
                </a:solidFill>
                <a:latin typeface="Arial" pitchFamily="34" charset="0"/>
                <a:cs typeface="Arial" pitchFamily="34" charset="0"/>
              </a:rPr>
              <a:t>announcements      </a:t>
            </a:r>
            <a:r>
              <a:rPr lang="en-US" dirty="0" smtClean="0">
                <a:solidFill>
                  <a:schemeClr val="accent4"/>
                </a:solidFill>
                <a:latin typeface="Arial" pitchFamily="34" charset="0"/>
                <a:cs typeface="Arial" pitchFamily="34" charset="0"/>
              </a:rPr>
              <a:t>, create </a:t>
            </a:r>
            <a:r>
              <a:rPr lang="en-US" b="1" dirty="0" smtClean="0">
                <a:solidFill>
                  <a:schemeClr val="bg2"/>
                </a:solidFill>
                <a:latin typeface="Arial" pitchFamily="34" charset="0"/>
                <a:cs typeface="Arial" pitchFamily="34" charset="0"/>
              </a:rPr>
              <a:t>blogs      </a:t>
            </a:r>
            <a:r>
              <a:rPr lang="en-US" dirty="0" smtClean="0">
                <a:solidFill>
                  <a:schemeClr val="accent4"/>
                </a:solidFill>
                <a:latin typeface="Arial" pitchFamily="34" charset="0"/>
                <a:cs typeface="Arial" pitchFamily="34" charset="0"/>
              </a:rPr>
              <a:t>and </a:t>
            </a:r>
            <a:r>
              <a:rPr lang="en-US" b="1" dirty="0" smtClean="0">
                <a:solidFill>
                  <a:schemeClr val="bg2"/>
                </a:solidFill>
                <a:latin typeface="Arial" pitchFamily="34" charset="0"/>
                <a:cs typeface="Arial" pitchFamily="34" charset="0"/>
              </a:rPr>
              <a:t>discussions      </a:t>
            </a:r>
            <a:r>
              <a:rPr lang="en-US" dirty="0" smtClean="0">
                <a:solidFill>
                  <a:schemeClr val="accent4"/>
                </a:solidFill>
                <a:latin typeface="Arial" pitchFamily="34" charset="0"/>
                <a:cs typeface="Arial" pitchFamily="34" charset="0"/>
              </a:rPr>
              <a:t>and add to the </a:t>
            </a:r>
            <a:r>
              <a:rPr lang="en-US" b="1" dirty="0" smtClean="0">
                <a:solidFill>
                  <a:schemeClr val="bg2"/>
                </a:solidFill>
                <a:latin typeface="Arial" pitchFamily="34" charset="0"/>
                <a:cs typeface="Arial" pitchFamily="34" charset="0"/>
              </a:rPr>
              <a:t>resource library      </a:t>
            </a:r>
            <a:r>
              <a:rPr lang="en-US" dirty="0" smtClean="0">
                <a:solidFill>
                  <a:schemeClr val="accent4"/>
                </a:solidFill>
                <a:latin typeface="Arial" pitchFamily="34" charset="0"/>
                <a:cs typeface="Arial" pitchFamily="34" charset="0"/>
              </a:rPr>
              <a:t>from the </a:t>
            </a:r>
            <a:r>
              <a:rPr lang="en-US" b="1" dirty="0" smtClean="0">
                <a:solidFill>
                  <a:schemeClr val="accent4"/>
                </a:solidFill>
                <a:latin typeface="Arial" pitchFamily="34" charset="0"/>
                <a:cs typeface="Arial" pitchFamily="34" charset="0"/>
              </a:rPr>
              <a:t>My Bar Access </a:t>
            </a:r>
            <a:r>
              <a:rPr lang="en-US" dirty="0" smtClean="0">
                <a:solidFill>
                  <a:schemeClr val="accent4"/>
                </a:solidFill>
                <a:latin typeface="Arial" pitchFamily="34" charset="0"/>
                <a:cs typeface="Arial" pitchFamily="34" charset="0"/>
              </a:rPr>
              <a:t>homepage as seen </a:t>
            </a:r>
            <a:r>
              <a:rPr lang="en-US" u="sng" dirty="0" smtClean="0">
                <a:solidFill>
                  <a:srgbClr val="0000FF"/>
                </a:solidFill>
                <a:latin typeface="Arial" pitchFamily="34" charset="0"/>
                <a:cs typeface="Arial" pitchFamily="34" charset="0"/>
                <a:hlinkClick r:id="rId5" action="ppaction://hlinksldjump"/>
              </a:rPr>
              <a:t>here</a:t>
            </a:r>
            <a:r>
              <a:rPr lang="en-US" dirty="0" smtClean="0">
                <a:solidFill>
                  <a:schemeClr val="bg1">
                    <a:lumMod val="10000"/>
                  </a:schemeClr>
                </a:solidFill>
                <a:latin typeface="Arial" pitchFamily="34" charset="0"/>
                <a:cs typeface="Arial" pitchFamily="34" charset="0"/>
              </a:rPr>
              <a:t>,</a:t>
            </a:r>
            <a:r>
              <a:rPr lang="en-US" dirty="0" smtClean="0">
                <a:solidFill>
                  <a:srgbClr val="0000FF"/>
                </a:solidFill>
                <a:latin typeface="Arial" pitchFamily="34" charset="0"/>
                <a:cs typeface="Arial" pitchFamily="34" charset="0"/>
              </a:rPr>
              <a:t> </a:t>
            </a:r>
            <a:r>
              <a:rPr lang="en-US" dirty="0" smtClean="0">
                <a:solidFill>
                  <a:schemeClr val="accent4"/>
                </a:solidFill>
                <a:latin typeface="Arial" pitchFamily="34" charset="0"/>
                <a:cs typeface="Arial" pitchFamily="34" charset="0"/>
              </a:rPr>
              <a:t>or through your member group’s landing page as shown </a:t>
            </a:r>
            <a:r>
              <a:rPr lang="en-US" u="sng" dirty="0" smtClean="0">
                <a:solidFill>
                  <a:srgbClr val="0000FF"/>
                </a:solidFill>
                <a:latin typeface="Arial" pitchFamily="34" charset="0"/>
                <a:cs typeface="Arial" pitchFamily="34" charset="0"/>
                <a:hlinkClick r:id="rId6" action="ppaction://hlinksldjump"/>
              </a:rPr>
              <a:t>here</a:t>
            </a:r>
            <a:r>
              <a:rPr lang="en-US" dirty="0" smtClean="0">
                <a:solidFill>
                  <a:schemeClr val="accent4"/>
                </a:solidFill>
                <a:latin typeface="Arial" pitchFamily="34" charset="0"/>
                <a:cs typeface="Arial" pitchFamily="34" charset="0"/>
              </a:rPr>
              <a:t>. </a:t>
            </a:r>
            <a:r>
              <a:rPr lang="en-US" i="1" dirty="0" smtClean="0">
                <a:solidFill>
                  <a:schemeClr val="accent4"/>
                </a:solidFill>
                <a:latin typeface="Arial" pitchFamily="34" charset="0"/>
                <a:cs typeface="Arial" pitchFamily="34" charset="0"/>
              </a:rPr>
              <a:t>NOTE: Most member-created content will be searchable by the public.</a:t>
            </a:r>
          </a:p>
          <a:p>
            <a:pPr>
              <a:buSzPct val="75000"/>
            </a:pPr>
            <a:endParaRPr lang="en-US" dirty="0" smtClean="0">
              <a:solidFill>
                <a:schemeClr val="accent4"/>
              </a:solidFill>
              <a:latin typeface="Arial" pitchFamily="34" charset="0"/>
              <a:cs typeface="Arial" pitchFamily="34" charset="0"/>
            </a:endParaRPr>
          </a:p>
          <a:p>
            <a:pPr>
              <a:buSzPct val="75000"/>
            </a:pPr>
            <a:r>
              <a:rPr lang="en-US" dirty="0" smtClean="0">
                <a:solidFill>
                  <a:schemeClr val="accent4"/>
                </a:solidFill>
                <a:latin typeface="Arial" pitchFamily="34" charset="0"/>
                <a:cs typeface="Arial" pitchFamily="34" charset="0"/>
              </a:rPr>
              <a:t>Additionally, Group </a:t>
            </a:r>
            <a:r>
              <a:rPr lang="en-US" dirty="0" err="1" smtClean="0">
                <a:solidFill>
                  <a:schemeClr val="accent4"/>
                </a:solidFill>
                <a:latin typeface="Arial" pitchFamily="34" charset="0"/>
                <a:cs typeface="Arial" pitchFamily="34" charset="0"/>
              </a:rPr>
              <a:t>Admins</a:t>
            </a:r>
            <a:r>
              <a:rPr lang="en-US" dirty="0" smtClean="0">
                <a:solidFill>
                  <a:schemeClr val="accent4"/>
                </a:solidFill>
                <a:latin typeface="Arial" pitchFamily="34" charset="0"/>
                <a:cs typeface="Arial" pitchFamily="34" charset="0"/>
              </a:rPr>
              <a:t>      can post </a:t>
            </a:r>
            <a:r>
              <a:rPr lang="en-US" b="1" dirty="0" smtClean="0">
                <a:solidFill>
                  <a:schemeClr val="bg2"/>
                </a:solidFill>
                <a:latin typeface="Arial" pitchFamily="34" charset="0"/>
                <a:cs typeface="Arial" pitchFamily="34" charset="0"/>
              </a:rPr>
              <a:t>announcements</a:t>
            </a:r>
            <a:r>
              <a:rPr lang="en-US" dirty="0" smtClean="0">
                <a:solidFill>
                  <a:schemeClr val="accent4"/>
                </a:solidFill>
                <a:latin typeface="Arial" pitchFamily="34" charset="0"/>
                <a:cs typeface="Arial" pitchFamily="34" charset="0"/>
              </a:rPr>
              <a:t> from both the </a:t>
            </a:r>
            <a:r>
              <a:rPr lang="en-US" b="1" dirty="0" smtClean="0">
                <a:solidFill>
                  <a:schemeClr val="accent4"/>
                </a:solidFill>
                <a:latin typeface="Arial" pitchFamily="34" charset="0"/>
                <a:cs typeface="Arial" pitchFamily="34" charset="0"/>
              </a:rPr>
              <a:t>My Bar Access </a:t>
            </a:r>
            <a:r>
              <a:rPr lang="en-US" dirty="0" smtClean="0">
                <a:solidFill>
                  <a:schemeClr val="accent4"/>
                </a:solidFill>
                <a:latin typeface="Arial" pitchFamily="34" charset="0"/>
                <a:cs typeface="Arial" pitchFamily="34" charset="0"/>
              </a:rPr>
              <a:t>homepage as seen </a:t>
            </a:r>
            <a:r>
              <a:rPr lang="en-US" u="sng" dirty="0" smtClean="0">
                <a:solidFill>
                  <a:srgbClr val="0000FF"/>
                </a:solidFill>
                <a:latin typeface="Arial" pitchFamily="34" charset="0"/>
                <a:cs typeface="Arial" pitchFamily="34" charset="0"/>
                <a:hlinkClick r:id="rId7" action="ppaction://hlinksldjump"/>
              </a:rPr>
              <a:t>here</a:t>
            </a:r>
            <a:r>
              <a:rPr lang="en-US" dirty="0" smtClean="0">
                <a:solidFill>
                  <a:schemeClr val="bg1">
                    <a:lumMod val="10000"/>
                  </a:schemeClr>
                </a:solidFill>
                <a:latin typeface="Arial" pitchFamily="34" charset="0"/>
                <a:cs typeface="Arial" pitchFamily="34" charset="0"/>
              </a:rPr>
              <a:t>,</a:t>
            </a:r>
            <a:r>
              <a:rPr lang="en-US" dirty="0" smtClean="0">
                <a:solidFill>
                  <a:schemeClr val="accent4"/>
                </a:solidFill>
                <a:latin typeface="Arial" pitchFamily="34" charset="0"/>
                <a:cs typeface="Arial" pitchFamily="34" charset="0"/>
              </a:rPr>
              <a:t> as well as the landing page of the member group they manage as seen </a:t>
            </a:r>
            <a:r>
              <a:rPr lang="en-US" u="sng" dirty="0" smtClean="0">
                <a:solidFill>
                  <a:srgbClr val="0000FF"/>
                </a:solidFill>
                <a:latin typeface="Arial" pitchFamily="34" charset="0"/>
                <a:cs typeface="Arial" pitchFamily="34" charset="0"/>
                <a:hlinkClick r:id="rId8" action="ppaction://hlinksldjump"/>
              </a:rPr>
              <a:t>here</a:t>
            </a:r>
            <a:r>
              <a:rPr lang="en-US" dirty="0" smtClean="0">
                <a:solidFill>
                  <a:schemeClr val="accent4"/>
                </a:solidFill>
                <a:latin typeface="Arial" pitchFamily="34" charset="0"/>
                <a:cs typeface="Arial" pitchFamily="34" charset="0"/>
              </a:rPr>
              <a:t>.</a:t>
            </a:r>
            <a:endParaRPr lang="en-US" sz="1400" i="1" u="sng" dirty="0" smtClean="0">
              <a:solidFill>
                <a:srgbClr val="0000FF"/>
              </a:solidFill>
              <a:latin typeface="Arial" pitchFamily="34" charset="0"/>
              <a:cs typeface="Arial" pitchFamily="34" charset="0"/>
            </a:endParaRPr>
          </a:p>
        </p:txBody>
      </p:sp>
      <p:pic>
        <p:nvPicPr>
          <p:cNvPr id="5" name="Picture 3">
            <a:hlinkClick r:id="rId9" action="ppaction://hlinksldjump"/>
          </p:cNvPr>
          <p:cNvPicPr>
            <a:picLocks noChangeAspect="1" noChangeArrowheads="1"/>
          </p:cNvPicPr>
          <p:nvPr/>
        </p:nvPicPr>
        <p:blipFill>
          <a:blip r:embed="rId10" cstate="print"/>
          <a:stretch>
            <a:fillRect/>
          </a:stretch>
        </p:blipFill>
        <p:spPr bwMode="auto">
          <a:xfrm>
            <a:off x="3145808" y="3203199"/>
            <a:ext cx="313488" cy="313488"/>
          </a:xfrm>
          <a:prstGeom prst="rect">
            <a:avLst/>
          </a:prstGeom>
          <a:noFill/>
          <a:ln w="9525">
            <a:noFill/>
            <a:miter lim="800000"/>
            <a:headEnd/>
            <a:tailEnd/>
          </a:ln>
        </p:spPr>
      </p:pic>
      <p:sp>
        <p:nvSpPr>
          <p:cNvPr id="8" name="Rectangle 7"/>
          <p:cNvSpPr/>
          <p:nvPr/>
        </p:nvSpPr>
        <p:spPr>
          <a:xfrm>
            <a:off x="304800" y="4267200"/>
            <a:ext cx="8534400" cy="646331"/>
          </a:xfrm>
          <a:prstGeom prst="rect">
            <a:avLst/>
          </a:prstGeom>
        </p:spPr>
        <p:txBody>
          <a:bodyPr wrap="square">
            <a:spAutoFit/>
          </a:bodyPr>
          <a:lstStyle/>
          <a:p>
            <a:pPr>
              <a:buSzPct val="75000"/>
            </a:pPr>
            <a:r>
              <a:rPr lang="en-US" i="1" dirty="0" smtClean="0">
                <a:solidFill>
                  <a:schemeClr val="accent4"/>
                </a:solidFill>
                <a:latin typeface="Arial" pitchFamily="34" charset="0"/>
                <a:cs typeface="Arial" pitchFamily="34" charset="0"/>
              </a:rPr>
              <a:t>The remaining slides will detail how to contribute to </a:t>
            </a:r>
            <a:r>
              <a:rPr lang="en-US" b="1" i="1" dirty="0" smtClean="0">
                <a:solidFill>
                  <a:schemeClr val="accent4"/>
                </a:solidFill>
                <a:latin typeface="Arial" pitchFamily="34" charset="0"/>
                <a:cs typeface="Arial" pitchFamily="34" charset="0"/>
              </a:rPr>
              <a:t>My Bar Access </a:t>
            </a:r>
            <a:r>
              <a:rPr lang="en-US" i="1" dirty="0" smtClean="0">
                <a:solidFill>
                  <a:schemeClr val="accent4"/>
                </a:solidFill>
                <a:latin typeface="Arial" pitchFamily="34" charset="0"/>
                <a:cs typeface="Arial" pitchFamily="34" charset="0"/>
              </a:rPr>
              <a:t>using the </a:t>
            </a:r>
            <a:r>
              <a:rPr lang="en-US" b="1" i="1" dirty="0" smtClean="0">
                <a:solidFill>
                  <a:schemeClr val="bg2"/>
                </a:solidFill>
                <a:latin typeface="Arial" pitchFamily="34" charset="0"/>
                <a:cs typeface="Arial" pitchFamily="34" charset="0"/>
              </a:rPr>
              <a:t>announcements      </a:t>
            </a:r>
            <a:r>
              <a:rPr lang="en-US" dirty="0" smtClean="0">
                <a:solidFill>
                  <a:schemeClr val="accent4"/>
                </a:solidFill>
                <a:latin typeface="Arial" pitchFamily="34" charset="0"/>
                <a:cs typeface="Arial" pitchFamily="34" charset="0"/>
              </a:rPr>
              <a:t>,</a:t>
            </a:r>
            <a:r>
              <a:rPr lang="en-US" i="1" dirty="0" smtClean="0">
                <a:solidFill>
                  <a:schemeClr val="accent4"/>
                </a:solidFill>
                <a:latin typeface="Arial" pitchFamily="34" charset="0"/>
                <a:cs typeface="Arial" pitchFamily="34" charset="0"/>
              </a:rPr>
              <a:t> </a:t>
            </a:r>
            <a:r>
              <a:rPr lang="en-US" b="1" i="1" dirty="0" smtClean="0">
                <a:solidFill>
                  <a:schemeClr val="bg2"/>
                </a:solidFill>
                <a:latin typeface="Arial" pitchFamily="34" charset="0"/>
                <a:cs typeface="Arial" pitchFamily="34" charset="0"/>
              </a:rPr>
              <a:t>blogs      </a:t>
            </a:r>
            <a:r>
              <a:rPr lang="en-US" dirty="0" smtClean="0">
                <a:solidFill>
                  <a:schemeClr val="accent4"/>
                </a:solidFill>
                <a:latin typeface="Arial" pitchFamily="34" charset="0"/>
                <a:cs typeface="Arial" pitchFamily="34" charset="0"/>
              </a:rPr>
              <a:t>,</a:t>
            </a:r>
            <a:r>
              <a:rPr lang="en-US" i="1" dirty="0" smtClean="0">
                <a:solidFill>
                  <a:schemeClr val="accent4"/>
                </a:solidFill>
                <a:latin typeface="Arial" pitchFamily="34" charset="0"/>
                <a:cs typeface="Arial" pitchFamily="34" charset="0"/>
              </a:rPr>
              <a:t> </a:t>
            </a:r>
            <a:r>
              <a:rPr lang="en-US" b="1" i="1" dirty="0" smtClean="0">
                <a:solidFill>
                  <a:schemeClr val="bg2"/>
                </a:solidFill>
                <a:latin typeface="Arial" pitchFamily="34" charset="0"/>
                <a:cs typeface="Arial" pitchFamily="34" charset="0"/>
              </a:rPr>
              <a:t>discussion       </a:t>
            </a:r>
            <a:r>
              <a:rPr lang="en-US" i="1" dirty="0" smtClean="0">
                <a:solidFill>
                  <a:schemeClr val="accent4"/>
                </a:solidFill>
                <a:latin typeface="Arial" pitchFamily="34" charset="0"/>
                <a:cs typeface="Arial" pitchFamily="34" charset="0"/>
              </a:rPr>
              <a:t>and </a:t>
            </a:r>
            <a:r>
              <a:rPr lang="en-US" b="1" i="1" dirty="0" smtClean="0">
                <a:solidFill>
                  <a:schemeClr val="bg2"/>
                </a:solidFill>
                <a:latin typeface="Arial" pitchFamily="34" charset="0"/>
                <a:cs typeface="Arial" pitchFamily="34" charset="0"/>
              </a:rPr>
              <a:t>resource library       </a:t>
            </a:r>
            <a:r>
              <a:rPr lang="en-US" i="1" dirty="0" smtClean="0">
                <a:solidFill>
                  <a:schemeClr val="accent4"/>
                </a:solidFill>
                <a:latin typeface="Arial" pitchFamily="34" charset="0"/>
                <a:cs typeface="Arial" pitchFamily="34" charset="0"/>
              </a:rPr>
              <a:t>tools.</a:t>
            </a:r>
          </a:p>
        </p:txBody>
      </p:sp>
      <p:pic>
        <p:nvPicPr>
          <p:cNvPr id="11" name="Picture 10" descr="information icon.jpg">
            <a:hlinkClick r:id="rId11" action="ppaction://hlinksldjump"/>
          </p:cNvPr>
          <p:cNvPicPr>
            <a:picLocks noChangeAspect="1"/>
          </p:cNvPicPr>
          <p:nvPr/>
        </p:nvPicPr>
        <p:blipFill>
          <a:blip r:embed="rId12" cstate="print"/>
          <a:stretch>
            <a:fillRect/>
          </a:stretch>
        </p:blipFill>
        <p:spPr>
          <a:xfrm>
            <a:off x="5813364" y="1828800"/>
            <a:ext cx="304244" cy="304244"/>
          </a:xfrm>
          <a:prstGeom prst="rect">
            <a:avLst/>
          </a:prstGeom>
        </p:spPr>
      </p:pic>
      <p:pic>
        <p:nvPicPr>
          <p:cNvPr id="14" name="Picture 13" descr="information icon.jpg">
            <a:hlinkClick r:id="rId13" action="ppaction://hlinksldjump"/>
          </p:cNvPr>
          <p:cNvPicPr>
            <a:picLocks noChangeAspect="1"/>
          </p:cNvPicPr>
          <p:nvPr/>
        </p:nvPicPr>
        <p:blipFill>
          <a:blip r:embed="rId14" cstate="print"/>
          <a:stretch>
            <a:fillRect/>
          </a:stretch>
        </p:blipFill>
        <p:spPr>
          <a:xfrm>
            <a:off x="7621265" y="1830848"/>
            <a:ext cx="305807" cy="305807"/>
          </a:xfrm>
          <a:prstGeom prst="rect">
            <a:avLst/>
          </a:prstGeom>
        </p:spPr>
      </p:pic>
      <p:pic>
        <p:nvPicPr>
          <p:cNvPr id="16" name="Picture 15" descr="information icon.jpg">
            <a:hlinkClick r:id="rId15" action="ppaction://hlinksldjump"/>
          </p:cNvPr>
          <p:cNvPicPr>
            <a:picLocks noChangeAspect="1"/>
          </p:cNvPicPr>
          <p:nvPr/>
        </p:nvPicPr>
        <p:blipFill>
          <a:blip r:embed="rId16" cstate="print"/>
          <a:stretch>
            <a:fillRect/>
          </a:stretch>
        </p:blipFill>
        <p:spPr>
          <a:xfrm>
            <a:off x="5369256" y="2122685"/>
            <a:ext cx="306137" cy="306137"/>
          </a:xfrm>
          <a:prstGeom prst="rect">
            <a:avLst/>
          </a:prstGeom>
        </p:spPr>
      </p:pic>
      <p:pic>
        <p:nvPicPr>
          <p:cNvPr id="17" name="Picture 16" descr="information icon.jpg">
            <a:hlinkClick r:id="rId17" action="ppaction://hlinksldjump"/>
          </p:cNvPr>
          <p:cNvPicPr>
            <a:picLocks noChangeAspect="1"/>
          </p:cNvPicPr>
          <p:nvPr/>
        </p:nvPicPr>
        <p:blipFill>
          <a:blip r:embed="rId18" cstate="print"/>
          <a:stretch>
            <a:fillRect/>
          </a:stretch>
        </p:blipFill>
        <p:spPr>
          <a:xfrm>
            <a:off x="1738952" y="2122686"/>
            <a:ext cx="306261" cy="306261"/>
          </a:xfrm>
          <a:prstGeom prst="rect">
            <a:avLst/>
          </a:prstGeom>
        </p:spPr>
      </p:pic>
      <p:pic>
        <p:nvPicPr>
          <p:cNvPr id="18" name="Picture 17" descr="information icon.jpg">
            <a:hlinkClick r:id="rId11" action="ppaction://hlinksldjump"/>
          </p:cNvPr>
          <p:cNvPicPr>
            <a:picLocks noChangeAspect="1"/>
          </p:cNvPicPr>
          <p:nvPr/>
        </p:nvPicPr>
        <p:blipFill>
          <a:blip r:embed="rId12" cstate="print"/>
          <a:stretch>
            <a:fillRect/>
          </a:stretch>
        </p:blipFill>
        <p:spPr>
          <a:xfrm>
            <a:off x="2175100" y="4575411"/>
            <a:ext cx="304244" cy="304244"/>
          </a:xfrm>
          <a:prstGeom prst="rect">
            <a:avLst/>
          </a:prstGeom>
        </p:spPr>
      </p:pic>
      <p:pic>
        <p:nvPicPr>
          <p:cNvPr id="19" name="Picture 18" descr="information icon.jpg">
            <a:hlinkClick r:id="rId13" action="ppaction://hlinksldjump"/>
          </p:cNvPr>
          <p:cNvPicPr>
            <a:picLocks noChangeAspect="1"/>
          </p:cNvPicPr>
          <p:nvPr/>
        </p:nvPicPr>
        <p:blipFill>
          <a:blip r:embed="rId14" cstate="print"/>
          <a:stretch>
            <a:fillRect/>
          </a:stretch>
        </p:blipFill>
        <p:spPr>
          <a:xfrm>
            <a:off x="3298208" y="4574048"/>
            <a:ext cx="305807" cy="305807"/>
          </a:xfrm>
          <a:prstGeom prst="rect">
            <a:avLst/>
          </a:prstGeom>
        </p:spPr>
      </p:pic>
      <p:pic>
        <p:nvPicPr>
          <p:cNvPr id="20" name="Picture 19" descr="information icon.jpg">
            <a:hlinkClick r:id="rId15" action="ppaction://hlinksldjump"/>
          </p:cNvPr>
          <p:cNvPicPr>
            <a:picLocks noChangeAspect="1"/>
          </p:cNvPicPr>
          <p:nvPr/>
        </p:nvPicPr>
        <p:blipFill>
          <a:blip r:embed="rId16" cstate="print"/>
          <a:stretch>
            <a:fillRect/>
          </a:stretch>
        </p:blipFill>
        <p:spPr>
          <a:xfrm>
            <a:off x="7627960" y="4588381"/>
            <a:ext cx="306137" cy="306137"/>
          </a:xfrm>
          <a:prstGeom prst="rect">
            <a:avLst/>
          </a:prstGeom>
        </p:spPr>
      </p:pic>
      <p:pic>
        <p:nvPicPr>
          <p:cNvPr id="21" name="Picture 20" descr="information icon.jpg">
            <a:hlinkClick r:id="rId17" action="ppaction://hlinksldjump"/>
          </p:cNvPr>
          <p:cNvPicPr>
            <a:picLocks noChangeAspect="1"/>
          </p:cNvPicPr>
          <p:nvPr/>
        </p:nvPicPr>
        <p:blipFill>
          <a:blip r:embed="rId18" cstate="print"/>
          <a:stretch>
            <a:fillRect/>
          </a:stretch>
        </p:blipFill>
        <p:spPr>
          <a:xfrm>
            <a:off x="5022051" y="4574734"/>
            <a:ext cx="306261" cy="306261"/>
          </a:xfrm>
          <a:prstGeom prst="rect">
            <a:avLst/>
          </a:prstGeom>
        </p:spPr>
      </p:pic>
      <p:sp>
        <p:nvSpPr>
          <p:cNvPr id="23" name="Rectangle 22"/>
          <p:cNvSpPr/>
          <p:nvPr/>
        </p:nvSpPr>
        <p:spPr>
          <a:xfrm>
            <a:off x="304800" y="5943600"/>
            <a:ext cx="3352800" cy="769441"/>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Return to the following slides:</a:t>
            </a:r>
          </a:p>
          <a:p>
            <a:pPr lvl="0">
              <a:buFont typeface="Arial" pitchFamily="34" charset="0"/>
              <a:buChar char="•"/>
            </a:pPr>
            <a:r>
              <a:rPr lang="en-US" sz="1100" b="1" i="1" dirty="0" smtClean="0">
                <a:solidFill>
                  <a:schemeClr val="accent4"/>
                </a:solidFill>
                <a:latin typeface="Arial" pitchFamily="34" charset="0"/>
                <a:cs typeface="Arial" pitchFamily="34" charset="0"/>
              </a:rPr>
              <a:t>  </a:t>
            </a:r>
            <a:r>
              <a:rPr lang="en-US" sz="1100" dirty="0" smtClean="0">
                <a:solidFill>
                  <a:schemeClr val="bg2">
                    <a:lumMod val="10000"/>
                  </a:schemeClr>
                </a:solidFill>
                <a:latin typeface="Arial" pitchFamily="34" charset="0"/>
                <a:cs typeface="Arial" pitchFamily="34" charset="0"/>
              </a:rPr>
              <a:t>“</a:t>
            </a:r>
            <a:r>
              <a:rPr lang="en-US" sz="1100" dirty="0" smtClean="0">
                <a:solidFill>
                  <a:schemeClr val="bg2">
                    <a:lumMod val="10000"/>
                  </a:schemeClr>
                </a:solidFill>
                <a:latin typeface="Arial" pitchFamily="34" charset="0"/>
                <a:cs typeface="Arial" pitchFamily="34" charset="0"/>
                <a:hlinkClick r:id="rId9" action="ppaction://hlinksldjump"/>
              </a:rPr>
              <a:t>What Type of User Am I?</a:t>
            </a:r>
            <a:r>
              <a:rPr lang="en-US" sz="1100" dirty="0" smtClean="0">
                <a:solidFill>
                  <a:schemeClr val="bg2">
                    <a:lumMod val="10000"/>
                  </a:schemeClr>
                </a:solidFill>
                <a:latin typeface="Arial" pitchFamily="34" charset="0"/>
                <a:cs typeface="Arial" pitchFamily="34" charset="0"/>
              </a:rPr>
              <a:t>”</a:t>
            </a:r>
            <a:endParaRPr lang="en-US" sz="1100" b="1" i="1" dirty="0" smtClean="0">
              <a:solidFill>
                <a:schemeClr val="accent4"/>
              </a:solidFill>
              <a:latin typeface="Arial" pitchFamily="34" charset="0"/>
              <a:cs typeface="Arial" pitchFamily="34" charset="0"/>
            </a:endParaRPr>
          </a:p>
          <a:p>
            <a:pPr lvl="0">
              <a:buFont typeface="Arial" pitchFamily="34" charset="0"/>
              <a:buChar char="•"/>
            </a:pPr>
            <a:r>
              <a:rPr lang="en-US" sz="1100" b="1" i="1" dirty="0" smtClean="0">
                <a:solidFill>
                  <a:schemeClr val="bg2">
                    <a:lumMod val="10000"/>
                  </a:schemeClr>
                </a:solidFill>
                <a:latin typeface="Arial" pitchFamily="34" charset="0"/>
                <a:cs typeface="Arial" pitchFamily="34" charset="0"/>
              </a:rPr>
              <a:t>  </a:t>
            </a:r>
            <a:r>
              <a:rPr lang="en-US" sz="1100" dirty="0" smtClean="0">
                <a:solidFill>
                  <a:schemeClr val="bg1">
                    <a:lumMod val="10000"/>
                  </a:schemeClr>
                </a:solidFill>
                <a:latin typeface="Arial" pitchFamily="34" charset="0"/>
                <a:cs typeface="Arial" pitchFamily="34" charset="0"/>
              </a:rPr>
              <a:t>“</a:t>
            </a:r>
            <a:r>
              <a:rPr lang="en-US" sz="1100" u="sng" dirty="0" smtClean="0">
                <a:solidFill>
                  <a:srgbClr val="0000FF"/>
                </a:solidFill>
                <a:latin typeface="Arial" pitchFamily="34" charset="0"/>
                <a:cs typeface="Arial" pitchFamily="34" charset="0"/>
                <a:hlinkClick r:id="rId7" action="ppaction://hlinksldjump"/>
              </a:rPr>
              <a:t>How to Add Announcements . . . Homepage</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rPr>
              <a:t> </a:t>
            </a:r>
            <a:endParaRPr lang="en-US" sz="1100" b="1" i="1" dirty="0" smtClean="0">
              <a:solidFill>
                <a:schemeClr val="bg2">
                  <a:lumMod val="10000"/>
                </a:schemeClr>
              </a:solidFill>
              <a:latin typeface="Arial" pitchFamily="34" charset="0"/>
              <a:cs typeface="Arial" pitchFamily="34" charset="0"/>
            </a:endParaRPr>
          </a:p>
          <a:p>
            <a:pPr lvl="0">
              <a:buFont typeface="Arial" pitchFamily="34" charset="0"/>
              <a:buChar char="•"/>
            </a:pPr>
            <a:r>
              <a:rPr lang="en-US" sz="1100" b="1" i="1" dirty="0" smtClean="0">
                <a:solidFill>
                  <a:schemeClr val="bg2">
                    <a:lumMod val="10000"/>
                  </a:schemeClr>
                </a:solidFill>
                <a:latin typeface="Arial" pitchFamily="34" charset="0"/>
                <a:cs typeface="Arial" pitchFamily="34" charset="0"/>
              </a:rPr>
              <a:t>  </a:t>
            </a:r>
            <a:r>
              <a:rPr lang="en-US" sz="1100" dirty="0" smtClean="0">
                <a:solidFill>
                  <a:schemeClr val="bg1">
                    <a:lumMod val="10000"/>
                  </a:schemeClr>
                </a:solidFill>
                <a:latin typeface="Arial" pitchFamily="34" charset="0"/>
                <a:cs typeface="Arial" pitchFamily="34" charset="0"/>
              </a:rPr>
              <a:t>“</a:t>
            </a:r>
            <a:r>
              <a:rPr lang="en-US" sz="1100" u="sng" dirty="0" smtClean="0">
                <a:solidFill>
                  <a:srgbClr val="0000FF"/>
                </a:solidFill>
                <a:latin typeface="Arial" pitchFamily="34" charset="0"/>
                <a:cs typeface="Arial" pitchFamily="34" charset="0"/>
                <a:hlinkClick r:id="rId8" action="ppaction://hlinksldjump"/>
              </a:rPr>
              <a:t>How to Add Announcements . . . Landing Page</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rPr>
              <a:t> </a:t>
            </a:r>
            <a:endParaRPr lang="en-US" sz="2000" b="1" i="1" dirty="0" smtClean="0">
              <a:solidFill>
                <a:schemeClr val="bg2">
                  <a:lumMod val="10000"/>
                </a:schemeClr>
              </a:solidFill>
              <a:latin typeface="Arial" pitchFamily="34" charset="0"/>
              <a:cs typeface="Arial" pitchFamily="34" charset="0"/>
            </a:endParaRPr>
          </a:p>
        </p:txBody>
      </p:sp>
      <p:sp>
        <p:nvSpPr>
          <p:cNvPr id="22" name="Rectangle 21"/>
          <p:cNvSpPr/>
          <p:nvPr/>
        </p:nvSpPr>
        <p:spPr>
          <a:xfrm>
            <a:off x="304800" y="953869"/>
            <a:ext cx="8534400" cy="646331"/>
          </a:xfrm>
          <a:prstGeom prst="rect">
            <a:avLst/>
          </a:prstGeom>
        </p:spPr>
        <p:txBody>
          <a:bodyPr wrap="square">
            <a:spAutoFit/>
          </a:bodyPr>
          <a:lstStyle/>
          <a:p>
            <a:pPr>
              <a:buSzPct val="75000"/>
            </a:pPr>
            <a:r>
              <a:rPr lang="en-US" b="1" dirty="0" smtClean="0">
                <a:solidFill>
                  <a:schemeClr val="accent4"/>
                </a:solidFill>
                <a:latin typeface="Arial" pitchFamily="34" charset="0"/>
                <a:cs typeface="Arial" pitchFamily="34" charset="0"/>
              </a:rPr>
              <a:t>My Bar Access </a:t>
            </a:r>
            <a:r>
              <a:rPr lang="en-US" dirty="0" smtClean="0">
                <a:solidFill>
                  <a:schemeClr val="accent4"/>
                </a:solidFill>
                <a:latin typeface="Arial" pitchFamily="34" charset="0"/>
                <a:cs typeface="Arial" pitchFamily="34" charset="0"/>
              </a:rPr>
              <a:t>provides an opportunity to interact and exchange information through member-created content in section/division-specific member groups.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childTnLst>
                          </p:cTn>
                        </p:par>
                        <p:par>
                          <p:cTn id="8" fill="hold">
                            <p:stCondLst>
                              <p:cond delay="1000"/>
                            </p:stCondLst>
                            <p:childTnLst>
                              <p:par>
                                <p:cTn id="9" presetID="55"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strVal val="#ppt_w*0.70"/>
                                          </p:val>
                                        </p:tav>
                                        <p:tav tm="100000">
                                          <p:val>
                                            <p:strVal val="#ppt_w"/>
                                          </p:val>
                                        </p:tav>
                                      </p:tavLst>
                                    </p:anim>
                                    <p:anim calcmode="lin" valueType="num">
                                      <p:cBhvr>
                                        <p:cTn id="12" dur="1000" fill="hold"/>
                                        <p:tgtEl>
                                          <p:spTgt spid="7"/>
                                        </p:tgtEl>
                                        <p:attrNameLst>
                                          <p:attrName>ppt_h</p:attrName>
                                        </p:attrNameLst>
                                      </p:cBhvr>
                                      <p:tavLst>
                                        <p:tav tm="0">
                                          <p:val>
                                            <p:strVal val="#ppt_h"/>
                                          </p:val>
                                        </p:tav>
                                        <p:tav tm="100000">
                                          <p:val>
                                            <p:strVal val="#ppt_h"/>
                                          </p:val>
                                        </p:tav>
                                      </p:tavLst>
                                    </p:anim>
                                    <p:animEffect transition="in" filter="fade">
                                      <p:cBhvr>
                                        <p:cTn id="13" dur="1000"/>
                                        <p:tgtEl>
                                          <p:spTgt spid="7"/>
                                        </p:tgtEl>
                                      </p:cBhvr>
                                    </p:animEffect>
                                  </p:childTnLst>
                                </p:cTn>
                              </p:par>
                            </p:childTnLst>
                          </p:cTn>
                        </p:par>
                        <p:par>
                          <p:cTn id="14" fill="hold">
                            <p:stCondLst>
                              <p:cond delay="2000"/>
                            </p:stCondLst>
                            <p:childTnLst>
                              <p:par>
                                <p:cTn id="15" presetID="55"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par>
                                <p:cTn id="20" presetID="55" presetClass="entr" presetSubtype="0" fill="hold" nodeType="withEffect">
                                  <p:stCondLst>
                                    <p:cond delay="50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000" fill="hold"/>
                                        <p:tgtEl>
                                          <p:spTgt spid="14"/>
                                        </p:tgtEl>
                                        <p:attrNameLst>
                                          <p:attrName>ppt_w</p:attrName>
                                        </p:attrNameLst>
                                      </p:cBhvr>
                                      <p:tavLst>
                                        <p:tav tm="0">
                                          <p:val>
                                            <p:strVal val="#ppt_w*0.70"/>
                                          </p:val>
                                        </p:tav>
                                        <p:tav tm="100000">
                                          <p:val>
                                            <p:strVal val="#ppt_w"/>
                                          </p:val>
                                        </p:tav>
                                      </p:tavLst>
                                    </p:anim>
                                    <p:anim calcmode="lin" valueType="num">
                                      <p:cBhvr>
                                        <p:cTn id="23" dur="1000" fill="hold"/>
                                        <p:tgtEl>
                                          <p:spTgt spid="14"/>
                                        </p:tgtEl>
                                        <p:attrNameLst>
                                          <p:attrName>ppt_h</p:attrName>
                                        </p:attrNameLst>
                                      </p:cBhvr>
                                      <p:tavLst>
                                        <p:tav tm="0">
                                          <p:val>
                                            <p:strVal val="#ppt_h"/>
                                          </p:val>
                                        </p:tav>
                                        <p:tav tm="100000">
                                          <p:val>
                                            <p:strVal val="#ppt_h"/>
                                          </p:val>
                                        </p:tav>
                                      </p:tavLst>
                                    </p:anim>
                                    <p:animEffect transition="in" filter="fade">
                                      <p:cBhvr>
                                        <p:cTn id="24" dur="1000"/>
                                        <p:tgtEl>
                                          <p:spTgt spid="14"/>
                                        </p:tgtEl>
                                      </p:cBhvr>
                                    </p:animEffect>
                                  </p:childTnLst>
                                </p:cTn>
                              </p:par>
                              <p:par>
                                <p:cTn id="25" presetID="55" presetClass="entr" presetSubtype="0" fill="hold" nodeType="withEffect">
                                  <p:stCondLst>
                                    <p:cond delay="5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1000" fill="hold"/>
                                        <p:tgtEl>
                                          <p:spTgt spid="17"/>
                                        </p:tgtEl>
                                        <p:attrNameLst>
                                          <p:attrName>ppt_w</p:attrName>
                                        </p:attrNameLst>
                                      </p:cBhvr>
                                      <p:tavLst>
                                        <p:tav tm="0">
                                          <p:val>
                                            <p:strVal val="#ppt_w*0.70"/>
                                          </p:val>
                                        </p:tav>
                                        <p:tav tm="100000">
                                          <p:val>
                                            <p:strVal val="#ppt_w"/>
                                          </p:val>
                                        </p:tav>
                                      </p:tavLst>
                                    </p:anim>
                                    <p:anim calcmode="lin" valueType="num">
                                      <p:cBhvr>
                                        <p:cTn id="28" dur="1000" fill="hold"/>
                                        <p:tgtEl>
                                          <p:spTgt spid="17"/>
                                        </p:tgtEl>
                                        <p:attrNameLst>
                                          <p:attrName>ppt_h</p:attrName>
                                        </p:attrNameLst>
                                      </p:cBhvr>
                                      <p:tavLst>
                                        <p:tav tm="0">
                                          <p:val>
                                            <p:strVal val="#ppt_h"/>
                                          </p:val>
                                        </p:tav>
                                        <p:tav tm="100000">
                                          <p:val>
                                            <p:strVal val="#ppt_h"/>
                                          </p:val>
                                        </p:tav>
                                      </p:tavLst>
                                    </p:anim>
                                    <p:animEffect transition="in" filter="fade">
                                      <p:cBhvr>
                                        <p:cTn id="29" dur="1000"/>
                                        <p:tgtEl>
                                          <p:spTgt spid="17"/>
                                        </p:tgtEl>
                                      </p:cBhvr>
                                    </p:animEffect>
                                  </p:childTnLst>
                                </p:cTn>
                              </p:par>
                              <p:par>
                                <p:cTn id="30" presetID="55" presetClass="entr" presetSubtype="0" fill="hold" nodeType="withEffect">
                                  <p:stCondLst>
                                    <p:cond delay="500"/>
                                  </p:stCondLst>
                                  <p:childTnLst>
                                    <p:set>
                                      <p:cBhvr>
                                        <p:cTn id="31" dur="1" fill="hold">
                                          <p:stCondLst>
                                            <p:cond delay="0"/>
                                          </p:stCondLst>
                                        </p:cTn>
                                        <p:tgtEl>
                                          <p:spTgt spid="16"/>
                                        </p:tgtEl>
                                        <p:attrNameLst>
                                          <p:attrName>style.visibility</p:attrName>
                                        </p:attrNameLst>
                                      </p:cBhvr>
                                      <p:to>
                                        <p:strVal val="visible"/>
                                      </p:to>
                                    </p:set>
                                    <p:anim calcmode="lin" valueType="num">
                                      <p:cBhvr>
                                        <p:cTn id="32" dur="1000" fill="hold"/>
                                        <p:tgtEl>
                                          <p:spTgt spid="16"/>
                                        </p:tgtEl>
                                        <p:attrNameLst>
                                          <p:attrName>ppt_w</p:attrName>
                                        </p:attrNameLst>
                                      </p:cBhvr>
                                      <p:tavLst>
                                        <p:tav tm="0">
                                          <p:val>
                                            <p:strVal val="#ppt_w*0.70"/>
                                          </p:val>
                                        </p:tav>
                                        <p:tav tm="100000">
                                          <p:val>
                                            <p:strVal val="#ppt_w"/>
                                          </p:val>
                                        </p:tav>
                                      </p:tavLst>
                                    </p:anim>
                                    <p:anim calcmode="lin" valueType="num">
                                      <p:cBhvr>
                                        <p:cTn id="33" dur="1000" fill="hold"/>
                                        <p:tgtEl>
                                          <p:spTgt spid="16"/>
                                        </p:tgtEl>
                                        <p:attrNameLst>
                                          <p:attrName>ppt_h</p:attrName>
                                        </p:attrNameLst>
                                      </p:cBhvr>
                                      <p:tavLst>
                                        <p:tav tm="0">
                                          <p:val>
                                            <p:strVal val="#ppt_h"/>
                                          </p:val>
                                        </p:tav>
                                        <p:tav tm="100000">
                                          <p:val>
                                            <p:strVal val="#ppt_h"/>
                                          </p:val>
                                        </p:tav>
                                      </p:tavLst>
                                    </p:anim>
                                    <p:animEffect transition="in" filter="fade">
                                      <p:cBhvr>
                                        <p:cTn id="34" dur="1000"/>
                                        <p:tgtEl>
                                          <p:spTgt spid="16"/>
                                        </p:tgtEl>
                                      </p:cBhvr>
                                    </p:animEffect>
                                  </p:childTnLst>
                                </p:cTn>
                              </p:par>
                              <p:par>
                                <p:cTn id="35" presetID="55" presetClass="entr" presetSubtype="0" fill="hold" nodeType="withEffect">
                                  <p:stCondLst>
                                    <p:cond delay="50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strVal val="#ppt_w*0.70"/>
                                          </p:val>
                                        </p:tav>
                                        <p:tav tm="100000">
                                          <p:val>
                                            <p:strVal val="#ppt_w"/>
                                          </p:val>
                                        </p:tav>
                                      </p:tavLst>
                                    </p:anim>
                                    <p:anim calcmode="lin" valueType="num">
                                      <p:cBhvr>
                                        <p:cTn id="38" dur="1000" fill="hold"/>
                                        <p:tgtEl>
                                          <p:spTgt spid="5"/>
                                        </p:tgtEl>
                                        <p:attrNameLst>
                                          <p:attrName>ppt_h</p:attrName>
                                        </p:attrNameLst>
                                      </p:cBhvr>
                                      <p:tavLst>
                                        <p:tav tm="0">
                                          <p:val>
                                            <p:strVal val="#ppt_h"/>
                                          </p:val>
                                        </p:tav>
                                        <p:tav tm="100000">
                                          <p:val>
                                            <p:strVal val="#ppt_h"/>
                                          </p:val>
                                        </p:tav>
                                      </p:tavLst>
                                    </p:anim>
                                    <p:animEffect transition="in" filter="fade">
                                      <p:cBhvr>
                                        <p:cTn id="39" dur="1000"/>
                                        <p:tgtEl>
                                          <p:spTgt spid="5"/>
                                        </p:tgtEl>
                                      </p:cBhvr>
                                    </p:animEffect>
                                  </p:childTnLst>
                                </p:cTn>
                              </p:par>
                            </p:childTnLst>
                          </p:cTn>
                        </p:par>
                        <p:par>
                          <p:cTn id="40" fill="hold">
                            <p:stCondLst>
                              <p:cond delay="3500"/>
                            </p:stCondLst>
                            <p:childTnLst>
                              <p:par>
                                <p:cTn id="41" presetID="55" presetClass="entr" presetSubtype="0" fill="hold" grpId="0" nodeType="afterEffect">
                                  <p:stCondLst>
                                    <p:cond delay="50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ppt_w</p:attrName>
                                        </p:attrNameLst>
                                      </p:cBhvr>
                                      <p:tavLst>
                                        <p:tav tm="0">
                                          <p:val>
                                            <p:strVal val="#ppt_w*0.70"/>
                                          </p:val>
                                        </p:tav>
                                        <p:tav tm="100000">
                                          <p:val>
                                            <p:strVal val="#ppt_w"/>
                                          </p:val>
                                        </p:tav>
                                      </p:tavLst>
                                    </p:anim>
                                    <p:anim calcmode="lin" valueType="num">
                                      <p:cBhvr>
                                        <p:cTn id="44" dur="1000" fill="hold"/>
                                        <p:tgtEl>
                                          <p:spTgt spid="8"/>
                                        </p:tgtEl>
                                        <p:attrNameLst>
                                          <p:attrName>ppt_h</p:attrName>
                                        </p:attrNameLst>
                                      </p:cBhvr>
                                      <p:tavLst>
                                        <p:tav tm="0">
                                          <p:val>
                                            <p:strVal val="#ppt_h"/>
                                          </p:val>
                                        </p:tav>
                                        <p:tav tm="100000">
                                          <p:val>
                                            <p:strVal val="#ppt_h"/>
                                          </p:val>
                                        </p:tav>
                                      </p:tavLst>
                                    </p:anim>
                                    <p:animEffect transition="in" filter="fade">
                                      <p:cBhvr>
                                        <p:cTn id="45" dur="1000"/>
                                        <p:tgtEl>
                                          <p:spTgt spid="8"/>
                                        </p:tgtEl>
                                      </p:cBhvr>
                                    </p:animEffect>
                                  </p:childTnLst>
                                </p:cTn>
                              </p:par>
                            </p:childTnLst>
                          </p:cTn>
                        </p:par>
                        <p:par>
                          <p:cTn id="46" fill="hold">
                            <p:stCondLst>
                              <p:cond delay="5000"/>
                            </p:stCondLst>
                            <p:childTnLst>
                              <p:par>
                                <p:cTn id="47" presetID="55" presetClass="entr" presetSubtype="0"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1000" fill="hold"/>
                                        <p:tgtEl>
                                          <p:spTgt spid="18"/>
                                        </p:tgtEl>
                                        <p:attrNameLst>
                                          <p:attrName>ppt_w</p:attrName>
                                        </p:attrNameLst>
                                      </p:cBhvr>
                                      <p:tavLst>
                                        <p:tav tm="0">
                                          <p:val>
                                            <p:strVal val="#ppt_w*0.70"/>
                                          </p:val>
                                        </p:tav>
                                        <p:tav tm="100000">
                                          <p:val>
                                            <p:strVal val="#ppt_w"/>
                                          </p:val>
                                        </p:tav>
                                      </p:tavLst>
                                    </p:anim>
                                    <p:anim calcmode="lin" valueType="num">
                                      <p:cBhvr>
                                        <p:cTn id="50" dur="1000" fill="hold"/>
                                        <p:tgtEl>
                                          <p:spTgt spid="18"/>
                                        </p:tgtEl>
                                        <p:attrNameLst>
                                          <p:attrName>ppt_h</p:attrName>
                                        </p:attrNameLst>
                                      </p:cBhvr>
                                      <p:tavLst>
                                        <p:tav tm="0">
                                          <p:val>
                                            <p:strVal val="#ppt_h"/>
                                          </p:val>
                                        </p:tav>
                                        <p:tav tm="100000">
                                          <p:val>
                                            <p:strVal val="#ppt_h"/>
                                          </p:val>
                                        </p:tav>
                                      </p:tavLst>
                                    </p:anim>
                                    <p:animEffect transition="in" filter="fade">
                                      <p:cBhvr>
                                        <p:cTn id="51" dur="1000"/>
                                        <p:tgtEl>
                                          <p:spTgt spid="18"/>
                                        </p:tgtEl>
                                      </p:cBhvr>
                                    </p:animEffect>
                                  </p:childTnLst>
                                </p:cTn>
                              </p:par>
                              <p:par>
                                <p:cTn id="52" presetID="55" presetClass="entr" presetSubtype="0"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1000" fill="hold"/>
                                        <p:tgtEl>
                                          <p:spTgt spid="19"/>
                                        </p:tgtEl>
                                        <p:attrNameLst>
                                          <p:attrName>ppt_w</p:attrName>
                                        </p:attrNameLst>
                                      </p:cBhvr>
                                      <p:tavLst>
                                        <p:tav tm="0">
                                          <p:val>
                                            <p:strVal val="#ppt_w*0.70"/>
                                          </p:val>
                                        </p:tav>
                                        <p:tav tm="100000">
                                          <p:val>
                                            <p:strVal val="#ppt_w"/>
                                          </p:val>
                                        </p:tav>
                                      </p:tavLst>
                                    </p:anim>
                                    <p:anim calcmode="lin" valueType="num">
                                      <p:cBhvr>
                                        <p:cTn id="55" dur="1000" fill="hold"/>
                                        <p:tgtEl>
                                          <p:spTgt spid="19"/>
                                        </p:tgtEl>
                                        <p:attrNameLst>
                                          <p:attrName>ppt_h</p:attrName>
                                        </p:attrNameLst>
                                      </p:cBhvr>
                                      <p:tavLst>
                                        <p:tav tm="0">
                                          <p:val>
                                            <p:strVal val="#ppt_h"/>
                                          </p:val>
                                        </p:tav>
                                        <p:tav tm="100000">
                                          <p:val>
                                            <p:strVal val="#ppt_h"/>
                                          </p:val>
                                        </p:tav>
                                      </p:tavLst>
                                    </p:anim>
                                    <p:animEffect transition="in" filter="fade">
                                      <p:cBhvr>
                                        <p:cTn id="56" dur="1000"/>
                                        <p:tgtEl>
                                          <p:spTgt spid="19"/>
                                        </p:tgtEl>
                                      </p:cBhvr>
                                    </p:animEffect>
                                  </p:childTnLst>
                                </p:cTn>
                              </p:par>
                              <p:par>
                                <p:cTn id="57" presetID="55"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1000" fill="hold"/>
                                        <p:tgtEl>
                                          <p:spTgt spid="21"/>
                                        </p:tgtEl>
                                        <p:attrNameLst>
                                          <p:attrName>ppt_w</p:attrName>
                                        </p:attrNameLst>
                                      </p:cBhvr>
                                      <p:tavLst>
                                        <p:tav tm="0">
                                          <p:val>
                                            <p:strVal val="#ppt_w*0.70"/>
                                          </p:val>
                                        </p:tav>
                                        <p:tav tm="100000">
                                          <p:val>
                                            <p:strVal val="#ppt_w"/>
                                          </p:val>
                                        </p:tav>
                                      </p:tavLst>
                                    </p:anim>
                                    <p:anim calcmode="lin" valueType="num">
                                      <p:cBhvr>
                                        <p:cTn id="60" dur="1000" fill="hold"/>
                                        <p:tgtEl>
                                          <p:spTgt spid="21"/>
                                        </p:tgtEl>
                                        <p:attrNameLst>
                                          <p:attrName>ppt_h</p:attrName>
                                        </p:attrNameLst>
                                      </p:cBhvr>
                                      <p:tavLst>
                                        <p:tav tm="0">
                                          <p:val>
                                            <p:strVal val="#ppt_h"/>
                                          </p:val>
                                        </p:tav>
                                        <p:tav tm="100000">
                                          <p:val>
                                            <p:strVal val="#ppt_h"/>
                                          </p:val>
                                        </p:tav>
                                      </p:tavLst>
                                    </p:anim>
                                    <p:animEffect transition="in" filter="fade">
                                      <p:cBhvr>
                                        <p:cTn id="61" dur="1000"/>
                                        <p:tgtEl>
                                          <p:spTgt spid="21"/>
                                        </p:tgtEl>
                                      </p:cBhvr>
                                    </p:animEffect>
                                  </p:childTnLst>
                                </p:cTn>
                              </p:par>
                              <p:par>
                                <p:cTn id="62" presetID="55" presetClass="entr" presetSubtype="0" fill="hold"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1000" fill="hold"/>
                                        <p:tgtEl>
                                          <p:spTgt spid="20"/>
                                        </p:tgtEl>
                                        <p:attrNameLst>
                                          <p:attrName>ppt_w</p:attrName>
                                        </p:attrNameLst>
                                      </p:cBhvr>
                                      <p:tavLst>
                                        <p:tav tm="0">
                                          <p:val>
                                            <p:strVal val="#ppt_w*0.70"/>
                                          </p:val>
                                        </p:tav>
                                        <p:tav tm="100000">
                                          <p:val>
                                            <p:strVal val="#ppt_w"/>
                                          </p:val>
                                        </p:tav>
                                      </p:tavLst>
                                    </p:anim>
                                    <p:anim calcmode="lin" valueType="num">
                                      <p:cBhvr>
                                        <p:cTn id="65" dur="1000" fill="hold"/>
                                        <p:tgtEl>
                                          <p:spTgt spid="20"/>
                                        </p:tgtEl>
                                        <p:attrNameLst>
                                          <p:attrName>ppt_h</p:attrName>
                                        </p:attrNameLst>
                                      </p:cBhvr>
                                      <p:tavLst>
                                        <p:tav tm="0">
                                          <p:val>
                                            <p:strVal val="#ppt_h"/>
                                          </p:val>
                                        </p:tav>
                                        <p:tav tm="100000">
                                          <p:val>
                                            <p:strVal val="#ppt_h"/>
                                          </p:val>
                                        </p:tav>
                                      </p:tavLst>
                                    </p:anim>
                                    <p:animEffect transition="in" filter="fade">
                                      <p:cBhvr>
                                        <p:cTn id="66" dur="1000"/>
                                        <p:tgtEl>
                                          <p:spTgt spid="20"/>
                                        </p:tgtEl>
                                      </p:cBhvr>
                                    </p:animEffect>
                                  </p:childTnLst>
                                </p:cTn>
                              </p:par>
                            </p:childTnLst>
                          </p:cTn>
                        </p:par>
                        <p:par>
                          <p:cTn id="67" fill="hold">
                            <p:stCondLst>
                              <p:cond delay="6000"/>
                            </p:stCondLst>
                            <p:childTnLst>
                              <p:par>
                                <p:cTn id="68" presetID="1" presetClass="entr" presetSubtype="0"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3"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pic>
        <p:nvPicPr>
          <p:cNvPr id="15" name="Picture 14" descr="Access_grad_.png"/>
          <p:cNvPicPr/>
          <p:nvPr/>
        </p:nvPicPr>
        <p:blipFill>
          <a:blip r:embed="rId4"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0" y="0"/>
            <a:ext cx="9144000" cy="1015663"/>
          </a:xfrm>
          <a:prstGeom prst="rect">
            <a:avLst/>
          </a:prstGeom>
          <a:noFill/>
        </p:spPr>
        <p:txBody>
          <a:bodyPr wrap="square" lIns="91440" tIns="45720" rIns="91440" bIns="45720">
            <a:spAutoFit/>
          </a:bodyPr>
          <a:lstStyle/>
          <a:p>
            <a:pPr algn="ctr"/>
            <a:r>
              <a:rPr kumimoji="0" lang="en-US" sz="6000" b="1" i="0" u="none" strike="noStrike" kern="1200" normalizeH="0" baseline="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How to</a:t>
            </a:r>
            <a:r>
              <a:rPr kumimoji="0" lang="en-US" sz="6000" b="1" i="0" u="none" strike="noStrike" kern="1200" normalizeH="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 Contribute</a:t>
            </a:r>
            <a:endParaRPr lang="en-US" sz="4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7" name="Rectangle 6"/>
          <p:cNvSpPr/>
          <p:nvPr/>
        </p:nvSpPr>
        <p:spPr>
          <a:xfrm>
            <a:off x="228600" y="1232848"/>
            <a:ext cx="8763000" cy="4278094"/>
          </a:xfrm>
          <a:prstGeom prst="rect">
            <a:avLst/>
          </a:prstGeom>
        </p:spPr>
        <p:txBody>
          <a:bodyPr wrap="square">
            <a:spAutoFit/>
          </a:bodyPr>
          <a:lstStyle/>
          <a:p>
            <a:pPr>
              <a:buSzPct val="75000"/>
            </a:pPr>
            <a:r>
              <a:rPr lang="en-US" b="1" dirty="0" smtClean="0">
                <a:solidFill>
                  <a:srgbClr val="F3F3F4"/>
                </a:solidFill>
                <a:latin typeface="Arial" pitchFamily="34" charset="0"/>
                <a:cs typeface="Arial" pitchFamily="34" charset="0"/>
              </a:rPr>
              <a:t>Announcements</a:t>
            </a:r>
          </a:p>
          <a:p>
            <a:pPr>
              <a:lnSpc>
                <a:spcPts val="2000"/>
              </a:lnSpc>
              <a:buSzPct val="75000"/>
            </a:pPr>
            <a:r>
              <a:rPr lang="en-US" sz="1400" dirty="0" smtClean="0">
                <a:solidFill>
                  <a:schemeClr val="accent4"/>
                </a:solidFill>
                <a:latin typeface="Arial" pitchFamily="34" charset="0"/>
                <a:cs typeface="Arial" pitchFamily="34" charset="0"/>
              </a:rPr>
              <a:t>Announcements are </a:t>
            </a:r>
            <a:r>
              <a:rPr lang="en-US" sz="1400" b="1" dirty="0" smtClean="0">
                <a:solidFill>
                  <a:schemeClr val="accent4"/>
                </a:solidFill>
                <a:latin typeface="Arial" pitchFamily="34" charset="0"/>
                <a:cs typeface="Arial" pitchFamily="34" charset="0"/>
              </a:rPr>
              <a:t>My Bar Access </a:t>
            </a:r>
            <a:r>
              <a:rPr lang="en-US" sz="1400" dirty="0" smtClean="0">
                <a:solidFill>
                  <a:schemeClr val="accent4"/>
                </a:solidFill>
                <a:latin typeface="Arial" pitchFamily="34" charset="0"/>
                <a:cs typeface="Arial" pitchFamily="34" charset="0"/>
              </a:rPr>
              <a:t>member group specific. ONLY Group </a:t>
            </a:r>
            <a:r>
              <a:rPr lang="en-US" sz="1400" dirty="0" err="1" smtClean="0">
                <a:solidFill>
                  <a:schemeClr val="accent4"/>
                </a:solidFill>
                <a:latin typeface="Arial" pitchFamily="34" charset="0"/>
                <a:cs typeface="Arial" pitchFamily="34" charset="0"/>
              </a:rPr>
              <a:t>Admins</a:t>
            </a:r>
            <a:r>
              <a:rPr lang="en-US" sz="1400" dirty="0" smtClean="0">
                <a:solidFill>
                  <a:schemeClr val="accent4"/>
                </a:solidFill>
                <a:latin typeface="Arial" pitchFamily="34" charset="0"/>
                <a:cs typeface="Arial" pitchFamily="34" charset="0"/>
              </a:rPr>
              <a:t>        can utilize announcements to post information about events, legal news or other group-specific information.</a:t>
            </a:r>
          </a:p>
          <a:p>
            <a:pPr>
              <a:buSzPct val="75000"/>
            </a:pPr>
            <a:endParaRPr lang="en-US" sz="1100" dirty="0" smtClean="0">
              <a:solidFill>
                <a:schemeClr val="accent4"/>
              </a:solidFill>
              <a:latin typeface="Arial" pitchFamily="34" charset="0"/>
              <a:cs typeface="Arial" pitchFamily="34" charset="0"/>
            </a:endParaRPr>
          </a:p>
          <a:p>
            <a:pPr>
              <a:lnSpc>
                <a:spcPts val="2160"/>
              </a:lnSpc>
              <a:buSzPct val="75000"/>
            </a:pPr>
            <a:r>
              <a:rPr lang="en-US" b="1" dirty="0" smtClean="0">
                <a:solidFill>
                  <a:srgbClr val="F3F3F4"/>
                </a:solidFill>
                <a:latin typeface="Arial" pitchFamily="34" charset="0"/>
                <a:cs typeface="Arial" pitchFamily="34" charset="0"/>
              </a:rPr>
              <a:t>Blogs</a:t>
            </a:r>
          </a:p>
          <a:p>
            <a:pPr>
              <a:lnSpc>
                <a:spcPts val="2000"/>
              </a:lnSpc>
              <a:buSzPct val="75000"/>
            </a:pPr>
            <a:r>
              <a:rPr lang="en-US" sz="1400" dirty="0" smtClean="0">
                <a:solidFill>
                  <a:schemeClr val="accent4"/>
                </a:solidFill>
                <a:latin typeface="Arial" pitchFamily="34" charset="0"/>
                <a:cs typeface="Arial" pitchFamily="34" charset="0"/>
              </a:rPr>
              <a:t>Every </a:t>
            </a:r>
            <a:r>
              <a:rPr lang="en-US" sz="1400" b="1" dirty="0" smtClean="0">
                <a:solidFill>
                  <a:schemeClr val="accent4"/>
                </a:solidFill>
                <a:latin typeface="Arial" pitchFamily="34" charset="0"/>
                <a:cs typeface="Arial" pitchFamily="34" charset="0"/>
              </a:rPr>
              <a:t>My Bar Access </a:t>
            </a:r>
            <a:r>
              <a:rPr lang="en-US" sz="1400" dirty="0" smtClean="0">
                <a:solidFill>
                  <a:schemeClr val="accent4"/>
                </a:solidFill>
                <a:latin typeface="Arial" pitchFamily="34" charset="0"/>
                <a:cs typeface="Arial" pitchFamily="34" charset="0"/>
              </a:rPr>
              <a:t>member</a:t>
            </a:r>
            <a:r>
              <a:rPr lang="en-US" sz="1400" b="1" dirty="0" smtClean="0">
                <a:solidFill>
                  <a:schemeClr val="accent4"/>
                </a:solidFill>
                <a:latin typeface="Arial" pitchFamily="34" charset="0"/>
                <a:cs typeface="Arial" pitchFamily="34" charset="0"/>
              </a:rPr>
              <a:t> </a:t>
            </a:r>
            <a:r>
              <a:rPr lang="en-US" sz="1400" dirty="0" smtClean="0">
                <a:solidFill>
                  <a:schemeClr val="accent4"/>
                </a:solidFill>
                <a:latin typeface="Arial" pitchFamily="34" charset="0"/>
                <a:cs typeface="Arial" pitchFamily="34" charset="0"/>
              </a:rPr>
              <a:t>group has an interactive blog option, providing members with an opportunity to post opinions about recent legal decisions, personal experiences in the courtroom, practice tip ideas and more. Each blog poster can choose who sees his/her post and who can make comments on the blog posting. </a:t>
            </a:r>
          </a:p>
          <a:p>
            <a:pPr>
              <a:buSzPct val="75000"/>
            </a:pPr>
            <a:endParaRPr lang="en-US" sz="1100" dirty="0" smtClean="0">
              <a:solidFill>
                <a:schemeClr val="accent4"/>
              </a:solidFill>
              <a:latin typeface="Arial" pitchFamily="34" charset="0"/>
              <a:cs typeface="Arial" pitchFamily="34" charset="0"/>
            </a:endParaRPr>
          </a:p>
          <a:p>
            <a:pPr>
              <a:buSzPct val="75000"/>
            </a:pPr>
            <a:r>
              <a:rPr lang="en-US" b="1" dirty="0" smtClean="0">
                <a:solidFill>
                  <a:srgbClr val="F3F3F4"/>
                </a:solidFill>
                <a:latin typeface="Arial" pitchFamily="34" charset="0"/>
                <a:cs typeface="Arial" pitchFamily="34" charset="0"/>
              </a:rPr>
              <a:t>Discussions</a:t>
            </a:r>
            <a:r>
              <a:rPr lang="en-US" b="1" dirty="0" smtClean="0">
                <a:solidFill>
                  <a:schemeClr val="accent4"/>
                </a:solidFill>
                <a:latin typeface="Arial" pitchFamily="34" charset="0"/>
                <a:cs typeface="Arial" pitchFamily="34" charset="0"/>
              </a:rPr>
              <a:t> </a:t>
            </a:r>
            <a:r>
              <a:rPr lang="en-US" dirty="0" smtClean="0">
                <a:solidFill>
                  <a:schemeClr val="accent4"/>
                </a:solidFill>
                <a:latin typeface="Arial" pitchFamily="34" charset="0"/>
                <a:cs typeface="Arial" pitchFamily="34" charset="0"/>
              </a:rPr>
              <a:t>(formerly known as </a:t>
            </a:r>
            <a:r>
              <a:rPr lang="en-US" dirty="0" err="1" smtClean="0">
                <a:solidFill>
                  <a:schemeClr val="accent4"/>
                </a:solidFill>
                <a:latin typeface="Arial" pitchFamily="34" charset="0"/>
                <a:cs typeface="Arial" pitchFamily="34" charset="0"/>
              </a:rPr>
              <a:t>listservs</a:t>
            </a:r>
            <a:r>
              <a:rPr lang="en-US" dirty="0" smtClean="0">
                <a:solidFill>
                  <a:schemeClr val="accent4"/>
                </a:solidFill>
                <a:latin typeface="Arial" pitchFamily="34" charset="0"/>
                <a:cs typeface="Arial" pitchFamily="34" charset="0"/>
              </a:rPr>
              <a:t>) </a:t>
            </a:r>
          </a:p>
          <a:p>
            <a:pPr>
              <a:lnSpc>
                <a:spcPts val="2000"/>
              </a:lnSpc>
              <a:buSzPct val="75000"/>
            </a:pPr>
            <a:r>
              <a:rPr lang="en-US" sz="1400" dirty="0" smtClean="0">
                <a:solidFill>
                  <a:schemeClr val="accent4"/>
                </a:solidFill>
                <a:latin typeface="Arial" pitchFamily="34" charset="0"/>
                <a:cs typeface="Arial" pitchFamily="34" charset="0"/>
              </a:rPr>
              <a:t>Every </a:t>
            </a:r>
            <a:r>
              <a:rPr lang="en-US" sz="1400" b="1" dirty="0" smtClean="0">
                <a:solidFill>
                  <a:schemeClr val="accent4"/>
                </a:solidFill>
                <a:latin typeface="Arial" pitchFamily="34" charset="0"/>
                <a:cs typeface="Arial" pitchFamily="34" charset="0"/>
              </a:rPr>
              <a:t>My Bar Access </a:t>
            </a:r>
            <a:r>
              <a:rPr lang="en-US" sz="1400" dirty="0" smtClean="0">
                <a:solidFill>
                  <a:schemeClr val="accent4"/>
                </a:solidFill>
                <a:latin typeface="Arial" pitchFamily="34" charset="0"/>
                <a:cs typeface="Arial" pitchFamily="34" charset="0"/>
              </a:rPr>
              <a:t>group has its own discussion functionality -- a way for members to instantly connect via web-enriched e-mail messaging. Discussions allow users to interact with fellow practitioners and utilize colleagues as resources.</a:t>
            </a:r>
          </a:p>
          <a:p>
            <a:pPr>
              <a:buSzPct val="75000"/>
            </a:pPr>
            <a:endParaRPr lang="en-US" sz="1100" dirty="0" smtClean="0">
              <a:solidFill>
                <a:schemeClr val="accent4"/>
              </a:solidFill>
              <a:latin typeface="Arial" pitchFamily="34" charset="0"/>
              <a:cs typeface="Arial" pitchFamily="34" charset="0"/>
            </a:endParaRPr>
          </a:p>
          <a:p>
            <a:pPr>
              <a:buSzPct val="75000"/>
            </a:pPr>
            <a:r>
              <a:rPr lang="en-US" b="1" dirty="0" smtClean="0">
                <a:solidFill>
                  <a:srgbClr val="F3F3F4"/>
                </a:solidFill>
                <a:latin typeface="Arial" pitchFamily="34" charset="0"/>
                <a:cs typeface="Arial" pitchFamily="34" charset="0"/>
              </a:rPr>
              <a:t>Resource</a:t>
            </a:r>
            <a:r>
              <a:rPr lang="en-US" b="1" dirty="0" smtClean="0">
                <a:solidFill>
                  <a:schemeClr val="accent4"/>
                </a:solidFill>
                <a:latin typeface="Arial" pitchFamily="34" charset="0"/>
                <a:cs typeface="Arial" pitchFamily="34" charset="0"/>
              </a:rPr>
              <a:t> </a:t>
            </a:r>
            <a:r>
              <a:rPr lang="en-US" b="1" dirty="0" smtClean="0">
                <a:solidFill>
                  <a:srgbClr val="F3F3F4"/>
                </a:solidFill>
                <a:latin typeface="Arial" pitchFamily="34" charset="0"/>
                <a:cs typeface="Arial" pitchFamily="34" charset="0"/>
              </a:rPr>
              <a:t>Library</a:t>
            </a:r>
            <a:r>
              <a:rPr lang="en-US" b="1" dirty="0" smtClean="0">
                <a:solidFill>
                  <a:schemeClr val="accent4"/>
                </a:solidFill>
                <a:latin typeface="Arial" pitchFamily="34" charset="0"/>
                <a:cs typeface="Arial" pitchFamily="34" charset="0"/>
              </a:rPr>
              <a:t> </a:t>
            </a:r>
            <a:r>
              <a:rPr lang="en-US" dirty="0" smtClean="0">
                <a:solidFill>
                  <a:schemeClr val="accent4"/>
                </a:solidFill>
                <a:latin typeface="Arial" pitchFamily="34" charset="0"/>
                <a:cs typeface="Arial" pitchFamily="34" charset="0"/>
              </a:rPr>
              <a:t>(Recent/Latest Shared Files)</a:t>
            </a:r>
          </a:p>
          <a:p>
            <a:pPr>
              <a:lnSpc>
                <a:spcPts val="2000"/>
              </a:lnSpc>
              <a:buSzPct val="75000"/>
            </a:pPr>
            <a:r>
              <a:rPr lang="en-US" sz="1400" dirty="0" smtClean="0">
                <a:solidFill>
                  <a:schemeClr val="accent4"/>
                </a:solidFill>
                <a:latin typeface="Arial" pitchFamily="34" charset="0"/>
                <a:cs typeface="Arial" pitchFamily="34" charset="0"/>
              </a:rPr>
              <a:t>Allows users to share files, including multimedia, in a socially-enriched environment. All discussions maintain a library, which contains discussion post attachments.</a:t>
            </a:r>
            <a:endParaRPr lang="en-US" sz="1400" i="1" dirty="0" smtClean="0">
              <a:solidFill>
                <a:schemeClr val="accent4"/>
              </a:solidFill>
              <a:latin typeface="Arial" pitchFamily="34" charset="0"/>
              <a:cs typeface="Arial" pitchFamily="34" charset="0"/>
            </a:endParaRPr>
          </a:p>
        </p:txBody>
      </p:sp>
      <p:pic>
        <p:nvPicPr>
          <p:cNvPr id="8" name="Picture 7" descr="information icon.jpg">
            <a:hlinkClick r:id="rId5" action="ppaction://hlinksldjump"/>
          </p:cNvPr>
          <p:cNvPicPr>
            <a:picLocks noChangeAspect="1"/>
          </p:cNvPicPr>
          <p:nvPr/>
        </p:nvPicPr>
        <p:blipFill>
          <a:blip r:embed="rId6" cstate="print"/>
          <a:stretch>
            <a:fillRect/>
          </a:stretch>
        </p:blipFill>
        <p:spPr>
          <a:xfrm>
            <a:off x="1024849" y="2209800"/>
            <a:ext cx="305807" cy="305807"/>
          </a:xfrm>
          <a:prstGeom prst="rect">
            <a:avLst/>
          </a:prstGeom>
        </p:spPr>
      </p:pic>
      <p:pic>
        <p:nvPicPr>
          <p:cNvPr id="9" name="Picture 8" descr="information icon.jpg">
            <a:hlinkClick r:id="rId7" action="ppaction://hlinksldjump"/>
          </p:cNvPr>
          <p:cNvPicPr>
            <a:picLocks noChangeAspect="1"/>
          </p:cNvPicPr>
          <p:nvPr/>
        </p:nvPicPr>
        <p:blipFill>
          <a:blip r:embed="rId8" cstate="print"/>
          <a:stretch>
            <a:fillRect/>
          </a:stretch>
        </p:blipFill>
        <p:spPr>
          <a:xfrm>
            <a:off x="5197536" y="4634552"/>
            <a:ext cx="306137" cy="306137"/>
          </a:xfrm>
          <a:prstGeom prst="rect">
            <a:avLst/>
          </a:prstGeom>
        </p:spPr>
      </p:pic>
      <p:pic>
        <p:nvPicPr>
          <p:cNvPr id="10" name="Picture 9" descr="information icon.jpg">
            <a:hlinkClick r:id="rId9" action="ppaction://hlinksldjump"/>
          </p:cNvPr>
          <p:cNvPicPr>
            <a:picLocks noChangeAspect="1"/>
          </p:cNvPicPr>
          <p:nvPr/>
        </p:nvPicPr>
        <p:blipFill>
          <a:blip r:embed="rId10" cstate="print"/>
          <a:stretch>
            <a:fillRect/>
          </a:stretch>
        </p:blipFill>
        <p:spPr>
          <a:xfrm>
            <a:off x="2183060" y="1268660"/>
            <a:ext cx="304244" cy="304244"/>
          </a:xfrm>
          <a:prstGeom prst="rect">
            <a:avLst/>
          </a:prstGeom>
        </p:spPr>
      </p:pic>
      <p:pic>
        <p:nvPicPr>
          <p:cNvPr id="11" name="Picture 10" descr="information icon.jpg">
            <a:hlinkClick r:id="rId11" action="ppaction://hlinksldjump"/>
          </p:cNvPr>
          <p:cNvPicPr>
            <a:picLocks noChangeAspect="1"/>
          </p:cNvPicPr>
          <p:nvPr/>
        </p:nvPicPr>
        <p:blipFill>
          <a:blip r:embed="rId12" cstate="print"/>
          <a:stretch>
            <a:fillRect/>
          </a:stretch>
        </p:blipFill>
        <p:spPr>
          <a:xfrm>
            <a:off x="4648200" y="3429000"/>
            <a:ext cx="306261" cy="306261"/>
          </a:xfrm>
          <a:prstGeom prst="rect">
            <a:avLst/>
          </a:prstGeom>
        </p:spPr>
      </p:pic>
      <p:pic>
        <p:nvPicPr>
          <p:cNvPr id="12" name="Picture 3">
            <a:hlinkClick r:id="rId13" action="ppaction://hlinksldjump"/>
          </p:cNvPr>
          <p:cNvPicPr>
            <a:picLocks noChangeAspect="1" noChangeArrowheads="1"/>
          </p:cNvPicPr>
          <p:nvPr/>
        </p:nvPicPr>
        <p:blipFill>
          <a:blip r:embed="rId14" cstate="print"/>
          <a:stretch>
            <a:fillRect/>
          </a:stretch>
        </p:blipFill>
        <p:spPr bwMode="auto">
          <a:xfrm>
            <a:off x="6795448" y="1510352"/>
            <a:ext cx="313488" cy="313488"/>
          </a:xfrm>
          <a:prstGeom prst="rect">
            <a:avLst/>
          </a:prstGeom>
          <a:noFill/>
          <a:ln w="9525">
            <a:noFill/>
            <a:miter lim="800000"/>
            <a:headEnd/>
            <a:tailEnd/>
          </a:ln>
        </p:spPr>
      </p:pic>
      <p:sp>
        <p:nvSpPr>
          <p:cNvPr id="16" name="Rectangle 15"/>
          <p:cNvSpPr/>
          <p:nvPr/>
        </p:nvSpPr>
        <p:spPr>
          <a:xfrm>
            <a:off x="353704" y="6287072"/>
            <a:ext cx="3505200" cy="430887"/>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NOTE: Clicking on each symbol will navigate you to the slide for that interactive tool.</a:t>
            </a:r>
            <a:endParaRPr lang="en-US" sz="1400" b="1" i="1" dirty="0" smtClean="0">
              <a:solidFill>
                <a:schemeClr val="bg2">
                  <a:lumMod val="10000"/>
                </a:schemeClr>
              </a:solidFill>
              <a:latin typeface="Arial" pitchFamily="34" charset="0"/>
              <a:cs typeface="Arial" pitchFamily="34" charset="0"/>
            </a:endParaRPr>
          </a:p>
        </p:txBody>
      </p:sp>
      <p:sp>
        <p:nvSpPr>
          <p:cNvPr id="13" name="Rectangle 12"/>
          <p:cNvSpPr/>
          <p:nvPr/>
        </p:nvSpPr>
        <p:spPr>
          <a:xfrm>
            <a:off x="304800" y="851848"/>
            <a:ext cx="8229600" cy="338554"/>
          </a:xfrm>
          <a:prstGeom prst="rect">
            <a:avLst/>
          </a:prstGeom>
        </p:spPr>
        <p:txBody>
          <a:bodyPr wrap="square">
            <a:spAutoFit/>
          </a:bodyPr>
          <a:lstStyle/>
          <a:p>
            <a:pPr algn="ctr">
              <a:buSzPct val="75000"/>
            </a:pPr>
            <a:r>
              <a:rPr lang="en-US" sz="1600" b="1" dirty="0" smtClean="0">
                <a:solidFill>
                  <a:schemeClr val="accent4"/>
                </a:solidFill>
                <a:latin typeface="Arial" pitchFamily="34" charset="0"/>
                <a:cs typeface="Arial" pitchFamily="34" charset="0"/>
              </a:rPr>
              <a:t>My Bar Access </a:t>
            </a:r>
            <a:r>
              <a:rPr lang="en-US" sz="1600" dirty="0" smtClean="0">
                <a:solidFill>
                  <a:schemeClr val="accent4"/>
                </a:solidFill>
                <a:latin typeface="Arial" pitchFamily="34" charset="0"/>
                <a:cs typeface="Arial" pitchFamily="34" charset="0"/>
              </a:rPr>
              <a:t>allows you to interact with fellow members via these tools: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55"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strVal val="#ppt_w*0.70"/>
                                          </p:val>
                                        </p:tav>
                                        <p:tav tm="100000">
                                          <p:val>
                                            <p:strVal val="#ppt_w"/>
                                          </p:val>
                                        </p:tav>
                                      </p:tavLst>
                                    </p:anim>
                                    <p:anim calcmode="lin" valueType="num">
                                      <p:cBhvr>
                                        <p:cTn id="12" dur="1000" fill="hold"/>
                                        <p:tgtEl>
                                          <p:spTgt spid="7"/>
                                        </p:tgtEl>
                                        <p:attrNameLst>
                                          <p:attrName>ppt_h</p:attrName>
                                        </p:attrNameLst>
                                      </p:cBhvr>
                                      <p:tavLst>
                                        <p:tav tm="0">
                                          <p:val>
                                            <p:strVal val="#ppt_h"/>
                                          </p:val>
                                        </p:tav>
                                        <p:tav tm="100000">
                                          <p:val>
                                            <p:strVal val="#ppt_h"/>
                                          </p:val>
                                        </p:tav>
                                      </p:tavLst>
                                    </p:anim>
                                    <p:animEffect transition="in" filter="fade">
                                      <p:cBhvr>
                                        <p:cTn id="13" dur="1000"/>
                                        <p:tgtEl>
                                          <p:spTgt spid="7"/>
                                        </p:tgtEl>
                                      </p:cBhvr>
                                    </p:animEffect>
                                  </p:childTnLst>
                                </p:cTn>
                              </p:par>
                            </p:childTnLst>
                          </p:cTn>
                        </p:par>
                        <p:par>
                          <p:cTn id="14" fill="hold">
                            <p:stCondLst>
                              <p:cond delay="3000"/>
                            </p:stCondLst>
                            <p:childTnLst>
                              <p:par>
                                <p:cTn id="15" presetID="55"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strVal val="#ppt_w*0.70"/>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Effect transition="in" filter="fade">
                                      <p:cBhvr>
                                        <p:cTn id="19" dur="1000"/>
                                        <p:tgtEl>
                                          <p:spTgt spid="10"/>
                                        </p:tgtEl>
                                      </p:cBhvr>
                                    </p:animEffect>
                                  </p:childTnLst>
                                </p:cTn>
                              </p:par>
                              <p:par>
                                <p:cTn id="20" presetID="55"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strVal val="#ppt_w*0.70"/>
                                          </p:val>
                                        </p:tav>
                                        <p:tav tm="100000">
                                          <p:val>
                                            <p:strVal val="#ppt_w"/>
                                          </p:val>
                                        </p:tav>
                                      </p:tavLst>
                                    </p:anim>
                                    <p:anim calcmode="lin" valueType="num">
                                      <p:cBhvr>
                                        <p:cTn id="23" dur="1000" fill="hold"/>
                                        <p:tgtEl>
                                          <p:spTgt spid="12"/>
                                        </p:tgtEl>
                                        <p:attrNameLst>
                                          <p:attrName>ppt_h</p:attrName>
                                        </p:attrNameLst>
                                      </p:cBhvr>
                                      <p:tavLst>
                                        <p:tav tm="0">
                                          <p:val>
                                            <p:strVal val="#ppt_h"/>
                                          </p:val>
                                        </p:tav>
                                        <p:tav tm="100000">
                                          <p:val>
                                            <p:strVal val="#ppt_h"/>
                                          </p:val>
                                        </p:tav>
                                      </p:tavLst>
                                    </p:anim>
                                    <p:animEffect transition="in" filter="fade">
                                      <p:cBhvr>
                                        <p:cTn id="24" dur="1000"/>
                                        <p:tgtEl>
                                          <p:spTgt spid="12"/>
                                        </p:tgtEl>
                                      </p:cBhvr>
                                    </p:animEffect>
                                  </p:childTnLst>
                                </p:cTn>
                              </p:par>
                              <p:par>
                                <p:cTn id="25" presetID="55"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strVal val="#ppt_w*0.70"/>
                                          </p:val>
                                        </p:tav>
                                        <p:tav tm="100000">
                                          <p:val>
                                            <p:strVal val="#ppt_w"/>
                                          </p:val>
                                        </p:tav>
                                      </p:tavLst>
                                    </p:anim>
                                    <p:anim calcmode="lin" valueType="num">
                                      <p:cBhvr>
                                        <p:cTn id="28" dur="1000" fill="hold"/>
                                        <p:tgtEl>
                                          <p:spTgt spid="11"/>
                                        </p:tgtEl>
                                        <p:attrNameLst>
                                          <p:attrName>ppt_h</p:attrName>
                                        </p:attrNameLst>
                                      </p:cBhvr>
                                      <p:tavLst>
                                        <p:tav tm="0">
                                          <p:val>
                                            <p:strVal val="#ppt_h"/>
                                          </p:val>
                                        </p:tav>
                                        <p:tav tm="100000">
                                          <p:val>
                                            <p:strVal val="#ppt_h"/>
                                          </p:val>
                                        </p:tav>
                                      </p:tavLst>
                                    </p:anim>
                                    <p:animEffect transition="in" filter="fade">
                                      <p:cBhvr>
                                        <p:cTn id="29" dur="1000"/>
                                        <p:tgtEl>
                                          <p:spTgt spid="11"/>
                                        </p:tgtEl>
                                      </p:cBhvr>
                                    </p:animEffect>
                                  </p:childTnLst>
                                </p:cTn>
                              </p:par>
                              <p:par>
                                <p:cTn id="30" presetID="55"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strVal val="#ppt_w*0.70"/>
                                          </p:val>
                                        </p:tav>
                                        <p:tav tm="100000">
                                          <p:val>
                                            <p:strVal val="#ppt_w"/>
                                          </p:val>
                                        </p:tav>
                                      </p:tavLst>
                                    </p:anim>
                                    <p:anim calcmode="lin" valueType="num">
                                      <p:cBhvr>
                                        <p:cTn id="33" dur="1000" fill="hold"/>
                                        <p:tgtEl>
                                          <p:spTgt spid="9"/>
                                        </p:tgtEl>
                                        <p:attrNameLst>
                                          <p:attrName>ppt_h</p:attrName>
                                        </p:attrNameLst>
                                      </p:cBhvr>
                                      <p:tavLst>
                                        <p:tav tm="0">
                                          <p:val>
                                            <p:strVal val="#ppt_h"/>
                                          </p:val>
                                        </p:tav>
                                        <p:tav tm="100000">
                                          <p:val>
                                            <p:strVal val="#ppt_h"/>
                                          </p:val>
                                        </p:tav>
                                      </p:tavLst>
                                    </p:anim>
                                    <p:animEffect transition="in" filter="fade">
                                      <p:cBhvr>
                                        <p:cTn id="34" dur="1000"/>
                                        <p:tgtEl>
                                          <p:spTgt spid="9"/>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strVal val="#ppt_w*0.70"/>
                                          </p:val>
                                        </p:tav>
                                        <p:tav tm="100000">
                                          <p:val>
                                            <p:strVal val="#ppt_w"/>
                                          </p:val>
                                        </p:tav>
                                      </p:tavLst>
                                    </p:anim>
                                    <p:anim calcmode="lin" valueType="num">
                                      <p:cBhvr>
                                        <p:cTn id="38" dur="1000" fill="hold"/>
                                        <p:tgtEl>
                                          <p:spTgt spid="8"/>
                                        </p:tgtEl>
                                        <p:attrNameLst>
                                          <p:attrName>ppt_h</p:attrName>
                                        </p:attrNameLst>
                                      </p:cBhvr>
                                      <p:tavLst>
                                        <p:tav tm="0">
                                          <p:val>
                                            <p:strVal val="#ppt_h"/>
                                          </p:val>
                                        </p:tav>
                                        <p:tav tm="100000">
                                          <p:val>
                                            <p:strVal val="#ppt_h"/>
                                          </p:val>
                                        </p:tav>
                                      </p:tavLst>
                                    </p:anim>
                                    <p:animEffect transition="in" filter="fade">
                                      <p:cBhvr>
                                        <p:cTn id="39" dur="1000"/>
                                        <p:tgtEl>
                                          <p:spTgt spid="8"/>
                                        </p:tgtEl>
                                      </p:cBhvr>
                                    </p:animEffect>
                                  </p:childTnLst>
                                </p:cTn>
                              </p:par>
                            </p:childTnLst>
                          </p:cTn>
                        </p:par>
                        <p:par>
                          <p:cTn id="40" fill="hold">
                            <p:stCondLst>
                              <p:cond delay="4000"/>
                            </p:stCondLst>
                            <p:childTnLst>
                              <p:par>
                                <p:cTn id="41" presetID="55" presetClass="entr" presetSubtype="0" fill="hold" grpId="0" nodeType="afterEffect">
                                  <p:stCondLst>
                                    <p:cond delay="50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strVal val="#ppt_w*0.70"/>
                                          </p:val>
                                        </p:tav>
                                        <p:tav tm="100000">
                                          <p:val>
                                            <p:strVal val="#ppt_w"/>
                                          </p:val>
                                        </p:tav>
                                      </p:tavLst>
                                    </p:anim>
                                    <p:anim calcmode="lin" valueType="num">
                                      <p:cBhvr>
                                        <p:cTn id="44" dur="1000" fill="hold"/>
                                        <p:tgtEl>
                                          <p:spTgt spid="16"/>
                                        </p:tgtEl>
                                        <p:attrNameLst>
                                          <p:attrName>ppt_h</p:attrName>
                                        </p:attrNameLst>
                                      </p:cBhvr>
                                      <p:tavLst>
                                        <p:tav tm="0">
                                          <p:val>
                                            <p:strVal val="#ppt_h"/>
                                          </p:val>
                                        </p:tav>
                                        <p:tav tm="100000">
                                          <p:val>
                                            <p:strVal val="#ppt_h"/>
                                          </p:val>
                                        </p:tav>
                                      </p:tavLst>
                                    </p:anim>
                                    <p:animEffect transition="in" filter="fade">
                                      <p:cBhvr>
                                        <p:cTn id="4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3581400"/>
            <a:ext cx="9144000" cy="1015663"/>
          </a:xfrm>
          <a:prstGeom prst="rect">
            <a:avLst/>
          </a:prstGeom>
          <a:noFill/>
        </p:spPr>
        <p:txBody>
          <a:bodyPr wrap="square" lIns="91440" tIns="45720" rIns="91440" bIns="45720">
            <a:spAutoFit/>
          </a:bodyPr>
          <a:lstStyle/>
          <a:p>
            <a:pPr algn="ct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Announcements</a:t>
            </a:r>
            <a:endParaRPr lang="en-US" sz="6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pic>
        <p:nvPicPr>
          <p:cNvPr id="13" name="Picture 12" descr="access again.jpg"/>
          <p:cNvPicPr>
            <a:picLocks noChangeAspect="1"/>
          </p:cNvPicPr>
          <p:nvPr/>
        </p:nvPicPr>
        <p:blipFill>
          <a:blip r:embed="rId2" cstate="print"/>
          <a:stretch>
            <a:fillRect/>
          </a:stretch>
        </p:blipFill>
        <p:spPr>
          <a:xfrm>
            <a:off x="1676400" y="1219200"/>
            <a:ext cx="5801613" cy="2057400"/>
          </a:xfrm>
          <a:prstGeom prst="rect">
            <a:avLst/>
          </a:prstGeom>
          <a:effectLst>
            <a:outerShdw blurRad="50800" dist="38100" dir="2700000" algn="tl" rotWithShape="0">
              <a:prstClr val="black">
                <a:alpha val="40000"/>
              </a:prstClr>
            </a:outerShdw>
          </a:effectLst>
        </p:spPr>
      </p:pic>
      <p:sp>
        <p:nvSpPr>
          <p:cNvPr id="15" name="Rectangle 14"/>
          <p:cNvSpPr/>
          <p:nvPr/>
        </p:nvSpPr>
        <p:spPr>
          <a:xfrm>
            <a:off x="304800" y="5334000"/>
            <a:ext cx="5943600" cy="1277273"/>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Return to the following slides:</a:t>
            </a:r>
          </a:p>
          <a:p>
            <a:pPr lvl="0">
              <a:buFont typeface="Arial" pitchFamily="34" charset="0"/>
              <a:buChar char="•"/>
            </a:pPr>
            <a:r>
              <a:rPr lang="en-US" sz="1100" b="1" i="1" dirty="0" smtClean="0">
                <a:solidFill>
                  <a:schemeClr val="bg2">
                    <a:lumMod val="10000"/>
                  </a:schemeClr>
                </a:solidFill>
                <a:latin typeface="Arial" pitchFamily="34" charset="0"/>
                <a:cs typeface="Arial" pitchFamily="34" charset="0"/>
              </a:rPr>
              <a:t>  </a:t>
            </a:r>
            <a:r>
              <a:rPr lang="en-US" sz="1100" dirty="0" smtClean="0">
                <a:solidFill>
                  <a:schemeClr val="bg1">
                    <a:lumMod val="10000"/>
                  </a:scheme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hlinkClick r:id="rId3" action="ppaction://hlinksldjump"/>
              </a:rPr>
              <a:t>How to Use </a:t>
            </a:r>
            <a:r>
              <a:rPr lang="en-US" sz="1100" b="1" dirty="0" smtClean="0">
                <a:solidFill>
                  <a:srgbClr val="0000FF"/>
                </a:solidFill>
                <a:latin typeface="Arial" pitchFamily="34" charset="0"/>
                <a:cs typeface="Arial" pitchFamily="34" charset="0"/>
                <a:hlinkClick r:id="rId3" action="ppaction://hlinksldjump"/>
              </a:rPr>
              <a:t>My Bar Access</a:t>
            </a:r>
            <a:r>
              <a:rPr lang="en-US" sz="1100" dirty="0" smtClean="0">
                <a:solidFill>
                  <a:schemeClr val="bg1">
                    <a:lumMod val="10000"/>
                  </a:schemeClr>
                </a:solidFill>
                <a:latin typeface="Arial" pitchFamily="34" charset="0"/>
                <a:cs typeface="Arial" pitchFamily="34" charset="0"/>
              </a:rPr>
              <a:t>”</a:t>
            </a:r>
            <a:endParaRPr lang="en-US" sz="1100" b="1" i="1" dirty="0" smtClean="0">
              <a:solidFill>
                <a:schemeClr val="bg2">
                  <a:lumMod val="10000"/>
                </a:schemeClr>
              </a:solidFill>
              <a:latin typeface="Arial" pitchFamily="34" charset="0"/>
              <a:cs typeface="Arial" pitchFamily="34" charset="0"/>
            </a:endParaRPr>
          </a:p>
          <a:p>
            <a:pPr lvl="0">
              <a:buFont typeface="Arial" pitchFamily="34" charset="0"/>
              <a:buChar char="•"/>
            </a:pPr>
            <a:r>
              <a:rPr lang="en-US" sz="1100" b="1" i="1" dirty="0" smtClean="0">
                <a:solidFill>
                  <a:srgbClr val="CCB676">
                    <a:lumMod val="10000"/>
                  </a:srgbClr>
                </a:solidFill>
                <a:latin typeface="Arial" pitchFamily="34" charset="0"/>
                <a:cs typeface="Arial" pitchFamily="34" charset="0"/>
              </a:rPr>
              <a:t>  </a:t>
            </a:r>
            <a:r>
              <a:rPr lang="en-US" sz="1100" dirty="0" smtClean="0">
                <a:solidFill>
                  <a:srgbClr val="CCB676">
                    <a:lumMod val="10000"/>
                  </a:srgbClr>
                </a:solidFill>
                <a:latin typeface="Arial" pitchFamily="34" charset="0"/>
                <a:cs typeface="Arial" pitchFamily="34" charset="0"/>
              </a:rPr>
              <a:t>“</a:t>
            </a:r>
            <a:r>
              <a:rPr lang="en-US" sz="1100" dirty="0" smtClean="0">
                <a:solidFill>
                  <a:srgbClr val="CCB676">
                    <a:lumMod val="10000"/>
                  </a:srgbClr>
                </a:solidFill>
                <a:latin typeface="Arial" pitchFamily="34" charset="0"/>
                <a:cs typeface="Arial" pitchFamily="34" charset="0"/>
                <a:hlinkClick r:id="rId4" action="ppaction://hlinksldjump"/>
              </a:rPr>
              <a:t>What Type of User Am I?</a:t>
            </a:r>
            <a:r>
              <a:rPr lang="en-US" sz="1100" dirty="0" smtClean="0">
                <a:solidFill>
                  <a:srgbClr val="CCB676">
                    <a:lumMod val="10000"/>
                  </a:srgbClr>
                </a:solidFill>
                <a:latin typeface="Arial" pitchFamily="34" charset="0"/>
                <a:cs typeface="Arial" pitchFamily="34" charset="0"/>
              </a:rPr>
              <a:t>”</a:t>
            </a:r>
            <a:r>
              <a:rPr lang="en-US" sz="1100" b="1" i="1" dirty="0" smtClean="0">
                <a:solidFill>
                  <a:srgbClr val="FAF6EE">
                    <a:lumMod val="10000"/>
                  </a:srgbClr>
                </a:solidFill>
                <a:latin typeface="Arial" pitchFamily="34" charset="0"/>
                <a:cs typeface="Arial" pitchFamily="34" charset="0"/>
              </a:rPr>
              <a:t>  </a:t>
            </a:r>
          </a:p>
          <a:p>
            <a:pPr lvl="0">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CCB676">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5" action="ppaction://hlinksldjump"/>
              </a:rPr>
              <a:t>Homepage: Member-Created Content Displayed</a:t>
            </a:r>
            <a:r>
              <a:rPr lang="en-US" sz="1100" dirty="0" smtClean="0">
                <a:solidFill>
                  <a:srgbClr val="CCB676">
                    <a:lumMod val="10000"/>
                  </a:srgbClr>
                </a:solidFill>
                <a:latin typeface="Arial" pitchFamily="34" charset="0"/>
                <a:cs typeface="Arial" pitchFamily="34" charset="0"/>
              </a:rPr>
              <a:t>”</a:t>
            </a:r>
            <a:r>
              <a:rPr lang="en-US" sz="1100" dirty="0" smtClean="0">
                <a:solidFill>
                  <a:srgbClr val="0000FF"/>
                </a:solidFill>
                <a:latin typeface="Arial" pitchFamily="34" charset="0"/>
                <a:cs typeface="Arial" pitchFamily="34" charset="0"/>
              </a:rPr>
              <a:t> </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6" action="ppaction://hlinksldjump"/>
              </a:rPr>
              <a:t>How to Access your Member Group’s Landing Page: Member-Created Content Displayed</a:t>
            </a:r>
            <a:r>
              <a:rPr lang="en-US" sz="1100" dirty="0" smtClean="0">
                <a:solidFill>
                  <a:srgbClr val="FAF6EE">
                    <a:lumMod val="10000"/>
                  </a:srgbClr>
                </a:solidFill>
                <a:latin typeface="Arial" pitchFamily="34" charset="0"/>
                <a:cs typeface="Arial" pitchFamily="34" charset="0"/>
              </a:rPr>
              <a:t>” </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7" action="ppaction://hlinksldjump"/>
              </a:rPr>
              <a:t>How to Contribute</a:t>
            </a:r>
            <a:r>
              <a:rPr lang="en-US" sz="1100" dirty="0" smtClean="0">
                <a:solidFill>
                  <a:srgbClr val="FAF6EE">
                    <a:lumMod val="10000"/>
                  </a:srgbClr>
                </a:solidFill>
                <a:latin typeface="Arial" pitchFamily="34" charset="0"/>
                <a:cs typeface="Arial" pitchFamily="34" charset="0"/>
              </a:rPr>
              <a:t>” </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8" action="ppaction://hlinksldjump"/>
              </a:rPr>
              <a:t>How to Contribute: Member-Created Content Explained</a:t>
            </a:r>
            <a:r>
              <a:rPr lang="en-US" sz="1100" dirty="0" smtClean="0">
                <a:solidFill>
                  <a:srgbClr val="FAF6EE">
                    <a:lumMod val="10000"/>
                  </a:srgbClr>
                </a:solidFill>
                <a:latin typeface="Arial" pitchFamily="34" charset="0"/>
                <a:cs typeface="Arial" pitchFamily="34" charset="0"/>
              </a:rPr>
              <a:t>” </a:t>
            </a:r>
            <a:endParaRPr lang="en-US" sz="2000" b="1" i="1"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9" name="Picture 8" descr="Access_grad_.png"/>
          <p:cNvPicPr/>
          <p:nvPr/>
        </p:nvPicPr>
        <p:blipFill>
          <a:blip r:embed="rId2" cstate="print"/>
          <a:stretch>
            <a:fillRect/>
          </a:stretch>
        </p:blipFill>
        <p:spPr>
          <a:xfrm>
            <a:off x="6172200" y="53340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ubtitle 2"/>
          <p:cNvSpPr txBox="1">
            <a:spLocks/>
          </p:cNvSpPr>
          <p:nvPr/>
        </p:nvSpPr>
        <p:spPr>
          <a:xfrm>
            <a:off x="0" y="0"/>
            <a:ext cx="9144000" cy="1219200"/>
          </a:xfrm>
          <a:prstGeom prst="rect">
            <a:avLst/>
          </a:prstGeom>
          <a:effectLst/>
        </p:spPr>
        <p:txBody>
          <a:bodyPr>
            <a:normAutofit/>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62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Announcements</a:t>
            </a:r>
            <a:endParaRPr kumimoji="0" lang="en-US" sz="6200" b="1" i="0" u="none"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12" name="Rectangle 11"/>
          <p:cNvSpPr/>
          <p:nvPr/>
        </p:nvSpPr>
        <p:spPr>
          <a:xfrm>
            <a:off x="533400" y="1066800"/>
            <a:ext cx="8153400" cy="3323987"/>
          </a:xfrm>
          <a:prstGeom prst="rect">
            <a:avLst/>
          </a:prstGeom>
        </p:spPr>
        <p:txBody>
          <a:bodyPr wrap="square">
            <a:spAutoFit/>
          </a:bodyPr>
          <a:lstStyle/>
          <a:p>
            <a:r>
              <a:rPr lang="en-US" b="1" dirty="0" smtClean="0">
                <a:solidFill>
                  <a:schemeClr val="bg1"/>
                </a:solidFill>
                <a:latin typeface="Arial" pitchFamily="34" charset="0"/>
                <a:cs typeface="Arial" pitchFamily="34" charset="0"/>
              </a:rPr>
              <a:t>Announcements</a:t>
            </a:r>
            <a:r>
              <a:rPr lang="en-US" dirty="0" smtClean="0">
                <a:solidFill>
                  <a:schemeClr val="accent3"/>
                </a:solidFill>
                <a:latin typeface="Arial" pitchFamily="34" charset="0"/>
                <a:cs typeface="Arial" pitchFamily="34" charset="0"/>
              </a:rPr>
              <a:t> are </a:t>
            </a:r>
            <a:r>
              <a:rPr lang="en-US" b="1" dirty="0" smtClean="0">
                <a:solidFill>
                  <a:schemeClr val="accent3"/>
                </a:solidFill>
                <a:latin typeface="Arial" pitchFamily="34" charset="0"/>
                <a:cs typeface="Arial" pitchFamily="34" charset="0"/>
              </a:rPr>
              <a:t>My Bar Access </a:t>
            </a:r>
            <a:r>
              <a:rPr lang="en-US" dirty="0" smtClean="0">
                <a:solidFill>
                  <a:schemeClr val="accent3"/>
                </a:solidFill>
                <a:latin typeface="Arial" pitchFamily="34" charset="0"/>
                <a:cs typeface="Arial" pitchFamily="34" charset="0"/>
              </a:rPr>
              <a:t>member group specific. </a:t>
            </a:r>
          </a:p>
          <a:p>
            <a:endParaRPr lang="en-US" dirty="0" smtClean="0">
              <a:solidFill>
                <a:schemeClr val="accent3"/>
              </a:solidFill>
              <a:latin typeface="Arial" pitchFamily="34" charset="0"/>
              <a:cs typeface="Arial" pitchFamily="34" charset="0"/>
            </a:endParaRPr>
          </a:p>
          <a:p>
            <a:r>
              <a:rPr lang="en-US" dirty="0" smtClean="0">
                <a:solidFill>
                  <a:schemeClr val="accent3"/>
                </a:solidFill>
                <a:latin typeface="Arial" pitchFamily="34" charset="0"/>
                <a:cs typeface="Arial" pitchFamily="34" charset="0"/>
              </a:rPr>
              <a:t>The announcements are displayed on your </a:t>
            </a:r>
            <a:r>
              <a:rPr lang="en-US" b="1" dirty="0" smtClean="0">
                <a:solidFill>
                  <a:schemeClr val="accent3"/>
                </a:solidFill>
                <a:latin typeface="Arial" pitchFamily="34" charset="0"/>
                <a:cs typeface="Arial" pitchFamily="34" charset="0"/>
              </a:rPr>
              <a:t>My Bar Access </a:t>
            </a:r>
            <a:r>
              <a:rPr lang="en-US" dirty="0" smtClean="0">
                <a:solidFill>
                  <a:schemeClr val="accent3"/>
                </a:solidFill>
                <a:latin typeface="Arial" pitchFamily="34" charset="0"/>
                <a:cs typeface="Arial" pitchFamily="34" charset="0"/>
              </a:rPr>
              <a:t>homepage as seen </a:t>
            </a:r>
            <a:r>
              <a:rPr lang="en-US" dirty="0" smtClean="0">
                <a:solidFill>
                  <a:srgbClr val="0000FF"/>
                </a:solidFill>
                <a:latin typeface="Arial" pitchFamily="34" charset="0"/>
                <a:cs typeface="Arial" pitchFamily="34" charset="0"/>
                <a:hlinkClick r:id="rId3" action="ppaction://hlinksldjump"/>
              </a:rPr>
              <a:t>here</a:t>
            </a:r>
            <a:r>
              <a:rPr lang="en-US" dirty="0" smtClean="0">
                <a:solidFill>
                  <a:schemeClr val="bg1">
                    <a:lumMod val="10000"/>
                  </a:schemeClr>
                </a:solidFill>
                <a:latin typeface="Arial" pitchFamily="34" charset="0"/>
                <a:cs typeface="Arial" pitchFamily="34" charset="0"/>
              </a:rPr>
              <a:t>,</a:t>
            </a:r>
            <a:r>
              <a:rPr lang="en-US" dirty="0" smtClean="0">
                <a:solidFill>
                  <a:srgbClr val="0000FF"/>
                </a:solidFill>
                <a:latin typeface="Arial" pitchFamily="34" charset="0"/>
                <a:cs typeface="Arial" pitchFamily="34" charset="0"/>
              </a:rPr>
              <a:t> </a:t>
            </a:r>
            <a:r>
              <a:rPr lang="en-US" dirty="0" smtClean="0">
                <a:solidFill>
                  <a:schemeClr val="accent5"/>
                </a:solidFill>
                <a:latin typeface="Arial" pitchFamily="34" charset="0"/>
                <a:cs typeface="Arial" pitchFamily="34" charset="0"/>
              </a:rPr>
              <a:t>as well as your member group’s landing page as displayed </a:t>
            </a:r>
            <a:r>
              <a:rPr lang="en-US" u="sng" dirty="0" smtClean="0">
                <a:solidFill>
                  <a:srgbClr val="0000FF"/>
                </a:solidFill>
                <a:latin typeface="Arial" pitchFamily="34" charset="0"/>
                <a:cs typeface="Arial" pitchFamily="34" charset="0"/>
                <a:hlinkClick r:id="rId4" action="ppaction://hlinksldjump"/>
              </a:rPr>
              <a:t>here</a:t>
            </a:r>
            <a:r>
              <a:rPr lang="en-US" dirty="0" smtClean="0">
                <a:solidFill>
                  <a:schemeClr val="accent5"/>
                </a:solidFill>
                <a:latin typeface="Arial" pitchFamily="34" charset="0"/>
                <a:cs typeface="Arial" pitchFamily="34" charset="0"/>
              </a:rPr>
              <a:t>.</a:t>
            </a:r>
            <a:endParaRPr lang="en-US" i="1" u="sng" dirty="0" smtClean="0">
              <a:solidFill>
                <a:srgbClr val="0000FF"/>
              </a:solidFill>
              <a:latin typeface="Arial" pitchFamily="34" charset="0"/>
              <a:cs typeface="Arial" pitchFamily="34" charset="0"/>
            </a:endParaRPr>
          </a:p>
          <a:p>
            <a:endParaRPr lang="en-US" dirty="0" smtClean="0">
              <a:solidFill>
                <a:schemeClr val="accent3"/>
              </a:solidFill>
              <a:latin typeface="Arial" pitchFamily="34" charset="0"/>
              <a:cs typeface="Arial" pitchFamily="34" charset="0"/>
            </a:endParaRPr>
          </a:p>
          <a:p>
            <a:pPr>
              <a:lnSpc>
                <a:spcPts val="2400"/>
              </a:lnSpc>
            </a:pPr>
            <a:r>
              <a:rPr lang="en-US" dirty="0" smtClean="0">
                <a:solidFill>
                  <a:schemeClr val="accent3"/>
                </a:solidFill>
                <a:latin typeface="Arial" pitchFamily="34" charset="0"/>
                <a:cs typeface="Arial" pitchFamily="34" charset="0"/>
              </a:rPr>
              <a:t>As previously explained, ONLY appointed </a:t>
            </a:r>
            <a:r>
              <a:rPr lang="en-US" b="1" dirty="0" smtClean="0">
                <a:solidFill>
                  <a:schemeClr val="accent3"/>
                </a:solidFill>
                <a:latin typeface="Arial" pitchFamily="34" charset="0"/>
                <a:cs typeface="Arial" pitchFamily="34" charset="0"/>
              </a:rPr>
              <a:t>Group </a:t>
            </a:r>
            <a:r>
              <a:rPr lang="en-US" b="1" dirty="0" err="1" smtClean="0">
                <a:solidFill>
                  <a:schemeClr val="accent3"/>
                </a:solidFill>
                <a:latin typeface="Arial" pitchFamily="34" charset="0"/>
                <a:cs typeface="Arial" pitchFamily="34" charset="0"/>
              </a:rPr>
              <a:t>Admins</a:t>
            </a:r>
            <a:r>
              <a:rPr lang="en-US" b="1" dirty="0" smtClean="0">
                <a:solidFill>
                  <a:schemeClr val="accent3"/>
                </a:solidFill>
                <a:latin typeface="Arial" pitchFamily="34" charset="0"/>
                <a:cs typeface="Arial" pitchFamily="34" charset="0"/>
              </a:rPr>
              <a:t>       </a:t>
            </a:r>
            <a:r>
              <a:rPr lang="en-US" dirty="0" smtClean="0">
                <a:solidFill>
                  <a:schemeClr val="accent3"/>
                </a:solidFill>
                <a:latin typeface="Arial" pitchFamily="34" charset="0"/>
                <a:cs typeface="Arial" pitchFamily="34" charset="0"/>
              </a:rPr>
              <a:t>can utilize the announcements tool to post information about events, legal news or other group-specific information. </a:t>
            </a:r>
            <a:r>
              <a:rPr lang="en-US" b="1" dirty="0" smtClean="0">
                <a:solidFill>
                  <a:schemeClr val="accent3"/>
                </a:solidFill>
                <a:latin typeface="Arial" pitchFamily="34" charset="0"/>
                <a:cs typeface="Arial" pitchFamily="34" charset="0"/>
              </a:rPr>
              <a:t>Group </a:t>
            </a:r>
            <a:r>
              <a:rPr lang="en-US" b="1" dirty="0" err="1" smtClean="0">
                <a:solidFill>
                  <a:schemeClr val="accent3"/>
                </a:solidFill>
                <a:latin typeface="Arial" pitchFamily="34" charset="0"/>
                <a:cs typeface="Arial" pitchFamily="34" charset="0"/>
              </a:rPr>
              <a:t>Admins</a:t>
            </a:r>
            <a:r>
              <a:rPr lang="en-US" b="1" dirty="0" smtClean="0">
                <a:solidFill>
                  <a:schemeClr val="accent3"/>
                </a:solidFill>
                <a:latin typeface="Arial" pitchFamily="34" charset="0"/>
                <a:cs typeface="Arial" pitchFamily="34" charset="0"/>
              </a:rPr>
              <a:t>       </a:t>
            </a:r>
            <a:r>
              <a:rPr lang="en-US" dirty="0" smtClean="0">
                <a:solidFill>
                  <a:schemeClr val="accent5"/>
                </a:solidFill>
                <a:latin typeface="Arial" pitchFamily="34" charset="0"/>
                <a:cs typeface="Arial" pitchFamily="34" charset="0"/>
              </a:rPr>
              <a:t>can post information from both the </a:t>
            </a:r>
            <a:r>
              <a:rPr lang="en-US" b="1" dirty="0" smtClean="0">
                <a:solidFill>
                  <a:schemeClr val="accent5"/>
                </a:solidFill>
                <a:latin typeface="Arial" pitchFamily="34" charset="0"/>
                <a:cs typeface="Arial" pitchFamily="34" charset="0"/>
              </a:rPr>
              <a:t>My Bar Access homepage</a:t>
            </a:r>
            <a:r>
              <a:rPr lang="en-US" dirty="0" smtClean="0">
                <a:solidFill>
                  <a:schemeClr val="accent5"/>
                </a:solidFill>
                <a:latin typeface="Arial" pitchFamily="34" charset="0"/>
                <a:cs typeface="Arial" pitchFamily="34" charset="0"/>
              </a:rPr>
              <a:t> as seen </a:t>
            </a:r>
            <a:r>
              <a:rPr lang="en-US" u="sng" dirty="0" smtClean="0">
                <a:solidFill>
                  <a:srgbClr val="0000FF"/>
                </a:solidFill>
                <a:latin typeface="Arial" pitchFamily="34" charset="0"/>
                <a:cs typeface="Arial" pitchFamily="34" charset="0"/>
                <a:hlinkClick r:id="rId5" action="ppaction://hlinksldjump"/>
              </a:rPr>
              <a:t>here</a:t>
            </a:r>
            <a:r>
              <a:rPr lang="en-US" dirty="0" smtClean="0">
                <a:solidFill>
                  <a:schemeClr val="bg1">
                    <a:lumMod val="10000"/>
                  </a:schemeClr>
                </a:solidFill>
                <a:latin typeface="Arial" pitchFamily="34" charset="0"/>
                <a:cs typeface="Arial" pitchFamily="34" charset="0"/>
              </a:rPr>
              <a:t>, </a:t>
            </a:r>
            <a:r>
              <a:rPr lang="en-US" dirty="0" smtClean="0">
                <a:solidFill>
                  <a:schemeClr val="accent5"/>
                </a:solidFill>
                <a:latin typeface="Arial" pitchFamily="34" charset="0"/>
                <a:cs typeface="Arial" pitchFamily="34" charset="0"/>
              </a:rPr>
              <a:t>as well as the </a:t>
            </a:r>
            <a:r>
              <a:rPr lang="en-US" b="1" dirty="0" smtClean="0">
                <a:solidFill>
                  <a:schemeClr val="accent5"/>
                </a:solidFill>
                <a:latin typeface="Arial" pitchFamily="34" charset="0"/>
                <a:cs typeface="Arial" pitchFamily="34" charset="0"/>
              </a:rPr>
              <a:t>landing page</a:t>
            </a:r>
            <a:r>
              <a:rPr lang="en-US" dirty="0" smtClean="0">
                <a:solidFill>
                  <a:schemeClr val="accent5"/>
                </a:solidFill>
                <a:latin typeface="Arial" pitchFamily="34" charset="0"/>
                <a:cs typeface="Arial" pitchFamily="34" charset="0"/>
              </a:rPr>
              <a:t> of the member group they manage as seen </a:t>
            </a:r>
            <a:r>
              <a:rPr lang="en-US" u="sng" dirty="0" smtClean="0">
                <a:solidFill>
                  <a:srgbClr val="0000FF"/>
                </a:solidFill>
                <a:latin typeface="Arial" pitchFamily="34" charset="0"/>
                <a:cs typeface="Arial" pitchFamily="34" charset="0"/>
                <a:hlinkClick r:id="rId6" action="ppaction://hlinksldjump"/>
              </a:rPr>
              <a:t>here</a:t>
            </a:r>
            <a:r>
              <a:rPr lang="en-US" dirty="0" smtClean="0">
                <a:solidFill>
                  <a:schemeClr val="accent3"/>
                </a:solidFill>
                <a:latin typeface="Arial" pitchFamily="34" charset="0"/>
                <a:cs typeface="Arial" pitchFamily="34" charset="0"/>
              </a:rPr>
              <a:t>.</a:t>
            </a:r>
          </a:p>
          <a:p>
            <a:endParaRPr lang="en-US" sz="2000" dirty="0" smtClean="0">
              <a:solidFill>
                <a:schemeClr val="accent3"/>
              </a:solidFill>
              <a:latin typeface="Arial" pitchFamily="34" charset="0"/>
              <a:cs typeface="Arial" pitchFamily="34" charset="0"/>
            </a:endParaRPr>
          </a:p>
        </p:txBody>
      </p:sp>
      <p:pic>
        <p:nvPicPr>
          <p:cNvPr id="11" name="Picture 3">
            <a:hlinkClick r:id="rId7" action="ppaction://hlinksldjump"/>
          </p:cNvPr>
          <p:cNvPicPr>
            <a:picLocks noChangeAspect="1" noChangeArrowheads="1"/>
          </p:cNvPicPr>
          <p:nvPr/>
        </p:nvPicPr>
        <p:blipFill>
          <a:blip r:embed="rId8" cstate="print"/>
          <a:stretch>
            <a:fillRect/>
          </a:stretch>
        </p:blipFill>
        <p:spPr bwMode="auto">
          <a:xfrm>
            <a:off x="6477000" y="2437063"/>
            <a:ext cx="382337" cy="382337"/>
          </a:xfrm>
          <a:prstGeom prst="rect">
            <a:avLst/>
          </a:prstGeom>
          <a:noFill/>
          <a:ln w="9525">
            <a:noFill/>
            <a:miter lim="800000"/>
            <a:headEnd/>
            <a:tailEnd/>
          </a:ln>
        </p:spPr>
      </p:pic>
      <p:sp>
        <p:nvSpPr>
          <p:cNvPr id="14" name="Rectangle 13"/>
          <p:cNvSpPr/>
          <p:nvPr/>
        </p:nvSpPr>
        <p:spPr>
          <a:xfrm>
            <a:off x="152400" y="4191000"/>
            <a:ext cx="8839200" cy="338554"/>
          </a:xfrm>
          <a:prstGeom prst="rect">
            <a:avLst/>
          </a:prstGeom>
          <a:ln>
            <a:noFill/>
          </a:ln>
        </p:spPr>
        <p:txBody>
          <a:bodyPr wrap="square">
            <a:spAutoFit/>
          </a:bodyPr>
          <a:lstStyle/>
          <a:p>
            <a:r>
              <a:rPr lang="en-US" sz="1600" i="1" dirty="0" smtClean="0">
                <a:solidFill>
                  <a:schemeClr val="accent3"/>
                </a:solidFill>
                <a:latin typeface="Arial" pitchFamily="34" charset="0"/>
                <a:cs typeface="Arial" pitchFamily="34" charset="0"/>
              </a:rPr>
              <a:t>The following </a:t>
            </a:r>
            <a:r>
              <a:rPr lang="en-US" sz="1600" b="1" i="1" dirty="0" smtClean="0">
                <a:solidFill>
                  <a:schemeClr val="accent3"/>
                </a:solidFill>
                <a:latin typeface="Arial" pitchFamily="34" charset="0"/>
                <a:cs typeface="Arial" pitchFamily="34" charset="0"/>
              </a:rPr>
              <a:t>four</a:t>
            </a:r>
            <a:r>
              <a:rPr lang="en-US" sz="1600" i="1" dirty="0" smtClean="0">
                <a:solidFill>
                  <a:schemeClr val="accent3"/>
                </a:solidFill>
                <a:latin typeface="Arial" pitchFamily="34" charset="0"/>
                <a:cs typeface="Arial" pitchFamily="34" charset="0"/>
              </a:rPr>
              <a:t> slides will detail how to contribute to </a:t>
            </a:r>
            <a:r>
              <a:rPr lang="en-US" sz="1600" b="1" i="1" dirty="0" smtClean="0">
                <a:solidFill>
                  <a:schemeClr val="accent3"/>
                </a:solidFill>
                <a:latin typeface="Arial" pitchFamily="34" charset="0"/>
                <a:cs typeface="Arial" pitchFamily="34" charset="0"/>
              </a:rPr>
              <a:t>My Bar Access </a:t>
            </a:r>
            <a:r>
              <a:rPr lang="en-US" sz="1600" i="1" dirty="0" smtClean="0">
                <a:solidFill>
                  <a:schemeClr val="accent3"/>
                </a:solidFill>
                <a:latin typeface="Arial" pitchFamily="34" charset="0"/>
                <a:cs typeface="Arial" pitchFamily="34" charset="0"/>
              </a:rPr>
              <a:t>using </a:t>
            </a:r>
            <a:r>
              <a:rPr lang="en-US" sz="1600" b="1" i="1" dirty="0" smtClean="0">
                <a:solidFill>
                  <a:schemeClr val="bg1"/>
                </a:solidFill>
                <a:latin typeface="Arial" pitchFamily="34" charset="0"/>
                <a:cs typeface="Arial" pitchFamily="34" charset="0"/>
              </a:rPr>
              <a:t>announcements</a:t>
            </a:r>
            <a:r>
              <a:rPr lang="en-US" sz="1600" i="1" dirty="0" smtClean="0">
                <a:solidFill>
                  <a:schemeClr val="accent3"/>
                </a:solidFill>
                <a:latin typeface="Arial" pitchFamily="34" charset="0"/>
                <a:cs typeface="Arial" pitchFamily="34" charset="0"/>
              </a:rPr>
              <a:t>.</a:t>
            </a:r>
            <a:endParaRPr lang="en-US" sz="1600" dirty="0">
              <a:solidFill>
                <a:schemeClr val="bg1"/>
              </a:solidFill>
            </a:endParaRPr>
          </a:p>
        </p:txBody>
      </p:sp>
      <p:pic>
        <p:nvPicPr>
          <p:cNvPr id="17" name="Picture 3">
            <a:hlinkClick r:id="rId7" action="ppaction://hlinksldjump"/>
          </p:cNvPr>
          <p:cNvPicPr>
            <a:picLocks noChangeAspect="1" noChangeArrowheads="1"/>
          </p:cNvPicPr>
          <p:nvPr/>
        </p:nvPicPr>
        <p:blipFill>
          <a:blip r:embed="rId8" cstate="print"/>
          <a:stretch>
            <a:fillRect/>
          </a:stretch>
        </p:blipFill>
        <p:spPr bwMode="auto">
          <a:xfrm>
            <a:off x="4953000" y="3048000"/>
            <a:ext cx="382337" cy="3823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2000"/>
                                        <p:tgtEl>
                                          <p:spTgt spid="17"/>
                                        </p:tgtEl>
                                      </p:cBhvr>
                                    </p:animEffect>
                                  </p:childTnLst>
                                </p:cTn>
                              </p:par>
                            </p:childTnLst>
                          </p:cTn>
                        </p:par>
                        <p:par>
                          <p:cTn id="14" fill="hold">
                            <p:stCondLst>
                              <p:cond delay="2000"/>
                            </p:stCondLst>
                            <p:childTnLst>
                              <p:par>
                                <p:cTn id="15" presetID="50" presetClass="entr" presetSubtype="0" decel="10000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strVal val="#ppt_w+.3"/>
                                          </p:val>
                                        </p:tav>
                                        <p:tav tm="100000">
                                          <p:val>
                                            <p:strVal val="#ppt_w"/>
                                          </p:val>
                                        </p:tav>
                                      </p:tavLst>
                                    </p:anim>
                                    <p:anim calcmode="lin" valueType="num">
                                      <p:cBhvr>
                                        <p:cTn id="18" dur="1000" fill="hold"/>
                                        <p:tgtEl>
                                          <p:spTgt spid="14"/>
                                        </p:tgtEl>
                                        <p:attrNameLst>
                                          <p:attrName>ppt_h</p:attrName>
                                        </p:attrNameLst>
                                      </p:cBhvr>
                                      <p:tavLst>
                                        <p:tav tm="0">
                                          <p:val>
                                            <p:strVal val="#ppt_h"/>
                                          </p:val>
                                        </p:tav>
                                        <p:tav tm="100000">
                                          <p:val>
                                            <p:strVal val="#ppt_h"/>
                                          </p:val>
                                        </p:tav>
                                      </p:tavLst>
                                    </p:anim>
                                    <p:animEffect transition="in" filter="fade">
                                      <p:cBhvr>
                                        <p:cTn id="1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8" name="Picture 7" descr="Announcements - unzoomed copy.jpg"/>
          <p:cNvPicPr>
            <a:picLocks noChangeAspect="1"/>
          </p:cNvPicPr>
          <p:nvPr/>
        </p:nvPicPr>
        <p:blipFill>
          <a:blip r:embed="rId2" cstate="print"/>
          <a:stretch>
            <a:fillRect/>
          </a:stretch>
        </p:blipFill>
        <p:spPr>
          <a:xfrm>
            <a:off x="2362200" y="685800"/>
            <a:ext cx="4648200" cy="5810250"/>
          </a:xfrm>
          <a:prstGeom prst="rect">
            <a:avLst/>
          </a:prstGeom>
          <a:ln>
            <a:solidFill>
              <a:schemeClr val="tx1"/>
            </a:solidFill>
          </a:ln>
        </p:spPr>
      </p:pic>
      <p:pic>
        <p:nvPicPr>
          <p:cNvPr id="7" name="Picture 6" descr="Announcements.jpg"/>
          <p:cNvPicPr>
            <a:picLocks noChangeAspect="1"/>
          </p:cNvPicPr>
          <p:nvPr/>
        </p:nvPicPr>
        <p:blipFill>
          <a:blip r:embed="rId3" cstate="print"/>
          <a:stretch>
            <a:fillRect/>
          </a:stretch>
        </p:blipFill>
        <p:spPr>
          <a:xfrm>
            <a:off x="2590800" y="1295400"/>
            <a:ext cx="4038600" cy="3511826"/>
          </a:xfrm>
          <a:prstGeom prst="rect">
            <a:avLst/>
          </a:prstGeom>
          <a:ln>
            <a:solidFill>
              <a:schemeClr val="tx1"/>
            </a:solidFill>
          </a:ln>
        </p:spPr>
      </p:pic>
      <p:sp>
        <p:nvSpPr>
          <p:cNvPr id="9" name="Rectangle 8"/>
          <p:cNvSpPr/>
          <p:nvPr/>
        </p:nvSpPr>
        <p:spPr>
          <a:xfrm>
            <a:off x="2438400" y="4267200"/>
            <a:ext cx="2133600" cy="1828800"/>
          </a:xfrm>
          <a:prstGeom prst="rect">
            <a:avLst/>
          </a:prstGeom>
          <a:no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11" name="Straight Connector 10"/>
          <p:cNvCxnSpPr/>
          <p:nvPr/>
        </p:nvCxnSpPr>
        <p:spPr>
          <a:xfrm>
            <a:off x="2133600" y="1600200"/>
            <a:ext cx="5334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28600" y="1447800"/>
            <a:ext cx="1828800" cy="276999"/>
          </a:xfrm>
          <a:prstGeom prst="rect">
            <a:avLst/>
          </a:prstGeom>
          <a:noFill/>
          <a:ln w="38100" cmpd="thickThin">
            <a:solidFill>
              <a:schemeClr val="tx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Header for content item</a:t>
            </a:r>
            <a:endParaRPr lang="en-US" sz="1200" dirty="0">
              <a:solidFill>
                <a:schemeClr val="accent3"/>
              </a:solidFill>
              <a:latin typeface="Arial" pitchFamily="34" charset="0"/>
              <a:cs typeface="Arial" pitchFamily="34" charset="0"/>
            </a:endParaRPr>
          </a:p>
        </p:txBody>
      </p:sp>
      <p:cxnSp>
        <p:nvCxnSpPr>
          <p:cNvPr id="16" name="Straight Connector 15"/>
          <p:cNvCxnSpPr/>
          <p:nvPr/>
        </p:nvCxnSpPr>
        <p:spPr>
          <a:xfrm>
            <a:off x="2133600" y="2057400"/>
            <a:ext cx="5334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28600" y="1905000"/>
            <a:ext cx="1828800" cy="276999"/>
          </a:xfrm>
          <a:prstGeom prst="rect">
            <a:avLst/>
          </a:prstGeom>
          <a:noFill/>
          <a:ln w="38100" cmpd="thickThin">
            <a:solidFill>
              <a:schemeClr val="tx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Title of announcement</a:t>
            </a:r>
            <a:endParaRPr lang="en-US" sz="1200" dirty="0">
              <a:solidFill>
                <a:schemeClr val="accent3"/>
              </a:solidFill>
              <a:latin typeface="Arial" pitchFamily="34" charset="0"/>
              <a:cs typeface="Arial" pitchFamily="34" charset="0"/>
            </a:endParaRPr>
          </a:p>
        </p:txBody>
      </p:sp>
      <p:cxnSp>
        <p:nvCxnSpPr>
          <p:cNvPr id="18" name="Straight Connector 17"/>
          <p:cNvCxnSpPr/>
          <p:nvPr/>
        </p:nvCxnSpPr>
        <p:spPr>
          <a:xfrm>
            <a:off x="5562600" y="2286000"/>
            <a:ext cx="11430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803408" y="2065360"/>
            <a:ext cx="1981200" cy="461665"/>
          </a:xfrm>
          <a:prstGeom prst="rect">
            <a:avLst/>
          </a:prstGeom>
          <a:noFill/>
          <a:ln w="38100" cmpd="thickThin">
            <a:solidFill>
              <a:schemeClr val="tx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Poster, date and time of post</a:t>
            </a:r>
            <a:endParaRPr lang="en-US" sz="1200" dirty="0">
              <a:solidFill>
                <a:schemeClr val="accent3"/>
              </a:solidFill>
              <a:latin typeface="Arial" pitchFamily="34" charset="0"/>
              <a:cs typeface="Arial" pitchFamily="34" charset="0"/>
            </a:endParaRPr>
          </a:p>
        </p:txBody>
      </p:sp>
      <p:cxnSp>
        <p:nvCxnSpPr>
          <p:cNvPr id="21" name="Straight Connector 20"/>
          <p:cNvCxnSpPr/>
          <p:nvPr/>
        </p:nvCxnSpPr>
        <p:spPr>
          <a:xfrm>
            <a:off x="4572000" y="3581400"/>
            <a:ext cx="22098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28600" y="2971800"/>
            <a:ext cx="1828800" cy="276999"/>
          </a:xfrm>
          <a:prstGeom prst="rect">
            <a:avLst/>
          </a:prstGeom>
          <a:noFill/>
          <a:ln w="38100" cmpd="thickThin">
            <a:solidFill>
              <a:schemeClr val="tx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Announcement text</a:t>
            </a:r>
            <a:endParaRPr lang="en-US" sz="1200" dirty="0">
              <a:solidFill>
                <a:schemeClr val="accent3"/>
              </a:solidFill>
              <a:latin typeface="Arial" pitchFamily="34" charset="0"/>
              <a:cs typeface="Arial" pitchFamily="34" charset="0"/>
            </a:endParaRPr>
          </a:p>
        </p:txBody>
      </p:sp>
      <p:sp>
        <p:nvSpPr>
          <p:cNvPr id="23" name="Left Brace 22"/>
          <p:cNvSpPr/>
          <p:nvPr/>
        </p:nvSpPr>
        <p:spPr>
          <a:xfrm>
            <a:off x="2133600" y="2514600"/>
            <a:ext cx="685800" cy="1219200"/>
          </a:xfrm>
          <a:prstGeom prst="leftBrace">
            <a:avLst>
              <a:gd name="adj1" fmla="val 8333"/>
              <a:gd name="adj2" fmla="val 50000"/>
            </a:avLst>
          </a:prstGeom>
          <a:ln w="412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a:off x="6858000" y="3434688"/>
            <a:ext cx="1905000" cy="276999"/>
          </a:xfrm>
          <a:prstGeom prst="rect">
            <a:avLst/>
          </a:prstGeom>
          <a:noFill/>
          <a:ln w="38100" cmpd="thickThin">
            <a:solidFill>
              <a:schemeClr val="tx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Read “more” Link</a:t>
            </a:r>
            <a:endParaRPr lang="en-US" sz="1200" dirty="0">
              <a:solidFill>
                <a:schemeClr val="accent3"/>
              </a:solidFill>
              <a:latin typeface="Arial" pitchFamily="34" charset="0"/>
              <a:cs typeface="Arial" pitchFamily="34" charset="0"/>
            </a:endParaRPr>
          </a:p>
        </p:txBody>
      </p:sp>
      <p:sp>
        <p:nvSpPr>
          <p:cNvPr id="26" name="TextBox 25"/>
          <p:cNvSpPr txBox="1"/>
          <p:nvPr/>
        </p:nvSpPr>
        <p:spPr>
          <a:xfrm>
            <a:off x="6858000" y="3854440"/>
            <a:ext cx="1905000" cy="1708160"/>
          </a:xfrm>
          <a:prstGeom prst="rect">
            <a:avLst/>
          </a:prstGeom>
          <a:noFill/>
          <a:ln w="38100" cmpd="thickThin">
            <a:solidFill>
              <a:schemeClr val="tx1"/>
            </a:solidFill>
          </a:ln>
        </p:spPr>
        <p:txBody>
          <a:bodyPr wrap="square" rtlCol="0">
            <a:spAutoFit/>
          </a:bodyPr>
          <a:lstStyle/>
          <a:p>
            <a:pPr algn="ctr">
              <a:lnSpc>
                <a:spcPct val="125000"/>
              </a:lnSpc>
            </a:pPr>
            <a:r>
              <a:rPr lang="en-US" sz="1200" dirty="0" smtClean="0">
                <a:solidFill>
                  <a:schemeClr val="accent3"/>
                </a:solidFill>
                <a:latin typeface="Arial" pitchFamily="34" charset="0"/>
                <a:cs typeface="Arial" pitchFamily="34" charset="0"/>
              </a:rPr>
              <a:t>Options (Management) Links: </a:t>
            </a:r>
          </a:p>
          <a:p>
            <a:pPr algn="ctr">
              <a:lnSpc>
                <a:spcPct val="125000"/>
              </a:lnSpc>
            </a:pPr>
            <a:r>
              <a:rPr lang="en-US" sz="1200" u="sng" dirty="0" smtClean="0">
                <a:solidFill>
                  <a:schemeClr val="accent3"/>
                </a:solidFill>
                <a:latin typeface="Arial" pitchFamily="34" charset="0"/>
                <a:cs typeface="Arial" pitchFamily="34" charset="0"/>
              </a:rPr>
              <a:t>ONLY</a:t>
            </a:r>
            <a:r>
              <a:rPr lang="en-US" sz="1200" dirty="0" smtClean="0">
                <a:solidFill>
                  <a:schemeClr val="accent3"/>
                </a:solidFill>
                <a:latin typeface="Arial" pitchFamily="34" charset="0"/>
                <a:cs typeface="Arial" pitchFamily="34" charset="0"/>
              </a:rPr>
              <a:t> seen by </a:t>
            </a:r>
            <a:r>
              <a:rPr lang="en-US" sz="1200" b="1" dirty="0" smtClean="0">
                <a:solidFill>
                  <a:schemeClr val="accent3"/>
                </a:solidFill>
                <a:latin typeface="Arial" pitchFamily="34" charset="0"/>
                <a:cs typeface="Arial" pitchFamily="34" charset="0"/>
              </a:rPr>
              <a:t>Group </a:t>
            </a:r>
            <a:r>
              <a:rPr lang="en-US" sz="1200" b="1" dirty="0" err="1" smtClean="0">
                <a:solidFill>
                  <a:schemeClr val="accent3"/>
                </a:solidFill>
                <a:latin typeface="Arial" pitchFamily="34" charset="0"/>
                <a:cs typeface="Arial" pitchFamily="34" charset="0"/>
              </a:rPr>
              <a:t>Admins</a:t>
            </a:r>
            <a:r>
              <a:rPr lang="en-US" sz="1200" dirty="0" smtClean="0">
                <a:solidFill>
                  <a:schemeClr val="accent3"/>
                </a:solidFill>
                <a:latin typeface="Arial" pitchFamily="34" charset="0"/>
                <a:cs typeface="Arial" pitchFamily="34" charset="0"/>
              </a:rPr>
              <a:t>.          Click to </a:t>
            </a:r>
            <a:br>
              <a:rPr lang="en-US" sz="1200" dirty="0" smtClean="0">
                <a:solidFill>
                  <a:schemeClr val="accent3"/>
                </a:solidFill>
                <a:latin typeface="Arial" pitchFamily="34" charset="0"/>
                <a:cs typeface="Arial" pitchFamily="34" charset="0"/>
              </a:rPr>
            </a:br>
            <a:r>
              <a:rPr lang="en-US" sz="1200" dirty="0" smtClean="0">
                <a:solidFill>
                  <a:schemeClr val="accent3"/>
                </a:solidFill>
                <a:latin typeface="Arial" pitchFamily="34" charset="0"/>
                <a:cs typeface="Arial" pitchFamily="34" charset="0"/>
              </a:rPr>
              <a:t>“edit” and/or “delete” announcement.</a:t>
            </a:r>
          </a:p>
          <a:p>
            <a:pPr>
              <a:lnSpc>
                <a:spcPct val="125000"/>
              </a:lnSpc>
            </a:pPr>
            <a:endParaRPr lang="en-US" sz="1200" dirty="0">
              <a:solidFill>
                <a:schemeClr val="accent3"/>
              </a:solidFill>
              <a:latin typeface="Calibri" pitchFamily="34" charset="0"/>
            </a:endParaRPr>
          </a:p>
        </p:txBody>
      </p:sp>
      <p:pic>
        <p:nvPicPr>
          <p:cNvPr id="29" name="Picture 3">
            <a:hlinkClick r:id="rId4" action="ppaction://hlinksldjump"/>
          </p:cNvPr>
          <p:cNvPicPr>
            <a:picLocks noChangeAspect="1" noChangeArrowheads="1"/>
          </p:cNvPicPr>
          <p:nvPr/>
        </p:nvPicPr>
        <p:blipFill>
          <a:blip r:embed="rId5" cstate="print"/>
          <a:stretch>
            <a:fillRect/>
          </a:stretch>
        </p:blipFill>
        <p:spPr bwMode="auto">
          <a:xfrm>
            <a:off x="7679940" y="4558352"/>
            <a:ext cx="291152" cy="291152"/>
          </a:xfrm>
          <a:prstGeom prst="rect">
            <a:avLst/>
          </a:prstGeom>
          <a:noFill/>
          <a:ln w="9525">
            <a:solidFill>
              <a:schemeClr val="tx1"/>
            </a:solidFill>
            <a:miter lim="800000"/>
            <a:headEnd/>
            <a:tailEnd/>
          </a:ln>
        </p:spPr>
      </p:pic>
      <p:cxnSp>
        <p:nvCxnSpPr>
          <p:cNvPr id="41" name="Straight Connector 40"/>
          <p:cNvCxnSpPr/>
          <p:nvPr/>
        </p:nvCxnSpPr>
        <p:spPr>
          <a:xfrm>
            <a:off x="6324600" y="3886200"/>
            <a:ext cx="457200" cy="6858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28600" y="4267200"/>
            <a:ext cx="1752600" cy="461665"/>
          </a:xfrm>
          <a:prstGeom prst="rect">
            <a:avLst/>
          </a:prstGeom>
          <a:noFill/>
          <a:ln w="38100" cmpd="thickThin">
            <a:solidFill>
              <a:schemeClr val="tx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to view previous announcements.</a:t>
            </a:r>
            <a:endParaRPr lang="en-US" sz="1200" dirty="0">
              <a:solidFill>
                <a:schemeClr val="accent3"/>
              </a:solidFill>
              <a:latin typeface="Arial" pitchFamily="34" charset="0"/>
              <a:cs typeface="Arial" pitchFamily="34" charset="0"/>
            </a:endParaRPr>
          </a:p>
        </p:txBody>
      </p:sp>
      <p:cxnSp>
        <p:nvCxnSpPr>
          <p:cNvPr id="50" name="Straight Connector 49"/>
          <p:cNvCxnSpPr/>
          <p:nvPr/>
        </p:nvCxnSpPr>
        <p:spPr>
          <a:xfrm>
            <a:off x="2209800" y="4419600"/>
            <a:ext cx="5334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4876800" y="5029200"/>
            <a:ext cx="1905000" cy="646331"/>
          </a:xfrm>
          <a:prstGeom prst="rect">
            <a:avLst/>
          </a:prstGeom>
          <a:noFill/>
          <a:ln w="38100" cmpd="thickThin">
            <a:solidFill>
              <a:schemeClr val="tx1"/>
            </a:solidFill>
          </a:ln>
        </p:spPr>
        <p:txBody>
          <a:bodyPr wrap="square" rtlCol="0">
            <a:spAutoFit/>
          </a:bodyPr>
          <a:lstStyle/>
          <a:p>
            <a:r>
              <a:rPr lang="en-US" sz="1200" dirty="0" smtClean="0">
                <a:solidFill>
                  <a:schemeClr val="accent3"/>
                </a:solidFill>
                <a:latin typeface="Arial" pitchFamily="34" charset="0"/>
                <a:cs typeface="Arial" pitchFamily="34" charset="0"/>
              </a:rPr>
              <a:t>For </a:t>
            </a:r>
            <a:r>
              <a:rPr lang="en-US" sz="1200" b="1" dirty="0" smtClean="0">
                <a:solidFill>
                  <a:schemeClr val="accent3"/>
                </a:solidFill>
                <a:latin typeface="Arial" pitchFamily="34" charset="0"/>
                <a:cs typeface="Arial" pitchFamily="34" charset="0"/>
              </a:rPr>
              <a:t>Group </a:t>
            </a:r>
            <a:r>
              <a:rPr lang="en-US" sz="1200" b="1" dirty="0" err="1" smtClean="0">
                <a:solidFill>
                  <a:schemeClr val="accent3"/>
                </a:solidFill>
                <a:latin typeface="Arial" pitchFamily="34" charset="0"/>
                <a:cs typeface="Arial" pitchFamily="34" charset="0"/>
              </a:rPr>
              <a:t>Admins</a:t>
            </a:r>
            <a:r>
              <a:rPr lang="en-US" sz="1200" dirty="0" smtClean="0">
                <a:solidFill>
                  <a:schemeClr val="accent3"/>
                </a:solidFill>
                <a:latin typeface="Arial" pitchFamily="34" charset="0"/>
                <a:cs typeface="Arial" pitchFamily="34" charset="0"/>
              </a:rPr>
              <a:t>:</a:t>
            </a:r>
          </a:p>
          <a:p>
            <a:r>
              <a:rPr lang="en-US" sz="1200" dirty="0" smtClean="0">
                <a:solidFill>
                  <a:schemeClr val="accent3"/>
                </a:solidFill>
                <a:latin typeface="Arial" pitchFamily="34" charset="0"/>
                <a:cs typeface="Arial" pitchFamily="34" charset="0"/>
              </a:rPr>
              <a:t>Click to “add” a new announcement</a:t>
            </a:r>
            <a:endParaRPr lang="en-US" sz="1200" dirty="0">
              <a:solidFill>
                <a:schemeClr val="accent3"/>
              </a:solidFill>
              <a:latin typeface="Arial" pitchFamily="34" charset="0"/>
              <a:cs typeface="Arial" pitchFamily="34" charset="0"/>
            </a:endParaRPr>
          </a:p>
        </p:txBody>
      </p:sp>
      <p:pic>
        <p:nvPicPr>
          <p:cNvPr id="53" name="Picture 3">
            <a:hlinkClick r:id="rId4" action="ppaction://hlinksldjump"/>
          </p:cNvPr>
          <p:cNvPicPr>
            <a:picLocks noChangeAspect="1" noChangeArrowheads="1"/>
          </p:cNvPicPr>
          <p:nvPr/>
        </p:nvPicPr>
        <p:blipFill>
          <a:blip r:embed="rId5" cstate="print"/>
          <a:stretch>
            <a:fillRect/>
          </a:stretch>
        </p:blipFill>
        <p:spPr bwMode="auto">
          <a:xfrm>
            <a:off x="6375509" y="5103989"/>
            <a:ext cx="302795" cy="302795"/>
          </a:xfrm>
          <a:prstGeom prst="rect">
            <a:avLst/>
          </a:prstGeom>
          <a:noFill/>
          <a:ln w="9525">
            <a:noFill/>
            <a:miter lim="800000"/>
            <a:headEnd/>
            <a:tailEnd/>
          </a:ln>
        </p:spPr>
      </p:pic>
      <p:cxnSp>
        <p:nvCxnSpPr>
          <p:cNvPr id="54" name="Straight Connector 53"/>
          <p:cNvCxnSpPr/>
          <p:nvPr/>
        </p:nvCxnSpPr>
        <p:spPr>
          <a:xfrm>
            <a:off x="6248400" y="4572000"/>
            <a:ext cx="0" cy="3810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715000" y="2667000"/>
            <a:ext cx="2514600" cy="1015663"/>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noFill/>
          </a:ln>
        </p:spPr>
        <p:txBody>
          <a:bodyPr wrap="square" rtlCol="0">
            <a:spAutoFit/>
          </a:bodyPr>
          <a:lstStyle/>
          <a:p>
            <a:pPr algn="ctr"/>
            <a:r>
              <a:rPr lang="en-US" sz="2000" i="1" dirty="0" smtClean="0">
                <a:solidFill>
                  <a:schemeClr val="accent3"/>
                </a:solidFill>
                <a:latin typeface="Arial" pitchFamily="34" charset="0"/>
                <a:cs typeface="Arial" pitchFamily="34" charset="0"/>
              </a:rPr>
              <a:t>Click the screen to find out about </a:t>
            </a:r>
            <a:r>
              <a:rPr lang="en-US" sz="2000" b="1" i="1" dirty="0" smtClean="0">
                <a:solidFill>
                  <a:schemeClr val="bg1"/>
                </a:solidFill>
                <a:latin typeface="Arial" pitchFamily="34" charset="0"/>
                <a:cs typeface="Arial" pitchFamily="34" charset="0"/>
              </a:rPr>
              <a:t>announcements</a:t>
            </a:r>
            <a:endParaRPr lang="en-US" sz="2000" i="1" dirty="0">
              <a:solidFill>
                <a:schemeClr val="accent3"/>
              </a:solidFill>
              <a:latin typeface="Arial" pitchFamily="34" charset="0"/>
              <a:cs typeface="Arial" pitchFamily="34" charset="0"/>
            </a:endParaRPr>
          </a:p>
        </p:txBody>
      </p:sp>
      <p:sp>
        <p:nvSpPr>
          <p:cNvPr id="28" name="Subtitle 2"/>
          <p:cNvSpPr txBox="1">
            <a:spLocks/>
          </p:cNvSpPr>
          <p:nvPr/>
        </p:nvSpPr>
        <p:spPr>
          <a:xfrm>
            <a:off x="0" y="152400"/>
            <a:ext cx="9144000" cy="914400"/>
          </a:xfrm>
          <a:prstGeom prst="rect">
            <a:avLst/>
          </a:prstGeom>
          <a:ln>
            <a:noFill/>
          </a:ln>
          <a:effectLst/>
        </p:spPr>
        <p:txBody>
          <a:bodyPr>
            <a:noAutofit/>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21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How to View the </a:t>
            </a:r>
            <a:r>
              <a:rPr lang="en-US" sz="21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Announcements</a:t>
            </a:r>
            <a:r>
              <a:rPr lang="en-US" sz="21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 </a:t>
            </a:r>
            <a:r>
              <a:rPr lang="en-US" sz="21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from Your </a:t>
            </a:r>
            <a:r>
              <a:rPr lang="en-US" sz="21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My Bar Access </a:t>
            </a:r>
            <a:r>
              <a:rPr lang="en-US" sz="2100" b="1" u="sng" dirty="0" smtClean="0">
                <a:ln w="3175">
                  <a:noFill/>
                </a:ln>
                <a:effectLst>
                  <a:outerShdw blurRad="50800" dist="38100" dir="2700000" algn="tl" rotWithShape="0">
                    <a:prstClr val="black">
                      <a:alpha val="40000"/>
                    </a:prstClr>
                  </a:outerShdw>
                </a:effectLst>
                <a:latin typeface="Arial" pitchFamily="34" charset="0"/>
                <a:cs typeface="Arial" pitchFamily="34" charset="0"/>
              </a:rPr>
              <a:t>Homepage</a:t>
            </a:r>
            <a:endParaRPr kumimoji="0" lang="en-US" sz="2100" b="1" u="sng" strike="noStrike" kern="1200" cap="none" spc="0" normalizeH="0" baseline="0" noProof="0" dirty="0">
              <a:ln w="3175">
                <a:noFill/>
              </a:ln>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500"/>
                            </p:stCondLst>
                            <p:childTnLst>
                              <p:par>
                                <p:cTn id="11" presetID="51" presetClass="entr" presetSubtype="0" fill="hold" grpId="0" nodeType="after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70" decel="100000"/>
                                        <p:tgtEl>
                                          <p:spTgt spid="9"/>
                                        </p:tgtEl>
                                      </p:cBhvr>
                                    </p:animEffect>
                                    <p:animScale>
                                      <p:cBhvr>
                                        <p:cTn id="14" dur="770" decel="100000"/>
                                        <p:tgtEl>
                                          <p:spTgt spid="9"/>
                                        </p:tgtEl>
                                      </p:cBhvr>
                                      <p:from x="10000" y="10000"/>
                                      <p:to x="200000" y="450000"/>
                                    </p:animScale>
                                    <p:animScale>
                                      <p:cBhvr>
                                        <p:cTn id="15" dur="1230" accel="100000" fill="hold">
                                          <p:stCondLst>
                                            <p:cond delay="770"/>
                                          </p:stCondLst>
                                        </p:cTn>
                                        <p:tgtEl>
                                          <p:spTgt spid="9"/>
                                        </p:tgtEl>
                                      </p:cBhvr>
                                      <p:from x="200000" y="450000"/>
                                      <p:to x="100000" y="100000"/>
                                    </p:animScale>
                                    <p:set>
                                      <p:cBhvr>
                                        <p:cTn id="16" dur="770" fill="hold"/>
                                        <p:tgtEl>
                                          <p:spTgt spid="9"/>
                                        </p:tgtEl>
                                        <p:attrNameLst>
                                          <p:attrName>ppt_x</p:attrName>
                                        </p:attrNameLst>
                                      </p:cBhvr>
                                      <p:to>
                                        <p:strVal val="(0.5)"/>
                                      </p:to>
                                    </p:set>
                                    <p:anim from="(0.5)" to="(#ppt_x)" calcmode="lin" valueType="num">
                                      <p:cBhvr>
                                        <p:cTn id="17" dur="1230" accel="100000" fill="hold">
                                          <p:stCondLst>
                                            <p:cond delay="770"/>
                                          </p:stCondLst>
                                        </p:cTn>
                                        <p:tgtEl>
                                          <p:spTgt spid="9"/>
                                        </p:tgtEl>
                                        <p:attrNameLst>
                                          <p:attrName>ppt_x</p:attrName>
                                        </p:attrNameLst>
                                      </p:cBhvr>
                                    </p:anim>
                                    <p:set>
                                      <p:cBhvr>
                                        <p:cTn id="18" dur="770" fill="hold"/>
                                        <p:tgtEl>
                                          <p:spTgt spid="9"/>
                                        </p:tgtEl>
                                        <p:attrNameLst>
                                          <p:attrName>ppt_y</p:attrName>
                                        </p:attrNameLst>
                                      </p:cBhvr>
                                      <p:to>
                                        <p:strVal val="(#ppt_y+0.4)"/>
                                      </p:to>
                                    </p:set>
                                    <p:anim from="(#ppt_y+0.4)" to="(#ppt_y)" calcmode="lin" valueType="num">
                                      <p:cBhvr>
                                        <p:cTn id="19" dur="1230" accel="100000" fill="hold">
                                          <p:stCondLst>
                                            <p:cond delay="770"/>
                                          </p:stCondLst>
                                        </p:cTn>
                                        <p:tgtEl>
                                          <p:spTgt spid="9"/>
                                        </p:tgtEl>
                                        <p:attrNameLst>
                                          <p:attrName>ppt_y</p:attrName>
                                        </p:attrNameLst>
                                      </p:cBhvr>
                                    </p:anim>
                                  </p:childTnLst>
                                </p:cTn>
                              </p:par>
                            </p:childTnLst>
                          </p:cTn>
                        </p:par>
                        <p:par>
                          <p:cTn id="20" fill="hold">
                            <p:stCondLst>
                              <p:cond delay="4000"/>
                            </p:stCondLst>
                            <p:childTnLst>
                              <p:par>
                                <p:cTn id="21" presetID="9" presetClass="entr" presetSubtype="0" fill="hold" grpId="0" nodeType="afterEffect">
                                  <p:stCondLst>
                                    <p:cond delay="1000"/>
                                  </p:stCondLst>
                                  <p:childTnLst>
                                    <p:set>
                                      <p:cBhvr>
                                        <p:cTn id="22" dur="1" fill="hold">
                                          <p:stCondLst>
                                            <p:cond delay="0"/>
                                          </p:stCondLst>
                                        </p:cTn>
                                        <p:tgtEl>
                                          <p:spTgt spid="25"/>
                                        </p:tgtEl>
                                        <p:attrNameLst>
                                          <p:attrName>style.visibility</p:attrName>
                                        </p:attrNameLst>
                                      </p:cBhvr>
                                      <p:to>
                                        <p:strVal val="visible"/>
                                      </p:to>
                                    </p:set>
                                    <p:animEffect transition="in" filter="dissolve">
                                      <p:cBhvr>
                                        <p:cTn id="23" dur="10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strVal val="#ppt_w*0.70"/>
                                          </p:val>
                                        </p:tav>
                                        <p:tav tm="100000">
                                          <p:val>
                                            <p:strVal val="#ppt_w"/>
                                          </p:val>
                                        </p:tav>
                                      </p:tavLst>
                                    </p:anim>
                                    <p:anim calcmode="lin" valueType="num">
                                      <p:cBhvr>
                                        <p:cTn id="29" dur="1000" fill="hold"/>
                                        <p:tgtEl>
                                          <p:spTgt spid="7"/>
                                        </p:tgtEl>
                                        <p:attrNameLst>
                                          <p:attrName>ppt_h</p:attrName>
                                        </p:attrNameLst>
                                      </p:cBhvr>
                                      <p:tavLst>
                                        <p:tav tm="0">
                                          <p:val>
                                            <p:strVal val="#ppt_h"/>
                                          </p:val>
                                        </p:tav>
                                        <p:tav tm="100000">
                                          <p:val>
                                            <p:strVal val="#ppt_h"/>
                                          </p:val>
                                        </p:tav>
                                      </p:tavLst>
                                    </p:anim>
                                    <p:animEffect transition="in" filter="fade">
                                      <p:cBhvr>
                                        <p:cTn id="30" dur="1000"/>
                                        <p:tgtEl>
                                          <p:spTgt spid="7"/>
                                        </p:tgtEl>
                                      </p:cBhvr>
                                    </p:animEffect>
                                  </p:childTnLst>
                                </p:cTn>
                              </p:par>
                            </p:childTnLst>
                          </p:cTn>
                        </p:par>
                        <p:par>
                          <p:cTn id="31" fill="hold">
                            <p:stCondLst>
                              <p:cond delay="1000"/>
                            </p:stCondLst>
                            <p:childTnLst>
                              <p:par>
                                <p:cTn id="32" presetID="10" presetClass="exit" presetSubtype="0" fill="hold" nodeType="afterEffect">
                                  <p:stCondLst>
                                    <p:cond delay="0"/>
                                  </p:stCondLst>
                                  <p:childTnLst>
                                    <p:animEffect transition="out" filter="fade">
                                      <p:cBhvr>
                                        <p:cTn id="33" dur="2000"/>
                                        <p:tgtEl>
                                          <p:spTgt spid="8"/>
                                        </p:tgtEl>
                                      </p:cBhvr>
                                    </p:animEffect>
                                    <p:set>
                                      <p:cBhvr>
                                        <p:cTn id="34" dur="1" fill="hold">
                                          <p:stCondLst>
                                            <p:cond delay="1999"/>
                                          </p:stCondLst>
                                        </p:cTn>
                                        <p:tgtEl>
                                          <p:spTgt spid="8"/>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2000"/>
                                        <p:tgtEl>
                                          <p:spTgt spid="9"/>
                                        </p:tgtEl>
                                      </p:cBhvr>
                                    </p:animEffect>
                                    <p:set>
                                      <p:cBhvr>
                                        <p:cTn id="37" dur="1" fill="hold">
                                          <p:stCondLst>
                                            <p:cond delay="1999"/>
                                          </p:stCondLst>
                                        </p:cTn>
                                        <p:tgtEl>
                                          <p:spTgt spid="9"/>
                                        </p:tgtEl>
                                        <p:attrNameLst>
                                          <p:attrName>style.visibility</p:attrName>
                                        </p:attrNameLst>
                                      </p:cBhvr>
                                      <p:to>
                                        <p:strVal val="hidden"/>
                                      </p:to>
                                    </p:set>
                                  </p:childTnLst>
                                </p:cTn>
                              </p:par>
                            </p:childTnLst>
                          </p:cTn>
                        </p:par>
                        <p:par>
                          <p:cTn id="38" fill="hold">
                            <p:stCondLst>
                              <p:cond delay="3000"/>
                            </p:stCondLst>
                            <p:childTnLst>
                              <p:par>
                                <p:cTn id="39" presetID="9" presetClass="entr" presetSubtype="0" fill="hold" grpId="0" nodeType="afterEffect">
                                  <p:stCondLst>
                                    <p:cond delay="500"/>
                                  </p:stCondLst>
                                  <p:childTnLst>
                                    <p:set>
                                      <p:cBhvr>
                                        <p:cTn id="40" dur="1" fill="hold">
                                          <p:stCondLst>
                                            <p:cond delay="0"/>
                                          </p:stCondLst>
                                        </p:cTn>
                                        <p:tgtEl>
                                          <p:spTgt spid="13"/>
                                        </p:tgtEl>
                                        <p:attrNameLst>
                                          <p:attrName>style.visibility</p:attrName>
                                        </p:attrNameLst>
                                      </p:cBhvr>
                                      <p:to>
                                        <p:strVal val="visible"/>
                                      </p:to>
                                    </p:set>
                                    <p:animEffect transition="in" filter="dissolve">
                                      <p:cBhvr>
                                        <p:cTn id="41" dur="500"/>
                                        <p:tgtEl>
                                          <p:spTgt spid="13"/>
                                        </p:tgtEl>
                                      </p:cBhvr>
                                    </p:animEffect>
                                  </p:childTnLst>
                                </p:cTn>
                              </p:par>
                              <p:par>
                                <p:cTn id="42" presetID="9" presetClass="entr" presetSubtype="0"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ssolve">
                                      <p:cBhvr>
                                        <p:cTn id="44" dur="500"/>
                                        <p:tgtEl>
                                          <p:spTgt spid="11"/>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dissolve">
                                      <p:cBhvr>
                                        <p:cTn id="47" dur="500"/>
                                        <p:tgtEl>
                                          <p:spTgt spid="17"/>
                                        </p:tgtEl>
                                      </p:cBhvr>
                                    </p:animEffect>
                                  </p:childTnLst>
                                </p:cTn>
                              </p:par>
                              <p:par>
                                <p:cTn id="48" presetID="9"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dissolve">
                                      <p:cBhvr>
                                        <p:cTn id="50" dur="500"/>
                                        <p:tgtEl>
                                          <p:spTgt spid="16"/>
                                        </p:tgtEl>
                                      </p:cBhvr>
                                    </p:animEffect>
                                  </p:childTnLst>
                                </p:cTn>
                              </p:par>
                              <p:par>
                                <p:cTn id="51" presetID="9"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dissolve">
                                      <p:cBhvr>
                                        <p:cTn id="53" dur="500"/>
                                        <p:tgtEl>
                                          <p:spTgt spid="18"/>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dissolve">
                                      <p:cBhvr>
                                        <p:cTn id="56" dur="500"/>
                                        <p:tgtEl>
                                          <p:spTgt spid="19"/>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dissolve">
                                      <p:cBhvr>
                                        <p:cTn id="59" dur="500"/>
                                        <p:tgtEl>
                                          <p:spTgt spid="22"/>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dissolve">
                                      <p:cBhvr>
                                        <p:cTn id="62" dur="500"/>
                                        <p:tgtEl>
                                          <p:spTgt spid="23"/>
                                        </p:tgtEl>
                                      </p:cBhvr>
                                    </p:animEffect>
                                  </p:childTnLst>
                                </p:cTn>
                              </p:par>
                              <p:par>
                                <p:cTn id="63" presetID="9" presetClass="entr" presetSubtype="0" fill="hold"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dissolve">
                                      <p:cBhvr>
                                        <p:cTn id="65" dur="500"/>
                                        <p:tgtEl>
                                          <p:spTgt spid="21"/>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dissolve">
                                      <p:cBhvr>
                                        <p:cTn id="68" dur="500"/>
                                        <p:tgtEl>
                                          <p:spTgt spid="24"/>
                                        </p:tgtEl>
                                      </p:cBhvr>
                                    </p:animEffect>
                                  </p:childTnLst>
                                </p:cTn>
                              </p:par>
                              <p:par>
                                <p:cTn id="69" presetID="9" presetClass="entr" presetSubtype="0" fill="hold" nodeType="with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dissolve">
                                      <p:cBhvr>
                                        <p:cTn id="71" dur="500"/>
                                        <p:tgtEl>
                                          <p:spTgt spid="41"/>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dissolve">
                                      <p:cBhvr>
                                        <p:cTn id="74" dur="500"/>
                                        <p:tgtEl>
                                          <p:spTgt spid="26"/>
                                        </p:tgtEl>
                                      </p:cBhvr>
                                    </p:animEffect>
                                  </p:childTnLst>
                                </p:cTn>
                              </p:par>
                              <p:par>
                                <p:cTn id="75" presetID="9" presetClass="entr" presetSubtype="0" fill="hold"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dissolve">
                                      <p:cBhvr>
                                        <p:cTn id="77" dur="500"/>
                                        <p:tgtEl>
                                          <p:spTgt spid="54"/>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dissolve">
                                      <p:cBhvr>
                                        <p:cTn id="80" dur="500"/>
                                        <p:tgtEl>
                                          <p:spTgt spid="51"/>
                                        </p:tgtEl>
                                      </p:cBhvr>
                                    </p:animEffect>
                                  </p:childTnLst>
                                </p:cTn>
                              </p:par>
                              <p:par>
                                <p:cTn id="81" presetID="9" presetClass="entr" presetSubtype="0" fill="hold" nodeType="with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dissolve">
                                      <p:cBhvr>
                                        <p:cTn id="83" dur="500"/>
                                        <p:tgtEl>
                                          <p:spTgt spid="53"/>
                                        </p:tgtEl>
                                      </p:cBhvr>
                                    </p:animEffect>
                                  </p:childTnLst>
                                </p:cTn>
                              </p:par>
                              <p:par>
                                <p:cTn id="84" presetID="9" presetClass="entr" presetSubtype="0" fill="hold"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dissolve">
                                      <p:cBhvr>
                                        <p:cTn id="86" dur="500"/>
                                        <p:tgtEl>
                                          <p:spTgt spid="29"/>
                                        </p:tgtEl>
                                      </p:cBhvr>
                                    </p:animEffect>
                                  </p:childTnLst>
                                </p:cTn>
                              </p:par>
                              <p:par>
                                <p:cTn id="87" presetID="9" presetClass="entr" presetSubtype="0" fill="hold" nodeType="with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dissolve">
                                      <p:cBhvr>
                                        <p:cTn id="89" dur="500"/>
                                        <p:tgtEl>
                                          <p:spTgt spid="50"/>
                                        </p:tgtEl>
                                      </p:cBhvr>
                                    </p:animEffect>
                                  </p:childTnLst>
                                </p:cTn>
                              </p:par>
                              <p:par>
                                <p:cTn id="90" presetID="9" presetClass="entr" presetSubtype="0" fill="hold" grpId="0" nodeType="with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dissolve">
                                      <p:cBhvr>
                                        <p:cTn id="92" dur="500"/>
                                        <p:tgtEl>
                                          <p:spTgt spid="48"/>
                                        </p:tgtEl>
                                      </p:cBhvr>
                                    </p:animEffect>
                                  </p:childTnLst>
                                </p:cTn>
                              </p:par>
                            </p:childTnLst>
                          </p:cTn>
                        </p:par>
                        <p:par>
                          <p:cTn id="93" fill="hold">
                            <p:stCondLst>
                              <p:cond delay="4000"/>
                            </p:stCondLst>
                            <p:childTnLst>
                              <p:par>
                                <p:cTn id="94" presetID="27" presetClass="emph" presetSubtype="0" fill="hold" grpId="1" nodeType="afterEffect">
                                  <p:stCondLst>
                                    <p:cond delay="0"/>
                                  </p:stCondLst>
                                  <p:childTnLst>
                                    <p:animClr clrSpc="rgb">
                                      <p:cBhvr override="childStyle">
                                        <p:cTn id="95" dur="250" autoRev="1" fill="hold"/>
                                        <p:tgtEl>
                                          <p:spTgt spid="51"/>
                                        </p:tgtEl>
                                        <p:attrNameLst>
                                          <p:attrName>style.color</p:attrName>
                                        </p:attrNameLst>
                                      </p:cBhvr>
                                      <p:to>
                                        <a:schemeClr val="bg1"/>
                                      </p:to>
                                    </p:animClr>
                                    <p:animClr clrSpc="rgb">
                                      <p:cBhvr>
                                        <p:cTn id="96" dur="250" autoRev="1" fill="hold"/>
                                        <p:tgtEl>
                                          <p:spTgt spid="51"/>
                                        </p:tgtEl>
                                        <p:attrNameLst>
                                          <p:attrName>fillcolor</p:attrName>
                                        </p:attrNameLst>
                                      </p:cBhvr>
                                      <p:to>
                                        <a:schemeClr val="bg1"/>
                                      </p:to>
                                    </p:animClr>
                                    <p:set>
                                      <p:cBhvr>
                                        <p:cTn id="97" dur="250" autoRev="1" fill="hold"/>
                                        <p:tgtEl>
                                          <p:spTgt spid="51"/>
                                        </p:tgtEl>
                                        <p:attrNameLst>
                                          <p:attrName>fill.type</p:attrName>
                                        </p:attrNameLst>
                                      </p:cBhvr>
                                      <p:to>
                                        <p:strVal val="solid"/>
                                      </p:to>
                                    </p:set>
                                    <p:set>
                                      <p:cBhvr>
                                        <p:cTn id="98" dur="250" autoRev="1" fill="hold"/>
                                        <p:tgtEl>
                                          <p:spTgt spid="51"/>
                                        </p:tgtEl>
                                        <p:attrNameLst>
                                          <p:attrName>fill.on</p:attrName>
                                        </p:attrNameLst>
                                      </p:cBhvr>
                                      <p:to>
                                        <p:strVal val="true"/>
                                      </p:to>
                                    </p:set>
                                  </p:childTnLst>
                                </p:cTn>
                              </p:par>
                              <p:par>
                                <p:cTn id="99" presetID="27" presetClass="emph" presetSubtype="0" fill="hold" grpId="1" nodeType="withEffect">
                                  <p:stCondLst>
                                    <p:cond delay="0"/>
                                  </p:stCondLst>
                                  <p:childTnLst>
                                    <p:animClr clrSpc="rgb">
                                      <p:cBhvr override="childStyle">
                                        <p:cTn id="100" dur="250" autoRev="1" fill="hold"/>
                                        <p:tgtEl>
                                          <p:spTgt spid="26"/>
                                        </p:tgtEl>
                                        <p:attrNameLst>
                                          <p:attrName>style.color</p:attrName>
                                        </p:attrNameLst>
                                      </p:cBhvr>
                                      <p:to>
                                        <a:schemeClr val="bg1"/>
                                      </p:to>
                                    </p:animClr>
                                    <p:animClr clrSpc="rgb">
                                      <p:cBhvr>
                                        <p:cTn id="101" dur="250" autoRev="1" fill="hold"/>
                                        <p:tgtEl>
                                          <p:spTgt spid="26"/>
                                        </p:tgtEl>
                                        <p:attrNameLst>
                                          <p:attrName>fillcolor</p:attrName>
                                        </p:attrNameLst>
                                      </p:cBhvr>
                                      <p:to>
                                        <a:schemeClr val="bg1"/>
                                      </p:to>
                                    </p:animClr>
                                    <p:set>
                                      <p:cBhvr>
                                        <p:cTn id="102" dur="250" autoRev="1" fill="hold"/>
                                        <p:tgtEl>
                                          <p:spTgt spid="26"/>
                                        </p:tgtEl>
                                        <p:attrNameLst>
                                          <p:attrName>fill.type</p:attrName>
                                        </p:attrNameLst>
                                      </p:cBhvr>
                                      <p:to>
                                        <p:strVal val="solid"/>
                                      </p:to>
                                    </p:set>
                                    <p:set>
                                      <p:cBhvr>
                                        <p:cTn id="103" dur="250" autoRev="1" fill="hold"/>
                                        <p:tgtEl>
                                          <p:spTgt spid="2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3" grpId="0" animBg="1"/>
      <p:bldP spid="17" grpId="0" animBg="1"/>
      <p:bldP spid="19" grpId="0" animBg="1"/>
      <p:bldP spid="22" grpId="0" animBg="1"/>
      <p:bldP spid="23" grpId="0" animBg="1"/>
      <p:bldP spid="24" grpId="0" animBg="1"/>
      <p:bldP spid="26" grpId="0" animBg="1"/>
      <p:bldP spid="26" grpId="1" animBg="1"/>
      <p:bldP spid="48" grpId="0" animBg="1"/>
      <p:bldP spid="51" grpId="0" animBg="1"/>
      <p:bldP spid="51" grpId="1"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7" name="Picture 6" descr="new announcement.jpg"/>
          <p:cNvPicPr>
            <a:picLocks noChangeAspect="1"/>
          </p:cNvPicPr>
          <p:nvPr/>
        </p:nvPicPr>
        <p:blipFill>
          <a:blip r:embed="rId2" cstate="print"/>
          <a:stretch>
            <a:fillRect/>
          </a:stretch>
        </p:blipFill>
        <p:spPr>
          <a:xfrm>
            <a:off x="2895600" y="1143000"/>
            <a:ext cx="3200400" cy="5487140"/>
          </a:xfrm>
          <a:prstGeom prst="rect">
            <a:avLst/>
          </a:prstGeom>
          <a:ln>
            <a:solidFill>
              <a:schemeClr val="bg2"/>
            </a:solidFill>
          </a:ln>
        </p:spPr>
      </p:pic>
      <p:sp>
        <p:nvSpPr>
          <p:cNvPr id="16" name="TextBox 15"/>
          <p:cNvSpPr txBox="1"/>
          <p:nvPr/>
        </p:nvSpPr>
        <p:spPr>
          <a:xfrm>
            <a:off x="304800" y="2209800"/>
            <a:ext cx="2209800" cy="277000"/>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Announcement box</a:t>
            </a:r>
            <a:endParaRPr lang="en-US" sz="1200" dirty="0">
              <a:solidFill>
                <a:schemeClr val="accent3"/>
              </a:solidFill>
              <a:latin typeface="Arial" pitchFamily="34" charset="0"/>
              <a:cs typeface="Arial" pitchFamily="34" charset="0"/>
            </a:endParaRPr>
          </a:p>
        </p:txBody>
      </p:sp>
      <p:sp>
        <p:nvSpPr>
          <p:cNvPr id="17" name="Left Brace 16"/>
          <p:cNvSpPr/>
          <p:nvPr/>
        </p:nvSpPr>
        <p:spPr>
          <a:xfrm>
            <a:off x="2590800" y="1524000"/>
            <a:ext cx="457200" cy="1676400"/>
          </a:xfrm>
          <a:prstGeom prst="leftBrace">
            <a:avLst>
              <a:gd name="adj1" fmla="val 8333"/>
              <a:gd name="adj2" fmla="val 50909"/>
            </a:avLst>
          </a:prstGeom>
          <a:ln w="41275">
            <a:solidFill>
              <a:schemeClr val="bg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p:cNvSpPr txBox="1"/>
          <p:nvPr/>
        </p:nvSpPr>
        <p:spPr>
          <a:xfrm>
            <a:off x="6324600" y="4114800"/>
            <a:ext cx="2438400" cy="461665"/>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Insert text for new announcement.</a:t>
            </a:r>
            <a:endParaRPr lang="en-US" sz="1200" dirty="0">
              <a:solidFill>
                <a:schemeClr val="accent3"/>
              </a:solidFill>
              <a:latin typeface="Arial" pitchFamily="34" charset="0"/>
              <a:cs typeface="Arial" pitchFamily="34" charset="0"/>
            </a:endParaRPr>
          </a:p>
        </p:txBody>
      </p:sp>
      <p:cxnSp>
        <p:nvCxnSpPr>
          <p:cNvPr id="23" name="Straight Connector 22"/>
          <p:cNvCxnSpPr/>
          <p:nvPr/>
        </p:nvCxnSpPr>
        <p:spPr>
          <a:xfrm>
            <a:off x="5715000" y="4267200"/>
            <a:ext cx="533400" cy="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324600" y="4953000"/>
            <a:ext cx="2438400" cy="276999"/>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Insert  text for URL link.</a:t>
            </a:r>
            <a:endParaRPr lang="en-US" sz="1200" dirty="0">
              <a:solidFill>
                <a:schemeClr val="accent3"/>
              </a:solidFill>
              <a:latin typeface="Arial" pitchFamily="34" charset="0"/>
              <a:cs typeface="Arial" pitchFamily="34" charset="0"/>
            </a:endParaRPr>
          </a:p>
        </p:txBody>
      </p:sp>
      <p:cxnSp>
        <p:nvCxnSpPr>
          <p:cNvPr id="34" name="Straight Connector 33"/>
          <p:cNvCxnSpPr/>
          <p:nvPr/>
        </p:nvCxnSpPr>
        <p:spPr>
          <a:xfrm>
            <a:off x="5715000" y="5105400"/>
            <a:ext cx="533400" cy="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743200" y="5791200"/>
            <a:ext cx="762000" cy="18765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486400" y="5992504"/>
            <a:ext cx="685800" cy="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04800" y="5562600"/>
            <a:ext cx="2362200" cy="461665"/>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here to “cancel” your  announcement post.</a:t>
            </a:r>
            <a:endParaRPr lang="en-US" sz="1200" dirty="0">
              <a:solidFill>
                <a:schemeClr val="accent3"/>
              </a:solidFill>
              <a:latin typeface="Arial" pitchFamily="34" charset="0"/>
              <a:cs typeface="Arial" pitchFamily="34" charset="0"/>
            </a:endParaRPr>
          </a:p>
        </p:txBody>
      </p:sp>
      <p:sp>
        <p:nvSpPr>
          <p:cNvPr id="40" name="TextBox 39"/>
          <p:cNvSpPr txBox="1"/>
          <p:nvPr/>
        </p:nvSpPr>
        <p:spPr>
          <a:xfrm>
            <a:off x="6324600" y="5791200"/>
            <a:ext cx="2438400" cy="461665"/>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here to “save” your announcement.</a:t>
            </a:r>
            <a:endParaRPr lang="en-US" sz="1200" dirty="0">
              <a:solidFill>
                <a:schemeClr val="accent3"/>
              </a:solidFill>
              <a:latin typeface="Arial" pitchFamily="34" charset="0"/>
              <a:cs typeface="Arial" pitchFamily="34" charset="0"/>
            </a:endParaRPr>
          </a:p>
        </p:txBody>
      </p:sp>
      <p:cxnSp>
        <p:nvCxnSpPr>
          <p:cNvPr id="44" name="Straight Connector 43"/>
          <p:cNvCxnSpPr/>
          <p:nvPr/>
        </p:nvCxnSpPr>
        <p:spPr>
          <a:xfrm flipH="1" flipV="1">
            <a:off x="2743200" y="5105400"/>
            <a:ext cx="533400" cy="30480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28" name="Subtitle 2"/>
          <p:cNvSpPr txBox="1">
            <a:spLocks/>
          </p:cNvSpPr>
          <p:nvPr/>
        </p:nvSpPr>
        <p:spPr>
          <a:xfrm>
            <a:off x="0" y="0"/>
            <a:ext cx="9144000" cy="990600"/>
          </a:xfrm>
          <a:prstGeom prst="rect">
            <a:avLst/>
          </a:prstGeom>
          <a:ln>
            <a:noFill/>
          </a:ln>
          <a:effectLst/>
        </p:spPr>
        <p:txBody>
          <a:bodyPr>
            <a:noAutofit/>
          </a:bodyPr>
          <a:lstStyle/>
          <a:p>
            <a:pPr marL="365760" marR="0" lvl="0" indent="-256032" algn="ctr" defTabSz="914400" rtl="0" eaLnBrk="1" fontAlgn="auto" latinLnBrk="0" hangingPunct="1">
              <a:lnSpc>
                <a:spcPct val="100000"/>
              </a:lnSpc>
              <a:spcAft>
                <a:spcPts val="0"/>
              </a:spcAft>
              <a:buClr>
                <a:schemeClr val="accent1"/>
              </a:buClr>
              <a:buSzPct val="68000"/>
              <a:tabLst/>
              <a:defRPr/>
            </a:pPr>
            <a:r>
              <a:rPr lang="en-US" sz="22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How to Add </a:t>
            </a:r>
            <a:r>
              <a:rPr lang="en-US" sz="22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Announcements</a:t>
            </a:r>
            <a:r>
              <a:rPr lang="en-US" sz="22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 from Your </a:t>
            </a:r>
            <a:r>
              <a:rPr lang="en-US" sz="22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My Bar Access </a:t>
            </a:r>
            <a:r>
              <a:rPr lang="en-US" sz="2200" b="1" u="sng" dirty="0" smtClean="0">
                <a:ln w="3175">
                  <a:noFill/>
                </a:ln>
                <a:effectLst>
                  <a:outerShdw blurRad="50800" dist="38100" dir="2700000" algn="tl" rotWithShape="0">
                    <a:prstClr val="black">
                      <a:alpha val="40000"/>
                    </a:prstClr>
                  </a:outerShdw>
                </a:effectLst>
                <a:latin typeface="Arial" pitchFamily="34" charset="0"/>
                <a:cs typeface="Arial" pitchFamily="34" charset="0"/>
              </a:rPr>
              <a:t>Homepage</a:t>
            </a:r>
            <a:r>
              <a:rPr lang="en-US" sz="22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 </a:t>
            </a:r>
          </a:p>
          <a:p>
            <a:pPr marL="365760" marR="0" lvl="0" indent="-256032" algn="ctr" defTabSz="914400" rtl="0" eaLnBrk="1" fontAlgn="auto" latinLnBrk="0" hangingPunct="1">
              <a:lnSpc>
                <a:spcPct val="100000"/>
              </a:lnSpc>
              <a:spcAft>
                <a:spcPts val="0"/>
              </a:spcAft>
              <a:buClr>
                <a:schemeClr val="accent1"/>
              </a:buClr>
              <a:buSzPct val="68000"/>
              <a:tabLst/>
              <a:defRPr/>
            </a:pPr>
            <a:r>
              <a:rPr lang="en-US" sz="22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(Group </a:t>
            </a:r>
            <a:r>
              <a:rPr lang="en-US" sz="2200" dirty="0" err="1"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Admins</a:t>
            </a:r>
            <a:r>
              <a:rPr lang="en-US" sz="22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 ONLY)</a:t>
            </a:r>
            <a:endParaRPr kumimoji="0" lang="en-US" sz="2200" i="0" u="none"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31" name="TextBox 30"/>
          <p:cNvSpPr txBox="1"/>
          <p:nvPr/>
        </p:nvSpPr>
        <p:spPr>
          <a:xfrm>
            <a:off x="304800" y="3581400"/>
            <a:ext cx="2362200" cy="461665"/>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Insert title for new announcement.</a:t>
            </a:r>
            <a:endParaRPr lang="en-US" sz="1200" dirty="0">
              <a:solidFill>
                <a:schemeClr val="accent3"/>
              </a:solidFill>
              <a:latin typeface="Arial" pitchFamily="34" charset="0"/>
              <a:cs typeface="Arial" pitchFamily="34" charset="0"/>
            </a:endParaRPr>
          </a:p>
        </p:txBody>
      </p:sp>
      <p:cxnSp>
        <p:nvCxnSpPr>
          <p:cNvPr id="32" name="Straight Connector 31"/>
          <p:cNvCxnSpPr/>
          <p:nvPr/>
        </p:nvCxnSpPr>
        <p:spPr>
          <a:xfrm>
            <a:off x="2743200" y="3733800"/>
            <a:ext cx="457200" cy="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04800" y="4343400"/>
            <a:ext cx="2362200" cy="276999"/>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Insert URL link.</a:t>
            </a:r>
            <a:endParaRPr lang="en-US" sz="1200" dirty="0">
              <a:solidFill>
                <a:schemeClr val="accent3"/>
              </a:solidFill>
              <a:latin typeface="Arial" pitchFamily="34" charset="0"/>
              <a:cs typeface="Arial" pitchFamily="34" charset="0"/>
            </a:endParaRPr>
          </a:p>
        </p:txBody>
      </p:sp>
      <p:cxnSp>
        <p:nvCxnSpPr>
          <p:cNvPr id="46" name="Straight Connector 45"/>
          <p:cNvCxnSpPr/>
          <p:nvPr/>
        </p:nvCxnSpPr>
        <p:spPr>
          <a:xfrm flipH="1" flipV="1">
            <a:off x="2743200" y="4495800"/>
            <a:ext cx="457200" cy="22860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04800" y="4800600"/>
            <a:ext cx="2362200" cy="646331"/>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Check this box if you would like to display the announcement in a new window.</a:t>
            </a:r>
            <a:endParaRPr lang="en-US" sz="1200" dirty="0">
              <a:solidFill>
                <a:schemeClr val="accent3"/>
              </a:solidFill>
              <a:latin typeface="Arial" pitchFamily="34" charset="0"/>
              <a:cs typeface="Arial" pitchFamily="34" charset="0"/>
            </a:endParaRPr>
          </a:p>
        </p:txBody>
      </p:sp>
      <p:sp>
        <p:nvSpPr>
          <p:cNvPr id="58" name="Rectangle 57"/>
          <p:cNvSpPr/>
          <p:nvPr/>
        </p:nvSpPr>
        <p:spPr>
          <a:xfrm>
            <a:off x="0" y="762000"/>
            <a:ext cx="9144000" cy="307777"/>
          </a:xfrm>
          <a:prstGeom prst="rect">
            <a:avLst/>
          </a:prstGeom>
        </p:spPr>
        <p:txBody>
          <a:bodyPr wrap="square">
            <a:spAutoFit/>
          </a:bodyPr>
          <a:lstStyle/>
          <a:p>
            <a:pPr marL="365760" lvl="0" indent="-256032" algn="ctr">
              <a:spcBef>
                <a:spcPts val="400"/>
              </a:spcBef>
              <a:buClr>
                <a:srgbClr val="C59635"/>
              </a:buClr>
              <a:buSzPct val="68000"/>
            </a:pPr>
            <a:r>
              <a:rPr lang="en-US" sz="1400" i="1" dirty="0" smtClean="0">
                <a:solidFill>
                  <a:srgbClr val="000000"/>
                </a:solidFill>
                <a:latin typeface="Arial" pitchFamily="34" charset="0"/>
                <a:cs typeface="Arial" pitchFamily="34" charset="0"/>
              </a:rPr>
              <a:t>Clicking “</a:t>
            </a:r>
            <a:r>
              <a:rPr lang="en-US" sz="1400" i="1" dirty="0" smtClean="0">
                <a:solidFill>
                  <a:schemeClr val="accent3"/>
                </a:solidFill>
                <a:latin typeface="Arial" pitchFamily="34" charset="0"/>
                <a:cs typeface="Arial" pitchFamily="34" charset="0"/>
              </a:rPr>
              <a:t>add”</a:t>
            </a:r>
            <a:r>
              <a:rPr lang="en-US" sz="1400" i="1" dirty="0" smtClean="0">
                <a:solidFill>
                  <a:srgbClr val="000000"/>
                </a:solidFill>
                <a:latin typeface="Arial" pitchFamily="34" charset="0"/>
                <a:cs typeface="Arial" pitchFamily="34" charset="0"/>
              </a:rPr>
              <a:t> in the </a:t>
            </a:r>
            <a:r>
              <a:rPr lang="en-US" sz="1400" b="1" i="1" dirty="0" smtClean="0">
                <a:solidFill>
                  <a:schemeClr val="bg1"/>
                </a:solidFill>
                <a:latin typeface="Arial" pitchFamily="34" charset="0"/>
                <a:cs typeface="Arial" pitchFamily="34" charset="0"/>
              </a:rPr>
              <a:t>announcements</a:t>
            </a:r>
            <a:r>
              <a:rPr lang="en-US" sz="1400" i="1" dirty="0" smtClean="0">
                <a:solidFill>
                  <a:srgbClr val="000000"/>
                </a:solidFill>
                <a:latin typeface="Arial" pitchFamily="34" charset="0"/>
                <a:cs typeface="Arial" pitchFamily="34" charset="0"/>
              </a:rPr>
              <a:t> will display this page:</a:t>
            </a:r>
          </a:p>
        </p:txBody>
      </p:sp>
      <p:pic>
        <p:nvPicPr>
          <p:cNvPr id="66" name="Picture 65" descr="Announcements.jpg"/>
          <p:cNvPicPr>
            <a:picLocks noChangeAspect="1"/>
          </p:cNvPicPr>
          <p:nvPr/>
        </p:nvPicPr>
        <p:blipFill>
          <a:blip r:embed="rId3" cstate="print"/>
          <a:stretch>
            <a:fillRect/>
          </a:stretch>
        </p:blipFill>
        <p:spPr>
          <a:xfrm>
            <a:off x="2438400" y="1676400"/>
            <a:ext cx="4038600" cy="3511826"/>
          </a:xfrm>
          <a:prstGeom prst="rect">
            <a:avLst/>
          </a:prstGeom>
          <a:ln>
            <a:solidFill>
              <a:schemeClr val="tx1"/>
            </a:solidFill>
          </a:ln>
        </p:spPr>
      </p:pic>
      <p:cxnSp>
        <p:nvCxnSpPr>
          <p:cNvPr id="61" name="Straight Arrow Connector 60"/>
          <p:cNvCxnSpPr>
            <a:stCxn id="60" idx="2"/>
          </p:cNvCxnSpPr>
          <p:nvPr/>
        </p:nvCxnSpPr>
        <p:spPr>
          <a:xfrm flipH="1">
            <a:off x="6248400" y="3887182"/>
            <a:ext cx="1028700" cy="913418"/>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5715000" y="2209800"/>
            <a:ext cx="3124200" cy="167738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noFill/>
          </a:ln>
        </p:spPr>
        <p:txBody>
          <a:bodyPr wrap="square" rtlCol="0">
            <a:spAutoFit/>
          </a:bodyPr>
          <a:lstStyle/>
          <a:p>
            <a:r>
              <a:rPr lang="en-US" sz="1600" b="1" i="1" dirty="0" smtClean="0">
                <a:solidFill>
                  <a:schemeClr val="accent3"/>
                </a:solidFill>
                <a:latin typeface="Arial" pitchFamily="34" charset="0"/>
                <a:cs typeface="Arial" pitchFamily="34" charset="0"/>
              </a:rPr>
              <a:t>Users</a:t>
            </a:r>
            <a:r>
              <a:rPr lang="en-US" sz="1600" dirty="0" smtClean="0">
                <a:solidFill>
                  <a:schemeClr val="accent3"/>
                </a:solidFill>
                <a:latin typeface="Arial" pitchFamily="34" charset="0"/>
                <a:cs typeface="Arial" pitchFamily="34" charset="0"/>
              </a:rPr>
              <a:t>:</a:t>
            </a:r>
            <a:r>
              <a:rPr lang="en-US" sz="1600" b="1" i="1" dirty="0" smtClean="0">
                <a:solidFill>
                  <a:schemeClr val="accent3"/>
                </a:solidFill>
                <a:latin typeface="Arial" pitchFamily="34" charset="0"/>
                <a:cs typeface="Arial" pitchFamily="34" charset="0"/>
              </a:rPr>
              <a:t> </a:t>
            </a:r>
            <a:r>
              <a:rPr lang="en-US" sz="1600" i="1" dirty="0" smtClean="0">
                <a:solidFill>
                  <a:schemeClr val="accent3"/>
                </a:solidFill>
                <a:latin typeface="Arial" pitchFamily="34" charset="0"/>
                <a:cs typeface="Arial" pitchFamily="34" charset="0"/>
              </a:rPr>
              <a:t>Click </a:t>
            </a:r>
            <a:r>
              <a:rPr lang="en-US" sz="1600" u="sng" dirty="0" smtClean="0">
                <a:solidFill>
                  <a:srgbClr val="0000FF"/>
                </a:solidFill>
                <a:latin typeface="Arial" pitchFamily="34" charset="0"/>
                <a:cs typeface="Arial" pitchFamily="34" charset="0"/>
                <a:hlinkClick r:id="" action="ppaction://hlinkshowjump?jump=nextslide"/>
              </a:rPr>
              <a:t>here</a:t>
            </a:r>
            <a:r>
              <a:rPr lang="en-US" sz="1600" dirty="0" smtClean="0">
                <a:solidFill>
                  <a:schemeClr val="accent3"/>
                </a:solidFill>
                <a:latin typeface="Arial" pitchFamily="34" charset="0"/>
                <a:cs typeface="Arial" pitchFamily="34" charset="0"/>
              </a:rPr>
              <a:t> </a:t>
            </a:r>
            <a:r>
              <a:rPr lang="en-US" sz="1600" i="1" dirty="0" smtClean="0">
                <a:solidFill>
                  <a:schemeClr val="accent3"/>
                </a:solidFill>
                <a:latin typeface="Arial" pitchFamily="34" charset="0"/>
                <a:cs typeface="Arial" pitchFamily="34" charset="0"/>
              </a:rPr>
              <a:t>to skip this slide.</a:t>
            </a:r>
            <a:r>
              <a:rPr lang="en-US" sz="1600" b="1" i="1" dirty="0" smtClean="0">
                <a:solidFill>
                  <a:schemeClr val="accent3"/>
                </a:solidFill>
                <a:latin typeface="Arial" pitchFamily="34" charset="0"/>
                <a:cs typeface="Arial" pitchFamily="34" charset="0"/>
              </a:rPr>
              <a:t> </a:t>
            </a:r>
          </a:p>
          <a:p>
            <a:endParaRPr lang="en-US" sz="800" b="1" i="1" dirty="0" smtClean="0">
              <a:solidFill>
                <a:schemeClr val="accent3"/>
              </a:solidFill>
              <a:latin typeface="Arial" pitchFamily="34" charset="0"/>
              <a:cs typeface="Arial" pitchFamily="34" charset="0"/>
            </a:endParaRPr>
          </a:p>
          <a:p>
            <a:r>
              <a:rPr lang="en-US" sz="1600" b="1" i="1" dirty="0" smtClean="0">
                <a:solidFill>
                  <a:schemeClr val="accent3"/>
                </a:solidFill>
                <a:latin typeface="Arial" pitchFamily="34" charset="0"/>
                <a:cs typeface="Arial" pitchFamily="34" charset="0"/>
              </a:rPr>
              <a:t>Group </a:t>
            </a:r>
            <a:r>
              <a:rPr lang="en-US" sz="1600" b="1" i="1" dirty="0" err="1" smtClean="0">
                <a:solidFill>
                  <a:schemeClr val="accent3"/>
                </a:solidFill>
                <a:latin typeface="Arial" pitchFamily="34" charset="0"/>
                <a:cs typeface="Arial" pitchFamily="34" charset="0"/>
              </a:rPr>
              <a:t>Admins</a:t>
            </a:r>
            <a:r>
              <a:rPr lang="en-US" sz="1600" dirty="0" smtClean="0">
                <a:solidFill>
                  <a:schemeClr val="accent3"/>
                </a:solidFill>
                <a:latin typeface="Arial" pitchFamily="34" charset="0"/>
                <a:cs typeface="Arial" pitchFamily="34" charset="0"/>
              </a:rPr>
              <a:t>:</a:t>
            </a:r>
            <a:r>
              <a:rPr lang="en-US" sz="1600" i="1" dirty="0" smtClean="0">
                <a:solidFill>
                  <a:schemeClr val="accent3"/>
                </a:solidFill>
                <a:latin typeface="Arial" pitchFamily="34" charset="0"/>
                <a:cs typeface="Arial" pitchFamily="34" charset="0"/>
              </a:rPr>
              <a:t>  </a:t>
            </a:r>
          </a:p>
          <a:p>
            <a:r>
              <a:rPr lang="en-US" sz="1600" i="1" dirty="0" smtClean="0">
                <a:solidFill>
                  <a:schemeClr val="accent3"/>
                </a:solidFill>
                <a:latin typeface="Arial" pitchFamily="34" charset="0"/>
                <a:cs typeface="Arial" pitchFamily="34" charset="0"/>
              </a:rPr>
              <a:t>Click the screen to find out how to “add” an announcement from the homepage.</a:t>
            </a:r>
          </a:p>
        </p:txBody>
      </p:sp>
      <p:pic>
        <p:nvPicPr>
          <p:cNvPr id="24" name="Picture 3">
            <a:hlinkClick r:id="rId4"/>
          </p:cNvPr>
          <p:cNvPicPr>
            <a:picLocks noChangeAspect="1" noChangeArrowheads="1"/>
          </p:cNvPicPr>
          <p:nvPr/>
        </p:nvPicPr>
        <p:blipFill>
          <a:blip r:embed="rId5" cstate="print"/>
          <a:stretch>
            <a:fillRect/>
          </a:stretch>
        </p:blipFill>
        <p:spPr bwMode="auto">
          <a:xfrm>
            <a:off x="7315200" y="2819400"/>
            <a:ext cx="304800" cy="304800"/>
          </a:xfrm>
          <a:prstGeom prst="rect">
            <a:avLst/>
          </a:prstGeom>
          <a:noFill/>
          <a:ln w="9525">
            <a:solidFill>
              <a:schemeClr val="tx1"/>
            </a:solidFill>
            <a:miter lim="800000"/>
            <a:headEnd/>
            <a:tailEnd/>
          </a:ln>
        </p:spPr>
      </p:pic>
      <p:sp>
        <p:nvSpPr>
          <p:cNvPr id="27" name="Rectangle 26"/>
          <p:cNvSpPr/>
          <p:nvPr/>
        </p:nvSpPr>
        <p:spPr>
          <a:xfrm>
            <a:off x="304800" y="6096000"/>
            <a:ext cx="2209800" cy="600164"/>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rgbClr val="FAF6EE">
                    <a:lumMod val="10000"/>
                  </a:srgbClr>
                </a:solidFill>
                <a:latin typeface="Arial" pitchFamily="34" charset="0"/>
                <a:cs typeface="Arial" pitchFamily="34" charset="0"/>
              </a:rPr>
              <a:t>Return to the following slides:</a:t>
            </a:r>
          </a:p>
          <a:p>
            <a:pPr lvl="0">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6" action="ppaction://hlinksldjump"/>
              </a:rPr>
              <a:t>How to Contribute</a:t>
            </a:r>
            <a:r>
              <a:rPr lang="en-US" sz="1100" dirty="0" smtClean="0">
                <a:solidFill>
                  <a:srgbClr val="FAF6EE">
                    <a:lumMod val="10000"/>
                  </a:srgbClr>
                </a:solidFill>
                <a:latin typeface="Arial" pitchFamily="34" charset="0"/>
                <a:cs typeface="Arial" pitchFamily="34" charset="0"/>
              </a:rPr>
              <a:t>” </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7" action="ppaction://hlinksldjump"/>
              </a:rPr>
              <a:t>Announcements</a:t>
            </a:r>
            <a:r>
              <a:rPr lang="en-US" sz="1100" dirty="0" smtClean="0">
                <a:solidFill>
                  <a:srgbClr val="FAF6EE">
                    <a:lumMod val="10000"/>
                  </a:srgbClr>
                </a:solidFill>
                <a:latin typeface="Arial" pitchFamily="34" charset="0"/>
                <a:cs typeface="Arial" pitchFamily="34" charset="0"/>
              </a:rPr>
              <a:t>” </a:t>
            </a:r>
            <a:endParaRPr lang="en-US" sz="2000" b="1" i="1"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par>
                          <p:cTn id="7" fill="hold">
                            <p:stCondLst>
                              <p:cond delay="0"/>
                            </p:stCondLst>
                            <p:childTnLst>
                              <p:par>
                                <p:cTn id="8" presetID="55" presetClass="entr" presetSubtype="0" fill="hold" grpId="0" nodeType="after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1000" fill="hold"/>
                                        <p:tgtEl>
                                          <p:spTgt spid="27"/>
                                        </p:tgtEl>
                                        <p:attrNameLst>
                                          <p:attrName>ppt_w</p:attrName>
                                        </p:attrNameLst>
                                      </p:cBhvr>
                                      <p:tavLst>
                                        <p:tav tm="0">
                                          <p:val>
                                            <p:strVal val="#ppt_w*0.70"/>
                                          </p:val>
                                        </p:tav>
                                        <p:tav tm="100000">
                                          <p:val>
                                            <p:strVal val="#ppt_w"/>
                                          </p:val>
                                        </p:tav>
                                      </p:tavLst>
                                    </p:anim>
                                    <p:anim calcmode="lin" valueType="num">
                                      <p:cBhvr>
                                        <p:cTn id="11" dur="1000" fill="hold"/>
                                        <p:tgtEl>
                                          <p:spTgt spid="27"/>
                                        </p:tgtEl>
                                        <p:attrNameLst>
                                          <p:attrName>ppt_h</p:attrName>
                                        </p:attrNameLst>
                                      </p:cBhvr>
                                      <p:tavLst>
                                        <p:tav tm="0">
                                          <p:val>
                                            <p:strVal val="#ppt_h"/>
                                          </p:val>
                                        </p:tav>
                                        <p:tav tm="100000">
                                          <p:val>
                                            <p:strVal val="#ppt_h"/>
                                          </p:val>
                                        </p:tav>
                                      </p:tavLst>
                                    </p:anim>
                                    <p:animEffect transition="in" filter="fade">
                                      <p:cBhvr>
                                        <p:cTn id="12" dur="1000"/>
                                        <p:tgtEl>
                                          <p:spTgt spid="27"/>
                                        </p:tgtEl>
                                      </p:cBhvr>
                                    </p:animEffect>
                                  </p:childTnLst>
                                </p:cTn>
                              </p:par>
                            </p:childTnLst>
                          </p:cTn>
                        </p:par>
                        <p:par>
                          <p:cTn id="13" fill="hold">
                            <p:stCondLst>
                              <p:cond delay="1000"/>
                            </p:stCondLst>
                            <p:childTnLst>
                              <p:par>
                                <p:cTn id="14" presetID="9" presetClass="entr" presetSubtype="0" fill="hold" grpId="0" nodeType="afterEffect">
                                  <p:stCondLst>
                                    <p:cond delay="1000"/>
                                  </p:stCondLst>
                                  <p:childTnLst>
                                    <p:set>
                                      <p:cBhvr>
                                        <p:cTn id="15" dur="1" fill="hold">
                                          <p:stCondLst>
                                            <p:cond delay="0"/>
                                          </p:stCondLst>
                                        </p:cTn>
                                        <p:tgtEl>
                                          <p:spTgt spid="60"/>
                                        </p:tgtEl>
                                        <p:attrNameLst>
                                          <p:attrName>style.visibility</p:attrName>
                                        </p:attrNameLst>
                                      </p:cBhvr>
                                      <p:to>
                                        <p:strVal val="visible"/>
                                      </p:to>
                                    </p:set>
                                    <p:animEffect transition="in" filter="dissolve">
                                      <p:cBhvr>
                                        <p:cTn id="16" dur="500"/>
                                        <p:tgtEl>
                                          <p:spTgt spid="60"/>
                                        </p:tgtEl>
                                      </p:cBhvr>
                                    </p:animEffect>
                                  </p:childTnLst>
                                </p:cTn>
                              </p:par>
                            </p:childTnLst>
                          </p:cTn>
                        </p:par>
                        <p:par>
                          <p:cTn id="17" fill="hold">
                            <p:stCondLst>
                              <p:cond delay="2500"/>
                            </p:stCondLst>
                            <p:childTnLst>
                              <p:par>
                                <p:cTn id="18" presetID="9"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dissolve">
                                      <p:cBhvr>
                                        <p:cTn id="20" dur="500"/>
                                        <p:tgtEl>
                                          <p:spTgt spid="24"/>
                                        </p:tgtEl>
                                      </p:cBhvr>
                                    </p:animEffect>
                                  </p:childTnLst>
                                </p:cTn>
                              </p:par>
                            </p:childTnLst>
                          </p:cTn>
                        </p:par>
                        <p:par>
                          <p:cTn id="21" fill="hold">
                            <p:stCondLst>
                              <p:cond delay="3000"/>
                            </p:stCondLst>
                            <p:childTnLst>
                              <p:par>
                                <p:cTn id="22" presetID="9" presetClass="entr" presetSubtype="0" fill="hold"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dissolve">
                                      <p:cBhvr>
                                        <p:cTn id="24" dur="500"/>
                                        <p:tgtEl>
                                          <p:spTgt spid="61"/>
                                        </p:tgtEl>
                                      </p:cBhvr>
                                    </p:animEffect>
                                  </p:childTnLst>
                                </p:cTn>
                              </p:par>
                            </p:childTnLst>
                          </p:cTn>
                        </p:par>
                        <p:par>
                          <p:cTn id="25" fill="hold">
                            <p:stCondLst>
                              <p:cond delay="3500"/>
                            </p:stCondLst>
                            <p:childTnLst>
                              <p:par>
                                <p:cTn id="26" presetID="7" presetClass="emph" presetSubtype="2" fill="hold" nodeType="afterEffect">
                                  <p:stCondLst>
                                    <p:cond delay="500"/>
                                  </p:stCondLst>
                                  <p:childTnLst>
                                    <p:animClr clrSpc="rgb">
                                      <p:cBhvr>
                                        <p:cTn id="27" dur="2000" fill="hold"/>
                                        <p:tgtEl>
                                          <p:spTgt spid="61"/>
                                        </p:tgtEl>
                                        <p:attrNameLst>
                                          <p:attrName>stroke.color</p:attrName>
                                        </p:attrNameLst>
                                      </p:cBhvr>
                                      <p:to>
                                        <a:srgbClr val="FA1D06"/>
                                      </p:to>
                                    </p:animClr>
                                    <p:set>
                                      <p:cBhvr>
                                        <p:cTn id="28" dur="2000" fill="hold"/>
                                        <p:tgtEl>
                                          <p:spTgt spid="61"/>
                                        </p:tgtEl>
                                        <p:attrNameLst>
                                          <p:attrName>stroke.on</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p:cTn id="33" dur="1000" fill="hold"/>
                                        <p:tgtEl>
                                          <p:spTgt spid="58"/>
                                        </p:tgtEl>
                                        <p:attrNameLst>
                                          <p:attrName>ppt_w</p:attrName>
                                        </p:attrNameLst>
                                      </p:cBhvr>
                                      <p:tavLst>
                                        <p:tav tm="0">
                                          <p:val>
                                            <p:strVal val="#ppt_w*0.70"/>
                                          </p:val>
                                        </p:tav>
                                        <p:tav tm="100000">
                                          <p:val>
                                            <p:strVal val="#ppt_w"/>
                                          </p:val>
                                        </p:tav>
                                      </p:tavLst>
                                    </p:anim>
                                    <p:anim calcmode="lin" valueType="num">
                                      <p:cBhvr>
                                        <p:cTn id="34" dur="1000" fill="hold"/>
                                        <p:tgtEl>
                                          <p:spTgt spid="58"/>
                                        </p:tgtEl>
                                        <p:attrNameLst>
                                          <p:attrName>ppt_h</p:attrName>
                                        </p:attrNameLst>
                                      </p:cBhvr>
                                      <p:tavLst>
                                        <p:tav tm="0">
                                          <p:val>
                                            <p:strVal val="#ppt_h"/>
                                          </p:val>
                                        </p:tav>
                                        <p:tav tm="100000">
                                          <p:val>
                                            <p:strVal val="#ppt_h"/>
                                          </p:val>
                                        </p:tav>
                                      </p:tavLst>
                                    </p:anim>
                                    <p:animEffect transition="in" filter="fade">
                                      <p:cBhvr>
                                        <p:cTn id="35" dur="1000"/>
                                        <p:tgtEl>
                                          <p:spTgt spid="58"/>
                                        </p:tgtEl>
                                      </p:cBhvr>
                                    </p:animEffect>
                                  </p:childTnLst>
                                </p:cTn>
                              </p:par>
                            </p:childTnLst>
                          </p:cTn>
                        </p:par>
                        <p:par>
                          <p:cTn id="36" fill="hold">
                            <p:stCondLst>
                              <p:cond delay="1000"/>
                            </p:stCondLst>
                            <p:childTnLst>
                              <p:par>
                                <p:cTn id="37" presetID="10" presetClass="exit" presetSubtype="0" fill="hold" nodeType="afterEffect">
                                  <p:stCondLst>
                                    <p:cond delay="500"/>
                                  </p:stCondLst>
                                  <p:childTnLst>
                                    <p:animEffect transition="out" filter="fade">
                                      <p:cBhvr>
                                        <p:cTn id="38" dur="2000"/>
                                        <p:tgtEl>
                                          <p:spTgt spid="61"/>
                                        </p:tgtEl>
                                      </p:cBhvr>
                                    </p:animEffect>
                                    <p:set>
                                      <p:cBhvr>
                                        <p:cTn id="39" dur="1" fill="hold">
                                          <p:stCondLst>
                                            <p:cond delay="1999"/>
                                          </p:stCondLst>
                                        </p:cTn>
                                        <p:tgtEl>
                                          <p:spTgt spid="61"/>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2000"/>
                                        <p:tgtEl>
                                          <p:spTgt spid="24"/>
                                        </p:tgtEl>
                                      </p:cBhvr>
                                    </p:animEffect>
                                    <p:set>
                                      <p:cBhvr>
                                        <p:cTn id="42" dur="1" fill="hold">
                                          <p:stCondLst>
                                            <p:cond delay="1999"/>
                                          </p:stCondLst>
                                        </p:cTn>
                                        <p:tgtEl>
                                          <p:spTgt spid="24"/>
                                        </p:tgtEl>
                                        <p:attrNameLst>
                                          <p:attrName>style.visibility</p:attrName>
                                        </p:attrNameLst>
                                      </p:cBhvr>
                                      <p:to>
                                        <p:strVal val="hidden"/>
                                      </p:to>
                                    </p:set>
                                  </p:childTnLst>
                                </p:cTn>
                              </p:par>
                              <p:par>
                                <p:cTn id="43" presetID="10" presetClass="exit" presetSubtype="0" fill="hold" nodeType="withEffect">
                                  <p:stCondLst>
                                    <p:cond delay="500"/>
                                  </p:stCondLst>
                                  <p:childTnLst>
                                    <p:animEffect transition="out" filter="fade">
                                      <p:cBhvr>
                                        <p:cTn id="44" dur="2000"/>
                                        <p:tgtEl>
                                          <p:spTgt spid="66"/>
                                        </p:tgtEl>
                                      </p:cBhvr>
                                    </p:animEffect>
                                    <p:set>
                                      <p:cBhvr>
                                        <p:cTn id="45" dur="1" fill="hold">
                                          <p:stCondLst>
                                            <p:cond delay="1999"/>
                                          </p:stCondLst>
                                        </p:cTn>
                                        <p:tgtEl>
                                          <p:spTgt spid="66"/>
                                        </p:tgtEl>
                                        <p:attrNameLst>
                                          <p:attrName>style.visibility</p:attrName>
                                        </p:attrNameLst>
                                      </p:cBhvr>
                                      <p:to>
                                        <p:strVal val="hidden"/>
                                      </p:to>
                                    </p:set>
                                  </p:childTnLst>
                                </p:cTn>
                              </p:par>
                              <p:par>
                                <p:cTn id="46" presetID="10" presetClass="exit" presetSubtype="0" fill="hold" nodeType="withEffect">
                                  <p:stCondLst>
                                    <p:cond delay="500"/>
                                  </p:stCondLst>
                                  <p:childTnLst>
                                    <p:animEffect transition="out" filter="fade">
                                      <p:cBhvr>
                                        <p:cTn id="47" dur="2000"/>
                                        <p:tgtEl>
                                          <p:spTgt spid="60"/>
                                        </p:tgtEl>
                                      </p:cBhvr>
                                    </p:animEffect>
                                    <p:set>
                                      <p:cBhvr>
                                        <p:cTn id="48" dur="1" fill="hold">
                                          <p:stCondLst>
                                            <p:cond delay="1999"/>
                                          </p:stCondLst>
                                        </p:cTn>
                                        <p:tgtEl>
                                          <p:spTgt spid="60"/>
                                        </p:tgtEl>
                                        <p:attrNameLst>
                                          <p:attrName>style.visibility</p:attrName>
                                        </p:attrNameLst>
                                      </p:cBhvr>
                                      <p:to>
                                        <p:strVal val="hidden"/>
                                      </p:to>
                                    </p:set>
                                  </p:childTnLst>
                                </p:cTn>
                              </p:par>
                            </p:childTnLst>
                          </p:cTn>
                        </p:par>
                        <p:par>
                          <p:cTn id="49" fill="hold">
                            <p:stCondLst>
                              <p:cond delay="3500"/>
                            </p:stCondLst>
                            <p:childTnLst>
                              <p:par>
                                <p:cTn id="50" presetID="10" presetClass="entr" presetSubtype="0" fill="hold" nodeType="afterEffect">
                                  <p:stCondLst>
                                    <p:cond delay="50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childTnLst>
                                </p:cTn>
                              </p:par>
                            </p:childTnLst>
                          </p:cTn>
                        </p:par>
                        <p:par>
                          <p:cTn id="53" fill="hold">
                            <p:stCondLst>
                              <p:cond delay="5000"/>
                            </p:stCondLst>
                            <p:childTnLst>
                              <p:par>
                                <p:cTn id="54" presetID="9" presetClass="entr" presetSubtype="0" fill="hold" grpId="0" nodeType="afterEffect">
                                  <p:stCondLst>
                                    <p:cond delay="500"/>
                                  </p:stCondLst>
                                  <p:childTnLst>
                                    <p:set>
                                      <p:cBhvr>
                                        <p:cTn id="55" dur="1" fill="hold">
                                          <p:stCondLst>
                                            <p:cond delay="0"/>
                                          </p:stCondLst>
                                        </p:cTn>
                                        <p:tgtEl>
                                          <p:spTgt spid="17"/>
                                        </p:tgtEl>
                                        <p:attrNameLst>
                                          <p:attrName>style.visibility</p:attrName>
                                        </p:attrNameLst>
                                      </p:cBhvr>
                                      <p:to>
                                        <p:strVal val="visible"/>
                                      </p:to>
                                    </p:set>
                                    <p:animEffect transition="in" filter="dissolve">
                                      <p:cBhvr>
                                        <p:cTn id="56" dur="500"/>
                                        <p:tgtEl>
                                          <p:spTgt spid="17"/>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dissolve">
                                      <p:cBhvr>
                                        <p:cTn id="59" dur="500"/>
                                        <p:tgtEl>
                                          <p:spTgt spid="16"/>
                                        </p:tgtEl>
                                      </p:cBhvr>
                                    </p:animEffect>
                                  </p:childTnLst>
                                </p:cTn>
                              </p:par>
                              <p:par>
                                <p:cTn id="60" presetID="9"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dissolve">
                                      <p:cBhvr>
                                        <p:cTn id="62" dur="500"/>
                                        <p:tgtEl>
                                          <p:spTgt spid="32"/>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dissolve">
                                      <p:cBhvr>
                                        <p:cTn id="65" dur="500"/>
                                        <p:tgtEl>
                                          <p:spTgt spid="31"/>
                                        </p:tgtEl>
                                      </p:cBhvr>
                                    </p:animEffect>
                                  </p:childTnLst>
                                </p:cTn>
                              </p:par>
                              <p:par>
                                <p:cTn id="66" presetID="9" presetClass="entr" presetSubtype="0" fill="hold"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dissolve">
                                      <p:cBhvr>
                                        <p:cTn id="68" dur="500"/>
                                        <p:tgtEl>
                                          <p:spTgt spid="23"/>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dissolve">
                                      <p:cBhvr>
                                        <p:cTn id="71" dur="500"/>
                                        <p:tgtEl>
                                          <p:spTgt spid="22"/>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dissolve">
                                      <p:cBhvr>
                                        <p:cTn id="74" dur="500"/>
                                        <p:tgtEl>
                                          <p:spTgt spid="33"/>
                                        </p:tgtEl>
                                      </p:cBhvr>
                                    </p:animEffect>
                                  </p:childTnLst>
                                </p:cTn>
                              </p:par>
                              <p:par>
                                <p:cTn id="75" presetID="9" presetClass="entr" presetSubtype="0" fill="hold"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dissolve">
                                      <p:cBhvr>
                                        <p:cTn id="77" dur="500"/>
                                        <p:tgtEl>
                                          <p:spTgt spid="34"/>
                                        </p:tgtEl>
                                      </p:cBhvr>
                                    </p:animEffect>
                                  </p:childTnLst>
                                </p:cTn>
                              </p:par>
                              <p:par>
                                <p:cTn id="78" presetID="9" presetClass="entr" presetSubtype="0" fill="hold"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dissolve">
                                      <p:cBhvr>
                                        <p:cTn id="80" dur="500"/>
                                        <p:tgtEl>
                                          <p:spTgt spid="46"/>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dissolve">
                                      <p:cBhvr>
                                        <p:cTn id="83" dur="500"/>
                                        <p:tgtEl>
                                          <p:spTgt spid="45"/>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dissolve">
                                      <p:cBhvr>
                                        <p:cTn id="86" dur="500"/>
                                        <p:tgtEl>
                                          <p:spTgt spid="51"/>
                                        </p:tgtEl>
                                      </p:cBhvr>
                                    </p:animEffect>
                                  </p:childTnLst>
                                </p:cTn>
                              </p:par>
                              <p:par>
                                <p:cTn id="87" presetID="9" presetClass="entr" presetSubtype="0" fill="hold" nodeType="with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dissolve">
                                      <p:cBhvr>
                                        <p:cTn id="89" dur="500"/>
                                        <p:tgtEl>
                                          <p:spTgt spid="44"/>
                                        </p:tgtEl>
                                      </p:cBhvr>
                                    </p:animEffect>
                                  </p:childTnLst>
                                </p:cTn>
                              </p:par>
                            </p:childTnLst>
                          </p:cTn>
                        </p:par>
                        <p:par>
                          <p:cTn id="90" fill="hold">
                            <p:stCondLst>
                              <p:cond delay="6000"/>
                            </p:stCondLst>
                            <p:childTnLst>
                              <p:par>
                                <p:cTn id="91" presetID="9" presetClass="entr" presetSubtype="0" fill="hold" grpId="0" nodeType="afterEffect">
                                  <p:stCondLst>
                                    <p:cond delay="0"/>
                                  </p:stCondLst>
                                  <p:childTnLst>
                                    <p:set>
                                      <p:cBhvr>
                                        <p:cTn id="92" dur="1" fill="hold">
                                          <p:stCondLst>
                                            <p:cond delay="0"/>
                                          </p:stCondLst>
                                        </p:cTn>
                                        <p:tgtEl>
                                          <p:spTgt spid="39"/>
                                        </p:tgtEl>
                                        <p:attrNameLst>
                                          <p:attrName>style.visibility</p:attrName>
                                        </p:attrNameLst>
                                      </p:cBhvr>
                                      <p:to>
                                        <p:strVal val="visible"/>
                                      </p:to>
                                    </p:set>
                                    <p:animEffect transition="in" filter="dissolve">
                                      <p:cBhvr>
                                        <p:cTn id="93" dur="500"/>
                                        <p:tgtEl>
                                          <p:spTgt spid="39"/>
                                        </p:tgtEl>
                                      </p:cBhvr>
                                    </p:animEffect>
                                  </p:childTnLst>
                                </p:cTn>
                              </p:par>
                              <p:par>
                                <p:cTn id="94" presetID="9" presetClass="entr" presetSubtype="0" fill="hold" nodeType="with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dissolve">
                                      <p:cBhvr>
                                        <p:cTn id="96" dur="500"/>
                                        <p:tgtEl>
                                          <p:spTgt spid="35"/>
                                        </p:tgtEl>
                                      </p:cBhvr>
                                    </p:animEffect>
                                  </p:childTnLst>
                                </p:cTn>
                              </p:par>
                              <p:par>
                                <p:cTn id="97" presetID="9" presetClass="entr" presetSubtype="0" fill="hold" nodeType="withEffect">
                                  <p:stCondLst>
                                    <p:cond delay="0"/>
                                  </p:stCondLst>
                                  <p:childTnLst>
                                    <p:set>
                                      <p:cBhvr>
                                        <p:cTn id="98" dur="1" fill="hold">
                                          <p:stCondLst>
                                            <p:cond delay="0"/>
                                          </p:stCondLst>
                                        </p:cTn>
                                        <p:tgtEl>
                                          <p:spTgt spid="37"/>
                                        </p:tgtEl>
                                        <p:attrNameLst>
                                          <p:attrName>style.visibility</p:attrName>
                                        </p:attrNameLst>
                                      </p:cBhvr>
                                      <p:to>
                                        <p:strVal val="visible"/>
                                      </p:to>
                                    </p:set>
                                    <p:animEffect transition="in" filter="dissolve">
                                      <p:cBhvr>
                                        <p:cTn id="99" dur="500"/>
                                        <p:tgtEl>
                                          <p:spTgt spid="37"/>
                                        </p:tgtEl>
                                      </p:cBhvr>
                                    </p:animEffect>
                                  </p:childTnLst>
                                </p:cTn>
                              </p:par>
                              <p:par>
                                <p:cTn id="100" presetID="9" presetClass="entr" presetSubtype="0" fill="hold" grpId="0" nodeType="withEffect">
                                  <p:stCondLst>
                                    <p:cond delay="500"/>
                                  </p:stCondLst>
                                  <p:childTnLst>
                                    <p:set>
                                      <p:cBhvr>
                                        <p:cTn id="101" dur="1" fill="hold">
                                          <p:stCondLst>
                                            <p:cond delay="0"/>
                                          </p:stCondLst>
                                        </p:cTn>
                                        <p:tgtEl>
                                          <p:spTgt spid="40"/>
                                        </p:tgtEl>
                                        <p:attrNameLst>
                                          <p:attrName>style.visibility</p:attrName>
                                        </p:attrNameLst>
                                      </p:cBhvr>
                                      <p:to>
                                        <p:strVal val="visible"/>
                                      </p:to>
                                    </p:set>
                                    <p:animEffect transition="in" filter="dissolve">
                                      <p:cBhvr>
                                        <p:cTn id="102" dur="500"/>
                                        <p:tgtEl>
                                          <p:spTgt spid="40"/>
                                        </p:tgtEl>
                                      </p:cBhvr>
                                    </p:animEffect>
                                  </p:childTnLst>
                                </p:cTn>
                              </p:par>
                            </p:childTnLst>
                          </p:cTn>
                        </p:par>
                        <p:par>
                          <p:cTn id="103" fill="hold">
                            <p:stCondLst>
                              <p:cond delay="8000"/>
                            </p:stCondLst>
                            <p:childTnLst>
                              <p:par>
                                <p:cTn id="104" presetID="27" presetClass="emph" presetSubtype="0" fill="hold" grpId="1" nodeType="afterEffect">
                                  <p:stCondLst>
                                    <p:cond delay="500"/>
                                  </p:stCondLst>
                                  <p:childTnLst>
                                    <p:animClr clrSpc="rgb">
                                      <p:cBhvr override="childStyle">
                                        <p:cTn id="105" dur="250" autoRev="1" fill="hold"/>
                                        <p:tgtEl>
                                          <p:spTgt spid="40"/>
                                        </p:tgtEl>
                                        <p:attrNameLst>
                                          <p:attrName>style.color</p:attrName>
                                        </p:attrNameLst>
                                      </p:cBhvr>
                                      <p:to>
                                        <a:schemeClr val="bg1"/>
                                      </p:to>
                                    </p:animClr>
                                    <p:animClr clrSpc="rgb">
                                      <p:cBhvr>
                                        <p:cTn id="106" dur="250" autoRev="1" fill="hold"/>
                                        <p:tgtEl>
                                          <p:spTgt spid="40"/>
                                        </p:tgtEl>
                                        <p:attrNameLst>
                                          <p:attrName>fillcolor</p:attrName>
                                        </p:attrNameLst>
                                      </p:cBhvr>
                                      <p:to>
                                        <a:schemeClr val="bg1"/>
                                      </p:to>
                                    </p:animClr>
                                    <p:set>
                                      <p:cBhvr>
                                        <p:cTn id="107" dur="250" autoRev="1" fill="hold"/>
                                        <p:tgtEl>
                                          <p:spTgt spid="40"/>
                                        </p:tgtEl>
                                        <p:attrNameLst>
                                          <p:attrName>fill.type</p:attrName>
                                        </p:attrNameLst>
                                      </p:cBhvr>
                                      <p:to>
                                        <p:strVal val="solid"/>
                                      </p:to>
                                    </p:set>
                                    <p:set>
                                      <p:cBhvr>
                                        <p:cTn id="108" dur="250" autoRev="1" fill="hold"/>
                                        <p:tgtEl>
                                          <p:spTgt spid="40"/>
                                        </p:tgtEl>
                                        <p:attrNameLst>
                                          <p:attrName>fill.on</p:attrName>
                                        </p:attrNameLst>
                                      </p:cBhvr>
                                      <p:to>
                                        <p:strVal val="true"/>
                                      </p:to>
                                    </p:set>
                                  </p:childTnLst>
                                </p:cTn>
                              </p:par>
                            </p:childTnLst>
                          </p:cTn>
                        </p:par>
                        <p:par>
                          <p:cTn id="109" fill="hold">
                            <p:stCondLst>
                              <p:cond delay="9000"/>
                            </p:stCondLst>
                            <p:childTnLst>
                              <p:par>
                                <p:cTn id="110" presetID="27" presetClass="emph" presetSubtype="0" fill="hold" grpId="1" nodeType="afterEffect">
                                  <p:stCondLst>
                                    <p:cond delay="500"/>
                                  </p:stCondLst>
                                  <p:childTnLst>
                                    <p:animClr clrSpc="rgb">
                                      <p:cBhvr override="childStyle">
                                        <p:cTn id="111" dur="250" autoRev="1" fill="hold"/>
                                        <p:tgtEl>
                                          <p:spTgt spid="39"/>
                                        </p:tgtEl>
                                        <p:attrNameLst>
                                          <p:attrName>style.color</p:attrName>
                                        </p:attrNameLst>
                                      </p:cBhvr>
                                      <p:to>
                                        <a:schemeClr val="bg1"/>
                                      </p:to>
                                    </p:animClr>
                                    <p:animClr clrSpc="rgb">
                                      <p:cBhvr>
                                        <p:cTn id="112" dur="250" autoRev="1" fill="hold"/>
                                        <p:tgtEl>
                                          <p:spTgt spid="39"/>
                                        </p:tgtEl>
                                        <p:attrNameLst>
                                          <p:attrName>fillcolor</p:attrName>
                                        </p:attrNameLst>
                                      </p:cBhvr>
                                      <p:to>
                                        <a:schemeClr val="bg1"/>
                                      </p:to>
                                    </p:animClr>
                                    <p:set>
                                      <p:cBhvr>
                                        <p:cTn id="113" dur="250" autoRev="1" fill="hold"/>
                                        <p:tgtEl>
                                          <p:spTgt spid="39"/>
                                        </p:tgtEl>
                                        <p:attrNameLst>
                                          <p:attrName>fill.type</p:attrName>
                                        </p:attrNameLst>
                                      </p:cBhvr>
                                      <p:to>
                                        <p:strVal val="solid"/>
                                      </p:to>
                                    </p:set>
                                    <p:set>
                                      <p:cBhvr>
                                        <p:cTn id="114" dur="250" autoRev="1" fill="hold"/>
                                        <p:tgtEl>
                                          <p:spTgt spid="3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2" grpId="0" animBg="1"/>
      <p:bldP spid="33" grpId="0" animBg="1"/>
      <p:bldP spid="39" grpId="0" animBg="1"/>
      <p:bldP spid="39" grpId="1" animBg="1"/>
      <p:bldP spid="40" grpId="0" animBg="1"/>
      <p:bldP spid="40" grpId="1" animBg="1"/>
      <p:bldP spid="31" grpId="0" animBg="1"/>
      <p:bldP spid="45" grpId="0" animBg="1"/>
      <p:bldP spid="51" grpId="0" animBg="1"/>
      <p:bldP spid="58" grpId="0"/>
      <p:bldP spid="60"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6" name="Rectangle 5"/>
          <p:cNvSpPr/>
          <p:nvPr/>
        </p:nvSpPr>
        <p:spPr>
          <a:xfrm>
            <a:off x="0" y="457200"/>
            <a:ext cx="9144000" cy="338554"/>
          </a:xfrm>
          <a:prstGeom prst="rect">
            <a:avLst/>
          </a:prstGeom>
        </p:spPr>
        <p:txBody>
          <a:bodyPr wrap="square">
            <a:spAutoFit/>
          </a:bodyPr>
          <a:lstStyle/>
          <a:p>
            <a:pPr marL="365760" lvl="0" indent="-256032" algn="ctr">
              <a:spcBef>
                <a:spcPts val="400"/>
              </a:spcBef>
              <a:buClr>
                <a:srgbClr val="C59635"/>
              </a:buClr>
              <a:buSzPct val="68000"/>
            </a:pPr>
            <a:r>
              <a:rPr lang="en-US" sz="1600" b="1" i="1" dirty="0" smtClean="0">
                <a:solidFill>
                  <a:schemeClr val="bg1"/>
                </a:solidFill>
                <a:latin typeface="Arial" pitchFamily="34" charset="0"/>
                <a:cs typeface="Arial" pitchFamily="34" charset="0"/>
              </a:rPr>
              <a:t>Announcements</a:t>
            </a:r>
            <a:r>
              <a:rPr lang="en-US" sz="1600" i="1" dirty="0" smtClean="0">
                <a:solidFill>
                  <a:srgbClr val="000000"/>
                </a:solidFill>
                <a:latin typeface="Arial" pitchFamily="34" charset="0"/>
                <a:cs typeface="Arial" pitchFamily="34" charset="0"/>
              </a:rPr>
              <a:t> can also be accessed from your member group’s landing page:</a:t>
            </a:r>
          </a:p>
        </p:txBody>
      </p:sp>
      <p:pic>
        <p:nvPicPr>
          <p:cNvPr id="8" name="Picture 2"/>
          <p:cNvPicPr>
            <a:picLocks noChangeAspect="1" noChangeArrowheads="1"/>
          </p:cNvPicPr>
          <p:nvPr/>
        </p:nvPicPr>
        <p:blipFill>
          <a:blip r:embed="rId2" cstate="print"/>
          <a:srcRect/>
          <a:stretch>
            <a:fillRect/>
          </a:stretch>
        </p:blipFill>
        <p:spPr bwMode="auto">
          <a:xfrm>
            <a:off x="1905000" y="990600"/>
            <a:ext cx="4800600" cy="5317331"/>
          </a:xfrm>
          <a:prstGeom prst="rect">
            <a:avLst/>
          </a:prstGeom>
          <a:noFill/>
          <a:ln w="9525">
            <a:solidFill>
              <a:schemeClr val="bg2"/>
            </a:solidFill>
            <a:miter lim="800000"/>
            <a:headEnd/>
            <a:tailEnd/>
          </a:ln>
          <a:effectLst/>
        </p:spPr>
      </p:pic>
      <p:sp>
        <p:nvSpPr>
          <p:cNvPr id="11" name="Rectangle 10"/>
          <p:cNvSpPr/>
          <p:nvPr/>
        </p:nvSpPr>
        <p:spPr>
          <a:xfrm>
            <a:off x="1905000" y="1524000"/>
            <a:ext cx="2971800" cy="12954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2050" name="Picture 2"/>
          <p:cNvPicPr>
            <a:picLocks noChangeAspect="1" noChangeArrowheads="1"/>
          </p:cNvPicPr>
          <p:nvPr/>
        </p:nvPicPr>
        <p:blipFill>
          <a:blip r:embed="rId3" cstate="print"/>
          <a:stretch>
            <a:fillRect/>
          </a:stretch>
        </p:blipFill>
        <p:spPr bwMode="auto">
          <a:xfrm>
            <a:off x="1752600" y="1905000"/>
            <a:ext cx="5507942" cy="2267976"/>
          </a:xfrm>
          <a:prstGeom prst="rect">
            <a:avLst/>
          </a:prstGeom>
          <a:noFill/>
          <a:ln w="9525">
            <a:solidFill>
              <a:schemeClr val="bg2"/>
            </a:solidFill>
            <a:miter lim="800000"/>
            <a:headEnd/>
            <a:tailEnd/>
          </a:ln>
        </p:spPr>
      </p:pic>
      <p:sp>
        <p:nvSpPr>
          <p:cNvPr id="14" name="TextBox 13"/>
          <p:cNvSpPr txBox="1"/>
          <p:nvPr/>
        </p:nvSpPr>
        <p:spPr>
          <a:xfrm>
            <a:off x="304800" y="1905000"/>
            <a:ext cx="1219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Header for </a:t>
            </a:r>
          </a:p>
          <a:p>
            <a:pPr algn="ctr"/>
            <a:r>
              <a:rPr lang="en-US" sz="1200" dirty="0" smtClean="0">
                <a:solidFill>
                  <a:schemeClr val="accent3"/>
                </a:solidFill>
                <a:latin typeface="Arial" pitchFamily="34" charset="0"/>
                <a:cs typeface="Arial" pitchFamily="34" charset="0"/>
              </a:rPr>
              <a:t>content item</a:t>
            </a:r>
            <a:endParaRPr lang="en-US" sz="1200" dirty="0">
              <a:solidFill>
                <a:schemeClr val="accent3"/>
              </a:solidFill>
              <a:latin typeface="Arial" pitchFamily="34" charset="0"/>
              <a:cs typeface="Arial" pitchFamily="34" charset="0"/>
            </a:endParaRPr>
          </a:p>
        </p:txBody>
      </p:sp>
      <p:cxnSp>
        <p:nvCxnSpPr>
          <p:cNvPr id="15" name="Straight Connector 14"/>
          <p:cNvCxnSpPr/>
          <p:nvPr/>
        </p:nvCxnSpPr>
        <p:spPr>
          <a:xfrm>
            <a:off x="1600200" y="2133600"/>
            <a:ext cx="304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04800" y="2438400"/>
            <a:ext cx="1219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Title of announcement</a:t>
            </a:r>
            <a:endParaRPr lang="en-US" sz="1200" dirty="0">
              <a:solidFill>
                <a:schemeClr val="accent3"/>
              </a:solidFill>
              <a:latin typeface="Arial" pitchFamily="34" charset="0"/>
              <a:cs typeface="Arial" pitchFamily="34" charset="0"/>
            </a:endParaRPr>
          </a:p>
        </p:txBody>
      </p:sp>
      <p:cxnSp>
        <p:nvCxnSpPr>
          <p:cNvPr id="17" name="Straight Connector 16"/>
          <p:cNvCxnSpPr/>
          <p:nvPr/>
        </p:nvCxnSpPr>
        <p:spPr>
          <a:xfrm>
            <a:off x="3962400" y="2667000"/>
            <a:ext cx="3352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391400" y="2461435"/>
            <a:ext cx="1600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Poster, date and time of post</a:t>
            </a:r>
            <a:endParaRPr lang="en-US" sz="1200" dirty="0">
              <a:solidFill>
                <a:schemeClr val="accent3"/>
              </a:solidFill>
              <a:latin typeface="Arial" pitchFamily="34" charset="0"/>
              <a:cs typeface="Arial" pitchFamily="34" charset="0"/>
            </a:endParaRPr>
          </a:p>
        </p:txBody>
      </p:sp>
      <p:cxnSp>
        <p:nvCxnSpPr>
          <p:cNvPr id="19" name="Straight Connector 18"/>
          <p:cNvCxnSpPr/>
          <p:nvPr/>
        </p:nvCxnSpPr>
        <p:spPr>
          <a:xfrm flipV="1">
            <a:off x="4800600" y="3352800"/>
            <a:ext cx="152400" cy="12954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04800" y="3048000"/>
            <a:ext cx="1219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Announcement text</a:t>
            </a:r>
            <a:endParaRPr lang="en-US" sz="1200" dirty="0">
              <a:solidFill>
                <a:schemeClr val="accent3"/>
              </a:solidFill>
              <a:latin typeface="Arial" pitchFamily="34" charset="0"/>
              <a:cs typeface="Arial" pitchFamily="34" charset="0"/>
            </a:endParaRPr>
          </a:p>
        </p:txBody>
      </p:sp>
      <p:sp>
        <p:nvSpPr>
          <p:cNvPr id="22" name="TextBox 21"/>
          <p:cNvSpPr txBox="1"/>
          <p:nvPr/>
        </p:nvSpPr>
        <p:spPr>
          <a:xfrm>
            <a:off x="5638800" y="4724400"/>
            <a:ext cx="2362200" cy="1015663"/>
          </a:xfrm>
          <a:prstGeom prst="rect">
            <a:avLst/>
          </a:prstGeom>
          <a:noFill/>
          <a:ln w="38100" cmpd="thickThin">
            <a:solidFill>
              <a:schemeClr val="accent1"/>
            </a:solidFill>
          </a:ln>
        </p:spPr>
        <p:txBody>
          <a:bodyPr wrap="square" rtlCol="0">
            <a:spAutoFit/>
          </a:bodyPr>
          <a:lstStyle/>
          <a:p>
            <a:pPr>
              <a:lnSpc>
                <a:spcPct val="125000"/>
              </a:lnSpc>
            </a:pPr>
            <a:r>
              <a:rPr lang="en-US" sz="1200" dirty="0" smtClean="0">
                <a:solidFill>
                  <a:schemeClr val="accent3"/>
                </a:solidFill>
                <a:latin typeface="Arial" pitchFamily="34" charset="0"/>
                <a:cs typeface="Arial" pitchFamily="34" charset="0"/>
              </a:rPr>
              <a:t>Options (Management) Links: </a:t>
            </a:r>
            <a:r>
              <a:rPr lang="en-US" sz="1200" u="sng" dirty="0" smtClean="0">
                <a:solidFill>
                  <a:schemeClr val="accent3"/>
                </a:solidFill>
                <a:latin typeface="Arial" pitchFamily="34" charset="0"/>
                <a:cs typeface="Arial" pitchFamily="34" charset="0"/>
              </a:rPr>
              <a:t>ONLY</a:t>
            </a:r>
            <a:r>
              <a:rPr lang="en-US" sz="1200" dirty="0" smtClean="0">
                <a:solidFill>
                  <a:schemeClr val="accent3"/>
                </a:solidFill>
                <a:latin typeface="Arial" pitchFamily="34" charset="0"/>
                <a:cs typeface="Arial" pitchFamily="34" charset="0"/>
              </a:rPr>
              <a:t> seen by </a:t>
            </a:r>
            <a:r>
              <a:rPr lang="en-US" sz="1200" b="1" dirty="0" smtClean="0">
                <a:solidFill>
                  <a:schemeClr val="accent3"/>
                </a:solidFill>
                <a:latin typeface="Arial" pitchFamily="34" charset="0"/>
                <a:cs typeface="Arial" pitchFamily="34" charset="0"/>
              </a:rPr>
              <a:t>Group </a:t>
            </a:r>
            <a:r>
              <a:rPr lang="en-US" sz="1200" b="1" dirty="0" err="1" smtClean="0">
                <a:solidFill>
                  <a:schemeClr val="accent3"/>
                </a:solidFill>
                <a:latin typeface="Arial" pitchFamily="34" charset="0"/>
                <a:cs typeface="Arial" pitchFamily="34" charset="0"/>
              </a:rPr>
              <a:t>Admins</a:t>
            </a:r>
            <a:r>
              <a:rPr lang="en-US" sz="1200" dirty="0" smtClean="0">
                <a:solidFill>
                  <a:schemeClr val="accent3"/>
                </a:solidFill>
                <a:latin typeface="Arial" pitchFamily="34" charset="0"/>
                <a:cs typeface="Arial" pitchFamily="34" charset="0"/>
              </a:rPr>
              <a:t>. </a:t>
            </a:r>
          </a:p>
          <a:p>
            <a:pPr>
              <a:lnSpc>
                <a:spcPct val="125000"/>
              </a:lnSpc>
            </a:pPr>
            <a:r>
              <a:rPr lang="en-US" sz="1200" dirty="0" smtClean="0">
                <a:solidFill>
                  <a:schemeClr val="accent3"/>
                </a:solidFill>
                <a:latin typeface="Arial" pitchFamily="34" charset="0"/>
                <a:cs typeface="Arial" pitchFamily="34" charset="0"/>
              </a:rPr>
              <a:t>Click to “edit” and/or “delete” announcement.</a:t>
            </a:r>
            <a:endParaRPr lang="en-US" sz="1200" dirty="0">
              <a:solidFill>
                <a:schemeClr val="accent3"/>
              </a:solidFill>
              <a:latin typeface="Arial" pitchFamily="34" charset="0"/>
              <a:cs typeface="Arial" pitchFamily="34" charset="0"/>
            </a:endParaRPr>
          </a:p>
        </p:txBody>
      </p:sp>
      <p:sp>
        <p:nvSpPr>
          <p:cNvPr id="25" name="TextBox 24"/>
          <p:cNvSpPr txBox="1"/>
          <p:nvPr/>
        </p:nvSpPr>
        <p:spPr>
          <a:xfrm>
            <a:off x="7391400" y="3499512"/>
            <a:ext cx="1600200" cy="830997"/>
          </a:xfrm>
          <a:prstGeom prst="rect">
            <a:avLst/>
          </a:prstGeom>
          <a:noFill/>
          <a:ln w="38100" cmpd="thickThin">
            <a:solidFill>
              <a:schemeClr val="accent1"/>
            </a:solidFill>
          </a:ln>
        </p:spPr>
        <p:txBody>
          <a:bodyPr wrap="square" rtlCol="0">
            <a:spAutoFit/>
          </a:bodyPr>
          <a:lstStyle/>
          <a:p>
            <a:r>
              <a:rPr lang="en-US" sz="1200" b="1" dirty="0" smtClean="0">
                <a:solidFill>
                  <a:schemeClr val="accent3"/>
                </a:solidFill>
                <a:latin typeface="Arial" pitchFamily="34" charset="0"/>
                <a:cs typeface="Arial" pitchFamily="34" charset="0"/>
              </a:rPr>
              <a:t>Group </a:t>
            </a:r>
            <a:r>
              <a:rPr lang="en-US" sz="1200" b="1" dirty="0" err="1" smtClean="0">
                <a:solidFill>
                  <a:schemeClr val="accent3"/>
                </a:solidFill>
                <a:latin typeface="Arial" pitchFamily="34" charset="0"/>
                <a:cs typeface="Arial" pitchFamily="34" charset="0"/>
              </a:rPr>
              <a:t>Admins</a:t>
            </a:r>
            <a:endParaRPr lang="en-US" sz="1200" b="1" dirty="0" smtClean="0">
              <a:solidFill>
                <a:schemeClr val="accent3"/>
              </a:solidFill>
              <a:latin typeface="Arial" pitchFamily="34" charset="0"/>
              <a:cs typeface="Arial" pitchFamily="34" charset="0"/>
            </a:endParaRPr>
          </a:p>
          <a:p>
            <a:r>
              <a:rPr lang="en-US" sz="1200" b="1" dirty="0" smtClean="0">
                <a:solidFill>
                  <a:schemeClr val="accent3"/>
                </a:solidFill>
                <a:latin typeface="Arial" pitchFamily="34" charset="0"/>
                <a:cs typeface="Arial" pitchFamily="34" charset="0"/>
              </a:rPr>
              <a:t>        </a:t>
            </a:r>
            <a:r>
              <a:rPr lang="en-US" sz="1200" dirty="0" smtClean="0">
                <a:solidFill>
                  <a:schemeClr val="accent3"/>
                </a:solidFill>
                <a:latin typeface="Arial" pitchFamily="34" charset="0"/>
                <a:cs typeface="Arial" pitchFamily="34" charset="0"/>
              </a:rPr>
              <a:t>                   </a:t>
            </a:r>
          </a:p>
          <a:p>
            <a:r>
              <a:rPr lang="en-US" sz="1200" dirty="0" smtClean="0">
                <a:solidFill>
                  <a:schemeClr val="accent3"/>
                </a:solidFill>
                <a:latin typeface="Arial" pitchFamily="34" charset="0"/>
                <a:cs typeface="Arial" pitchFamily="34" charset="0"/>
              </a:rPr>
              <a:t>Click to “add” a new announcement.</a:t>
            </a:r>
            <a:endParaRPr lang="en-US" sz="1200" dirty="0">
              <a:solidFill>
                <a:schemeClr val="accent3"/>
              </a:solidFill>
              <a:latin typeface="Arial" pitchFamily="34" charset="0"/>
              <a:cs typeface="Arial" pitchFamily="34" charset="0"/>
            </a:endParaRPr>
          </a:p>
        </p:txBody>
      </p:sp>
      <p:cxnSp>
        <p:nvCxnSpPr>
          <p:cNvPr id="26" name="Straight Connector 25"/>
          <p:cNvCxnSpPr/>
          <p:nvPr/>
        </p:nvCxnSpPr>
        <p:spPr>
          <a:xfrm flipH="1">
            <a:off x="7097233" y="3841899"/>
            <a:ext cx="2286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1600200" y="2514600"/>
            <a:ext cx="304800" cy="152402"/>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0" name="Left Brace 29"/>
          <p:cNvSpPr/>
          <p:nvPr/>
        </p:nvSpPr>
        <p:spPr>
          <a:xfrm>
            <a:off x="1600200" y="2819400"/>
            <a:ext cx="609600" cy="533400"/>
          </a:xfrm>
          <a:prstGeom prst="leftBrace">
            <a:avLst>
              <a:gd name="adj1" fmla="val 8333"/>
              <a:gd name="adj2" fmla="val 64941"/>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p:cNvSpPr txBox="1"/>
          <p:nvPr/>
        </p:nvSpPr>
        <p:spPr>
          <a:xfrm>
            <a:off x="4038600" y="4724400"/>
            <a:ext cx="1447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Read “more” link</a:t>
            </a:r>
            <a:endParaRPr lang="en-US" sz="1200" dirty="0">
              <a:solidFill>
                <a:schemeClr val="accent3"/>
              </a:solidFill>
              <a:latin typeface="Arial" pitchFamily="34" charset="0"/>
              <a:cs typeface="Arial" pitchFamily="34" charset="0"/>
            </a:endParaRPr>
          </a:p>
        </p:txBody>
      </p:sp>
      <p:cxnSp>
        <p:nvCxnSpPr>
          <p:cNvPr id="34" name="Straight Connector 33"/>
          <p:cNvCxnSpPr/>
          <p:nvPr/>
        </p:nvCxnSpPr>
        <p:spPr>
          <a:xfrm flipV="1">
            <a:off x="6781800" y="3581400"/>
            <a:ext cx="0" cy="1066800"/>
          </a:xfrm>
          <a:prstGeom prst="line">
            <a:avLst/>
          </a:prstGeom>
          <a:ln w="50800"/>
        </p:spPr>
        <p:style>
          <a:lnRef idx="1">
            <a:schemeClr val="accent1"/>
          </a:lnRef>
          <a:fillRef idx="0">
            <a:schemeClr val="accent1"/>
          </a:fillRef>
          <a:effectRef idx="0">
            <a:schemeClr val="accent1"/>
          </a:effectRef>
          <a:fontRef idx="minor">
            <a:schemeClr val="tx1"/>
          </a:fontRef>
        </p:style>
      </p:cxnSp>
      <p:pic>
        <p:nvPicPr>
          <p:cNvPr id="41" name="Picture 3">
            <a:hlinkClick r:id="" action="ppaction://hlinkshowjump?jump=nextslide"/>
          </p:cNvPr>
          <p:cNvPicPr>
            <a:picLocks noChangeAspect="1" noChangeArrowheads="1"/>
          </p:cNvPicPr>
          <p:nvPr/>
        </p:nvPicPr>
        <p:blipFill>
          <a:blip r:embed="rId4" cstate="print"/>
          <a:stretch>
            <a:fillRect/>
          </a:stretch>
        </p:blipFill>
        <p:spPr bwMode="auto">
          <a:xfrm>
            <a:off x="7620000" y="5410200"/>
            <a:ext cx="302126" cy="302126"/>
          </a:xfrm>
          <a:prstGeom prst="rect">
            <a:avLst/>
          </a:prstGeom>
          <a:noFill/>
          <a:ln w="9525">
            <a:noFill/>
            <a:miter lim="800000"/>
            <a:headEnd/>
            <a:tailEnd/>
          </a:ln>
        </p:spPr>
      </p:pic>
      <p:sp>
        <p:nvSpPr>
          <p:cNvPr id="32" name="TextBox 31"/>
          <p:cNvSpPr txBox="1"/>
          <p:nvPr/>
        </p:nvSpPr>
        <p:spPr>
          <a:xfrm>
            <a:off x="6934200" y="990600"/>
            <a:ext cx="20574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Dashboard</a:t>
            </a:r>
            <a:endParaRPr lang="en-US" sz="1200" dirty="0">
              <a:solidFill>
                <a:schemeClr val="accent3"/>
              </a:solidFill>
              <a:latin typeface="Arial" pitchFamily="34" charset="0"/>
              <a:cs typeface="Arial" pitchFamily="34" charset="0"/>
            </a:endParaRPr>
          </a:p>
        </p:txBody>
      </p:sp>
      <p:cxnSp>
        <p:nvCxnSpPr>
          <p:cNvPr id="33" name="Straight Connector 32"/>
          <p:cNvCxnSpPr/>
          <p:nvPr/>
        </p:nvCxnSpPr>
        <p:spPr>
          <a:xfrm>
            <a:off x="4038600" y="1143000"/>
            <a:ext cx="28194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9" name="Subtitle 2"/>
          <p:cNvSpPr txBox="1">
            <a:spLocks/>
          </p:cNvSpPr>
          <p:nvPr/>
        </p:nvSpPr>
        <p:spPr>
          <a:xfrm>
            <a:off x="0" y="0"/>
            <a:ext cx="9144000" cy="914400"/>
          </a:xfrm>
          <a:prstGeom prst="rect">
            <a:avLst/>
          </a:prstGeom>
          <a:effectLst/>
        </p:spPr>
        <p:txBody>
          <a:bodyPr>
            <a:normAutofit/>
          </a:bodyPr>
          <a:lstStyle/>
          <a:p>
            <a:pPr marL="365760" lvl="0" indent="-256032" algn="ctr">
              <a:spcBef>
                <a:spcPts val="400"/>
              </a:spcBef>
              <a:buClr>
                <a:schemeClr val="accent1"/>
              </a:buClr>
              <a:buSzPct val="68000"/>
              <a:defRPr/>
            </a:pPr>
            <a:r>
              <a:rPr lang="en-US" sz="21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How to View </a:t>
            </a:r>
            <a:r>
              <a:rPr lang="en-US" sz="21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Announcements</a:t>
            </a:r>
            <a:r>
              <a:rPr lang="en-US" sz="21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 from Your Member Group’s </a:t>
            </a:r>
            <a:r>
              <a:rPr lang="en-US" sz="2100" b="1" u="sng"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Landing Page</a:t>
            </a:r>
            <a:endParaRPr kumimoji="0" lang="en-US" sz="2100" b="1" u="sng" strike="noStrike" kern="1200" cap="none" spc="0" normalizeH="0" baseline="0" noProof="0" dirty="0">
              <a:ln w="3175">
                <a:noFill/>
              </a:ln>
              <a:solidFill>
                <a:srgbClr val="CCB676"/>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46" name="TextBox 45"/>
          <p:cNvSpPr txBox="1"/>
          <p:nvPr/>
        </p:nvSpPr>
        <p:spPr>
          <a:xfrm>
            <a:off x="5410200" y="2743200"/>
            <a:ext cx="2667000" cy="1015663"/>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noFill/>
          </a:ln>
        </p:spPr>
        <p:txBody>
          <a:bodyPr wrap="square" rtlCol="0">
            <a:spAutoFit/>
          </a:bodyPr>
          <a:lstStyle/>
          <a:p>
            <a:pPr algn="ctr"/>
            <a:r>
              <a:rPr lang="en-US" sz="2000" i="1" dirty="0" smtClean="0">
                <a:solidFill>
                  <a:schemeClr val="accent3"/>
                </a:solidFill>
                <a:latin typeface="Arial" pitchFamily="34" charset="0"/>
                <a:cs typeface="Arial" pitchFamily="34" charset="0"/>
              </a:rPr>
              <a:t>Click the screen to find out about </a:t>
            </a:r>
            <a:r>
              <a:rPr lang="en-US" sz="2000" b="1" i="1" dirty="0" smtClean="0">
                <a:solidFill>
                  <a:schemeClr val="bg1"/>
                </a:solidFill>
                <a:latin typeface="Arial" pitchFamily="34" charset="0"/>
                <a:cs typeface="Arial" pitchFamily="34" charset="0"/>
              </a:rPr>
              <a:t>announcements</a:t>
            </a:r>
          </a:p>
        </p:txBody>
      </p:sp>
      <p:pic>
        <p:nvPicPr>
          <p:cNvPr id="37" name="Picture 3">
            <a:hlinkClick r:id="" action="ppaction://hlinkshowjump?jump=nextslide"/>
          </p:cNvPr>
          <p:cNvPicPr>
            <a:picLocks noChangeAspect="1" noChangeArrowheads="1"/>
          </p:cNvPicPr>
          <p:nvPr/>
        </p:nvPicPr>
        <p:blipFill>
          <a:blip r:embed="rId4" cstate="print"/>
          <a:stretch>
            <a:fillRect/>
          </a:stretch>
        </p:blipFill>
        <p:spPr bwMode="auto">
          <a:xfrm>
            <a:off x="8599626" y="3567752"/>
            <a:ext cx="302126" cy="30212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par>
                                <p:cTn id="16" presetID="55"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p:cTn id="18" dur="1000" fill="hold"/>
                                        <p:tgtEl>
                                          <p:spTgt spid="33"/>
                                        </p:tgtEl>
                                        <p:attrNameLst>
                                          <p:attrName>ppt_w</p:attrName>
                                        </p:attrNameLst>
                                      </p:cBhvr>
                                      <p:tavLst>
                                        <p:tav tm="0">
                                          <p:val>
                                            <p:strVal val="#ppt_w*0.70"/>
                                          </p:val>
                                        </p:tav>
                                        <p:tav tm="100000">
                                          <p:val>
                                            <p:strVal val="#ppt_w"/>
                                          </p:val>
                                        </p:tav>
                                      </p:tavLst>
                                    </p:anim>
                                    <p:anim calcmode="lin" valueType="num">
                                      <p:cBhvr>
                                        <p:cTn id="19" dur="1000" fill="hold"/>
                                        <p:tgtEl>
                                          <p:spTgt spid="33"/>
                                        </p:tgtEl>
                                        <p:attrNameLst>
                                          <p:attrName>ppt_h</p:attrName>
                                        </p:attrNameLst>
                                      </p:cBhvr>
                                      <p:tavLst>
                                        <p:tav tm="0">
                                          <p:val>
                                            <p:strVal val="#ppt_h"/>
                                          </p:val>
                                        </p:tav>
                                        <p:tav tm="100000">
                                          <p:val>
                                            <p:strVal val="#ppt_h"/>
                                          </p:val>
                                        </p:tav>
                                      </p:tavLst>
                                    </p:anim>
                                    <p:animEffect transition="in" filter="fade">
                                      <p:cBhvr>
                                        <p:cTn id="20" dur="1000"/>
                                        <p:tgtEl>
                                          <p:spTgt spid="33"/>
                                        </p:tgtEl>
                                      </p:cBhvr>
                                    </p:animEffect>
                                  </p:childTnLst>
                                </p:cTn>
                              </p:par>
                              <p:par>
                                <p:cTn id="21" presetID="55" presetClass="entr" presetSubtype="0" fill="hold" grpId="2"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1000" fill="hold"/>
                                        <p:tgtEl>
                                          <p:spTgt spid="32"/>
                                        </p:tgtEl>
                                        <p:attrNameLst>
                                          <p:attrName>ppt_w</p:attrName>
                                        </p:attrNameLst>
                                      </p:cBhvr>
                                      <p:tavLst>
                                        <p:tav tm="0">
                                          <p:val>
                                            <p:strVal val="#ppt_w*0.70"/>
                                          </p:val>
                                        </p:tav>
                                        <p:tav tm="100000">
                                          <p:val>
                                            <p:strVal val="#ppt_w"/>
                                          </p:val>
                                        </p:tav>
                                      </p:tavLst>
                                    </p:anim>
                                    <p:anim calcmode="lin" valueType="num">
                                      <p:cBhvr>
                                        <p:cTn id="24" dur="1000" fill="hold"/>
                                        <p:tgtEl>
                                          <p:spTgt spid="32"/>
                                        </p:tgtEl>
                                        <p:attrNameLst>
                                          <p:attrName>ppt_h</p:attrName>
                                        </p:attrNameLst>
                                      </p:cBhvr>
                                      <p:tavLst>
                                        <p:tav tm="0">
                                          <p:val>
                                            <p:strVal val="#ppt_h"/>
                                          </p:val>
                                        </p:tav>
                                        <p:tav tm="100000">
                                          <p:val>
                                            <p:strVal val="#ppt_h"/>
                                          </p:val>
                                        </p:tav>
                                      </p:tavLst>
                                    </p:anim>
                                    <p:animEffect transition="in" filter="fade">
                                      <p:cBhvr>
                                        <p:cTn id="25" dur="1000"/>
                                        <p:tgtEl>
                                          <p:spTgt spid="32"/>
                                        </p:tgtEl>
                                      </p:cBhvr>
                                    </p:animEffect>
                                  </p:childTnLst>
                                </p:cTn>
                              </p:par>
                            </p:childTnLst>
                          </p:cTn>
                        </p:par>
                        <p:par>
                          <p:cTn id="26" fill="hold">
                            <p:stCondLst>
                              <p:cond delay="2000"/>
                            </p:stCondLst>
                            <p:childTnLst>
                              <p:par>
                                <p:cTn id="27" presetID="51"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70" decel="100000"/>
                                        <p:tgtEl>
                                          <p:spTgt spid="11"/>
                                        </p:tgtEl>
                                      </p:cBhvr>
                                    </p:animEffect>
                                    <p:animScale>
                                      <p:cBhvr>
                                        <p:cTn id="30" dur="770" decel="100000"/>
                                        <p:tgtEl>
                                          <p:spTgt spid="11"/>
                                        </p:tgtEl>
                                      </p:cBhvr>
                                      <p:from x="10000" y="10000"/>
                                      <p:to x="200000" y="450000"/>
                                    </p:animScale>
                                    <p:animScale>
                                      <p:cBhvr>
                                        <p:cTn id="31" dur="1230" accel="100000" fill="hold">
                                          <p:stCondLst>
                                            <p:cond delay="770"/>
                                          </p:stCondLst>
                                        </p:cTn>
                                        <p:tgtEl>
                                          <p:spTgt spid="11"/>
                                        </p:tgtEl>
                                      </p:cBhvr>
                                      <p:from x="200000" y="450000"/>
                                      <p:to x="100000" y="100000"/>
                                    </p:animScale>
                                    <p:set>
                                      <p:cBhvr>
                                        <p:cTn id="32" dur="770" fill="hold"/>
                                        <p:tgtEl>
                                          <p:spTgt spid="11"/>
                                        </p:tgtEl>
                                        <p:attrNameLst>
                                          <p:attrName>ppt_x</p:attrName>
                                        </p:attrNameLst>
                                      </p:cBhvr>
                                      <p:to>
                                        <p:strVal val="(0.5)"/>
                                      </p:to>
                                    </p:set>
                                    <p:anim from="(0.5)" to="(#ppt_x)" calcmode="lin" valueType="num">
                                      <p:cBhvr>
                                        <p:cTn id="33" dur="1230" accel="100000" fill="hold">
                                          <p:stCondLst>
                                            <p:cond delay="770"/>
                                          </p:stCondLst>
                                        </p:cTn>
                                        <p:tgtEl>
                                          <p:spTgt spid="11"/>
                                        </p:tgtEl>
                                        <p:attrNameLst>
                                          <p:attrName>ppt_x</p:attrName>
                                        </p:attrNameLst>
                                      </p:cBhvr>
                                    </p:anim>
                                    <p:set>
                                      <p:cBhvr>
                                        <p:cTn id="34" dur="770" fill="hold"/>
                                        <p:tgtEl>
                                          <p:spTgt spid="11"/>
                                        </p:tgtEl>
                                        <p:attrNameLst>
                                          <p:attrName>ppt_y</p:attrName>
                                        </p:attrNameLst>
                                      </p:cBhvr>
                                      <p:to>
                                        <p:strVal val="(#ppt_y+0.4)"/>
                                      </p:to>
                                    </p:set>
                                    <p:anim from="(#ppt_y+0.4)" to="(#ppt_y)" calcmode="lin" valueType="num">
                                      <p:cBhvr>
                                        <p:cTn id="35" dur="1230" accel="100000" fill="hold">
                                          <p:stCondLst>
                                            <p:cond delay="770"/>
                                          </p:stCondLst>
                                        </p:cTn>
                                        <p:tgtEl>
                                          <p:spTgt spid="11"/>
                                        </p:tgtEl>
                                        <p:attrNameLst>
                                          <p:attrName>ppt_y</p:attrName>
                                        </p:attrNameLst>
                                      </p:cBhvr>
                                    </p:anim>
                                  </p:childTnLst>
                                </p:cTn>
                              </p:par>
                            </p:childTnLst>
                          </p:cTn>
                        </p:par>
                        <p:par>
                          <p:cTn id="36" fill="hold">
                            <p:stCondLst>
                              <p:cond delay="4000"/>
                            </p:stCondLst>
                            <p:childTnLst>
                              <p:par>
                                <p:cTn id="37" presetID="9" presetClass="entr" presetSubtype="0" fill="hold" grpId="2" nodeType="afterEffect">
                                  <p:stCondLst>
                                    <p:cond delay="500"/>
                                  </p:stCondLst>
                                  <p:childTnLst>
                                    <p:set>
                                      <p:cBhvr>
                                        <p:cTn id="38" dur="1" fill="hold">
                                          <p:stCondLst>
                                            <p:cond delay="0"/>
                                          </p:stCondLst>
                                        </p:cTn>
                                        <p:tgtEl>
                                          <p:spTgt spid="46"/>
                                        </p:tgtEl>
                                        <p:attrNameLst>
                                          <p:attrName>style.visibility</p:attrName>
                                        </p:attrNameLst>
                                      </p:cBhvr>
                                      <p:to>
                                        <p:strVal val="visible"/>
                                      </p:to>
                                    </p:set>
                                    <p:animEffect transition="in" filter="dissolve">
                                      <p:cBhvr>
                                        <p:cTn id="39" dur="500"/>
                                        <p:tgtEl>
                                          <p:spTgt spid="46"/>
                                        </p:tgtEl>
                                      </p:cBhvr>
                                    </p:animEffect>
                                  </p:childTnLst>
                                  <p:subTnLst>
                                    <p:set>
                                      <p:cBhvr override="childStyle">
                                        <p:cTn dur="1" fill="hold" display="0" masterRel="nextClick" afterEffect="1"/>
                                        <p:tgtEl>
                                          <p:spTgt spid="46"/>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55" presetClass="entr" presetSubtype="0" fill="hold" nodeType="clickEffect">
                                  <p:stCondLst>
                                    <p:cond delay="0"/>
                                  </p:stCondLst>
                                  <p:childTnLst>
                                    <p:set>
                                      <p:cBhvr>
                                        <p:cTn id="43" dur="1" fill="hold">
                                          <p:stCondLst>
                                            <p:cond delay="0"/>
                                          </p:stCondLst>
                                        </p:cTn>
                                        <p:tgtEl>
                                          <p:spTgt spid="2050"/>
                                        </p:tgtEl>
                                        <p:attrNameLst>
                                          <p:attrName>style.visibility</p:attrName>
                                        </p:attrNameLst>
                                      </p:cBhvr>
                                      <p:to>
                                        <p:strVal val="visible"/>
                                      </p:to>
                                    </p:set>
                                    <p:anim calcmode="lin" valueType="num">
                                      <p:cBhvr>
                                        <p:cTn id="44" dur="1000" fill="hold"/>
                                        <p:tgtEl>
                                          <p:spTgt spid="2050"/>
                                        </p:tgtEl>
                                        <p:attrNameLst>
                                          <p:attrName>ppt_w</p:attrName>
                                        </p:attrNameLst>
                                      </p:cBhvr>
                                      <p:tavLst>
                                        <p:tav tm="0">
                                          <p:val>
                                            <p:strVal val="#ppt_w*0.70"/>
                                          </p:val>
                                        </p:tav>
                                        <p:tav tm="100000">
                                          <p:val>
                                            <p:strVal val="#ppt_w"/>
                                          </p:val>
                                        </p:tav>
                                      </p:tavLst>
                                    </p:anim>
                                    <p:anim calcmode="lin" valueType="num">
                                      <p:cBhvr>
                                        <p:cTn id="45" dur="1000" fill="hold"/>
                                        <p:tgtEl>
                                          <p:spTgt spid="2050"/>
                                        </p:tgtEl>
                                        <p:attrNameLst>
                                          <p:attrName>ppt_h</p:attrName>
                                        </p:attrNameLst>
                                      </p:cBhvr>
                                      <p:tavLst>
                                        <p:tav tm="0">
                                          <p:val>
                                            <p:strVal val="#ppt_h"/>
                                          </p:val>
                                        </p:tav>
                                        <p:tav tm="100000">
                                          <p:val>
                                            <p:strVal val="#ppt_h"/>
                                          </p:val>
                                        </p:tav>
                                      </p:tavLst>
                                    </p:anim>
                                    <p:animEffect transition="in" filter="fade">
                                      <p:cBhvr>
                                        <p:cTn id="46" dur="1000"/>
                                        <p:tgtEl>
                                          <p:spTgt spid="2050"/>
                                        </p:tgtEl>
                                      </p:cBhvr>
                                    </p:animEffect>
                                  </p:childTnLst>
                                </p:cTn>
                              </p:par>
                            </p:childTnLst>
                          </p:cTn>
                        </p:par>
                        <p:par>
                          <p:cTn id="47" fill="hold">
                            <p:stCondLst>
                              <p:cond delay="1000"/>
                            </p:stCondLst>
                            <p:childTnLst>
                              <p:par>
                                <p:cTn id="48" presetID="10" presetClass="exit" presetSubtype="0" fill="hold" nodeType="afterEffect">
                                  <p:stCondLst>
                                    <p:cond delay="0"/>
                                  </p:stCondLst>
                                  <p:childTnLst>
                                    <p:animEffect transition="out" filter="fade">
                                      <p:cBhvr>
                                        <p:cTn id="49" dur="2000"/>
                                        <p:tgtEl>
                                          <p:spTgt spid="8"/>
                                        </p:tgtEl>
                                      </p:cBhvr>
                                    </p:animEffect>
                                    <p:set>
                                      <p:cBhvr>
                                        <p:cTn id="50" dur="1" fill="hold">
                                          <p:stCondLst>
                                            <p:cond delay="1999"/>
                                          </p:stCondLst>
                                        </p:cTn>
                                        <p:tgtEl>
                                          <p:spTgt spid="8"/>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2000"/>
                                        <p:tgtEl>
                                          <p:spTgt spid="11"/>
                                        </p:tgtEl>
                                      </p:cBhvr>
                                    </p:animEffect>
                                    <p:set>
                                      <p:cBhvr>
                                        <p:cTn id="53" dur="1" fill="hold">
                                          <p:stCondLst>
                                            <p:cond delay="1999"/>
                                          </p:stCondLst>
                                        </p:cTn>
                                        <p:tgtEl>
                                          <p:spTgt spid="11"/>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2000"/>
                                        <p:tgtEl>
                                          <p:spTgt spid="33"/>
                                        </p:tgtEl>
                                      </p:cBhvr>
                                    </p:animEffect>
                                    <p:set>
                                      <p:cBhvr>
                                        <p:cTn id="56" dur="1" fill="hold">
                                          <p:stCondLst>
                                            <p:cond delay="1999"/>
                                          </p:stCondLst>
                                        </p:cTn>
                                        <p:tgtEl>
                                          <p:spTgt spid="33"/>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2000"/>
                                        <p:tgtEl>
                                          <p:spTgt spid="32"/>
                                        </p:tgtEl>
                                      </p:cBhvr>
                                    </p:animEffect>
                                    <p:set>
                                      <p:cBhvr>
                                        <p:cTn id="59" dur="1" fill="hold">
                                          <p:stCondLst>
                                            <p:cond delay="1999"/>
                                          </p:stCondLst>
                                        </p:cTn>
                                        <p:tgtEl>
                                          <p:spTgt spid="32"/>
                                        </p:tgtEl>
                                        <p:attrNameLst>
                                          <p:attrName>style.visibility</p:attrName>
                                        </p:attrNameLst>
                                      </p:cBhvr>
                                      <p:to>
                                        <p:strVal val="hidden"/>
                                      </p:to>
                                    </p:set>
                                  </p:childTnLst>
                                </p:cTn>
                              </p:par>
                            </p:childTnLst>
                          </p:cTn>
                        </p:par>
                        <p:par>
                          <p:cTn id="60" fill="hold">
                            <p:stCondLst>
                              <p:cond delay="3000"/>
                            </p:stCondLst>
                            <p:childTnLst>
                              <p:par>
                                <p:cTn id="61" presetID="9"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dissolve">
                                      <p:cBhvr>
                                        <p:cTn id="63" dur="500"/>
                                        <p:tgtEl>
                                          <p:spTgt spid="14"/>
                                        </p:tgtEl>
                                      </p:cBhvr>
                                    </p:animEffect>
                                  </p:childTnLst>
                                </p:cTn>
                              </p:par>
                              <p:par>
                                <p:cTn id="64" presetID="9" presetClass="entr" presetSubtype="0" fill="hold"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dissolve">
                                      <p:cBhvr>
                                        <p:cTn id="66" dur="500"/>
                                        <p:tgtEl>
                                          <p:spTgt spid="15"/>
                                        </p:tgtEl>
                                      </p:cBhvr>
                                    </p:animEffect>
                                  </p:childTnLst>
                                </p:cTn>
                              </p:par>
                              <p:par>
                                <p:cTn id="67" presetID="9" presetClass="entr" presetSubtype="0"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dissolve">
                                      <p:cBhvr>
                                        <p:cTn id="69" dur="500"/>
                                        <p:tgtEl>
                                          <p:spTgt spid="27"/>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dissolve">
                                      <p:cBhvr>
                                        <p:cTn id="72" dur="500"/>
                                        <p:tgtEl>
                                          <p:spTgt spid="16"/>
                                        </p:tgtEl>
                                      </p:cBhvr>
                                    </p:animEffect>
                                  </p:childTnLst>
                                </p:cTn>
                              </p:par>
                              <p:par>
                                <p:cTn id="73" presetID="9" presetClass="entr" presetSubtype="0" fill="hold"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dissolve">
                                      <p:cBhvr>
                                        <p:cTn id="75" dur="500"/>
                                        <p:tgtEl>
                                          <p:spTgt spid="17"/>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dissolve">
                                      <p:cBhvr>
                                        <p:cTn id="78" dur="500"/>
                                        <p:tgtEl>
                                          <p:spTgt spid="18"/>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dissolve">
                                      <p:cBhvr>
                                        <p:cTn id="81" dur="500"/>
                                        <p:tgtEl>
                                          <p:spTgt spid="20"/>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dissolve">
                                      <p:cBhvr>
                                        <p:cTn id="84" dur="500"/>
                                        <p:tgtEl>
                                          <p:spTgt spid="30"/>
                                        </p:tgtEl>
                                      </p:cBhvr>
                                    </p:animEffect>
                                  </p:childTnLst>
                                </p:cTn>
                              </p:par>
                              <p:par>
                                <p:cTn id="85" presetID="9" presetClass="entr" presetSubtype="0" fill="hold"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dissolve">
                                      <p:cBhvr>
                                        <p:cTn id="87" dur="500"/>
                                        <p:tgtEl>
                                          <p:spTgt spid="19"/>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dissolve">
                                      <p:cBhvr>
                                        <p:cTn id="90" dur="500"/>
                                        <p:tgtEl>
                                          <p:spTgt spid="31"/>
                                        </p:tgtEl>
                                      </p:cBhvr>
                                    </p:animEffect>
                                  </p:childTnLst>
                                </p:cTn>
                              </p:par>
                              <p:par>
                                <p:cTn id="91" presetID="9" presetClass="entr" presetSubtype="0" fill="hold" nodeType="with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dissolve">
                                      <p:cBhvr>
                                        <p:cTn id="93" dur="500"/>
                                        <p:tgtEl>
                                          <p:spTgt spid="34"/>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dissolve">
                                      <p:cBhvr>
                                        <p:cTn id="96" dur="500"/>
                                        <p:tgtEl>
                                          <p:spTgt spid="22"/>
                                        </p:tgtEl>
                                      </p:cBhvr>
                                    </p:animEffect>
                                  </p:childTnLst>
                                </p:cTn>
                              </p:par>
                              <p:par>
                                <p:cTn id="97" presetID="9" presetClass="entr" presetSubtype="0" fill="hold" nodeType="with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dissolve">
                                      <p:cBhvr>
                                        <p:cTn id="99" dur="500"/>
                                        <p:tgtEl>
                                          <p:spTgt spid="26"/>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dissolve">
                                      <p:cBhvr>
                                        <p:cTn id="102" dur="500"/>
                                        <p:tgtEl>
                                          <p:spTgt spid="25"/>
                                        </p:tgtEl>
                                      </p:cBhvr>
                                    </p:animEffect>
                                  </p:childTnLst>
                                </p:cTn>
                              </p:par>
                              <p:par>
                                <p:cTn id="103" presetID="9" presetClass="entr" presetSubtype="0" fill="hold" nodeType="with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dissolve">
                                      <p:cBhvr>
                                        <p:cTn id="105" dur="500"/>
                                        <p:tgtEl>
                                          <p:spTgt spid="41"/>
                                        </p:tgtEl>
                                      </p:cBhvr>
                                    </p:animEffect>
                                  </p:childTnLst>
                                </p:cTn>
                              </p:par>
                              <p:par>
                                <p:cTn id="106" presetID="9" presetClass="entr" presetSubtype="0" fill="hold" nodeType="with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dissolve">
                                      <p:cBhvr>
                                        <p:cTn id="108" dur="500"/>
                                        <p:tgtEl>
                                          <p:spTgt spid="37"/>
                                        </p:tgtEl>
                                      </p:cBhvr>
                                    </p:animEffect>
                                  </p:childTnLst>
                                </p:cTn>
                              </p:par>
                            </p:childTnLst>
                          </p:cTn>
                        </p:par>
                        <p:par>
                          <p:cTn id="109" fill="hold">
                            <p:stCondLst>
                              <p:cond delay="3500"/>
                            </p:stCondLst>
                            <p:childTnLst>
                              <p:par>
                                <p:cTn id="110" presetID="27" presetClass="emph" presetSubtype="0" fill="hold" grpId="1" nodeType="afterEffect">
                                  <p:stCondLst>
                                    <p:cond delay="0"/>
                                  </p:stCondLst>
                                  <p:childTnLst>
                                    <p:animClr clrSpc="rgb">
                                      <p:cBhvr override="childStyle">
                                        <p:cTn id="111" dur="250" autoRev="1" fill="hold"/>
                                        <p:tgtEl>
                                          <p:spTgt spid="25"/>
                                        </p:tgtEl>
                                        <p:attrNameLst>
                                          <p:attrName>style.color</p:attrName>
                                        </p:attrNameLst>
                                      </p:cBhvr>
                                      <p:to>
                                        <a:schemeClr val="bg1"/>
                                      </p:to>
                                    </p:animClr>
                                    <p:animClr clrSpc="rgb">
                                      <p:cBhvr>
                                        <p:cTn id="112" dur="250" autoRev="1" fill="hold"/>
                                        <p:tgtEl>
                                          <p:spTgt spid="25"/>
                                        </p:tgtEl>
                                        <p:attrNameLst>
                                          <p:attrName>fillcolor</p:attrName>
                                        </p:attrNameLst>
                                      </p:cBhvr>
                                      <p:to>
                                        <a:schemeClr val="bg1"/>
                                      </p:to>
                                    </p:animClr>
                                    <p:set>
                                      <p:cBhvr>
                                        <p:cTn id="113" dur="250" autoRev="1" fill="hold"/>
                                        <p:tgtEl>
                                          <p:spTgt spid="25"/>
                                        </p:tgtEl>
                                        <p:attrNameLst>
                                          <p:attrName>fill.type</p:attrName>
                                        </p:attrNameLst>
                                      </p:cBhvr>
                                      <p:to>
                                        <p:strVal val="solid"/>
                                      </p:to>
                                    </p:set>
                                    <p:set>
                                      <p:cBhvr>
                                        <p:cTn id="114" dur="250" autoRev="1" fill="hold"/>
                                        <p:tgtEl>
                                          <p:spTgt spid="2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1" grpId="1" animBg="1"/>
      <p:bldP spid="14" grpId="0" animBg="1"/>
      <p:bldP spid="16" grpId="0" animBg="1"/>
      <p:bldP spid="18" grpId="0" animBg="1"/>
      <p:bldP spid="20" grpId="0" animBg="1"/>
      <p:bldP spid="22" grpId="0" animBg="1"/>
      <p:bldP spid="25" grpId="0" animBg="1"/>
      <p:bldP spid="25" grpId="1" animBg="1"/>
      <p:bldP spid="30" grpId="0" animBg="1"/>
      <p:bldP spid="31" grpId="0" animBg="1"/>
      <p:bldP spid="32" grpId="1" animBg="1"/>
      <p:bldP spid="32" grpId="2" animBg="1"/>
      <p:bldP spid="46"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32" name="Picture 2"/>
          <p:cNvPicPr>
            <a:picLocks noChangeAspect="1" noChangeArrowheads="1"/>
          </p:cNvPicPr>
          <p:nvPr/>
        </p:nvPicPr>
        <p:blipFill>
          <a:blip r:embed="rId2" cstate="print"/>
          <a:srcRect/>
          <a:stretch>
            <a:fillRect/>
          </a:stretch>
        </p:blipFill>
        <p:spPr bwMode="auto">
          <a:xfrm>
            <a:off x="2209800" y="1143000"/>
            <a:ext cx="5014390" cy="5554133"/>
          </a:xfrm>
          <a:prstGeom prst="rect">
            <a:avLst/>
          </a:prstGeom>
          <a:noFill/>
          <a:ln w="9525">
            <a:solidFill>
              <a:schemeClr val="bg2"/>
            </a:solidFill>
            <a:miter lim="800000"/>
            <a:headEnd/>
            <a:tailEnd/>
          </a:ln>
          <a:effectLst/>
        </p:spPr>
      </p:pic>
      <p:pic>
        <p:nvPicPr>
          <p:cNvPr id="26" name="Picture 25" descr="new announcements landing page.jpg"/>
          <p:cNvPicPr>
            <a:picLocks noChangeAspect="1"/>
          </p:cNvPicPr>
          <p:nvPr/>
        </p:nvPicPr>
        <p:blipFill>
          <a:blip r:embed="rId3" cstate="print"/>
          <a:stretch>
            <a:fillRect/>
          </a:stretch>
        </p:blipFill>
        <p:spPr>
          <a:xfrm>
            <a:off x="2438400" y="1752600"/>
            <a:ext cx="4296438" cy="3450336"/>
          </a:xfrm>
          <a:prstGeom prst="rect">
            <a:avLst/>
          </a:prstGeom>
          <a:ln>
            <a:solidFill>
              <a:schemeClr val="bg2"/>
            </a:solidFill>
          </a:ln>
        </p:spPr>
      </p:pic>
      <p:sp>
        <p:nvSpPr>
          <p:cNvPr id="10" name="TextBox 9"/>
          <p:cNvSpPr txBox="1"/>
          <p:nvPr/>
        </p:nvSpPr>
        <p:spPr>
          <a:xfrm>
            <a:off x="304800" y="2438400"/>
            <a:ext cx="1905000" cy="461665"/>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Insert title for new announcement.</a:t>
            </a:r>
            <a:endParaRPr lang="en-US" sz="1200" dirty="0">
              <a:solidFill>
                <a:schemeClr val="accent3"/>
              </a:solidFill>
              <a:latin typeface="Arial" pitchFamily="34" charset="0"/>
              <a:cs typeface="Arial" pitchFamily="34" charset="0"/>
            </a:endParaRPr>
          </a:p>
        </p:txBody>
      </p:sp>
      <p:sp>
        <p:nvSpPr>
          <p:cNvPr id="13" name="TextBox 12"/>
          <p:cNvSpPr txBox="1"/>
          <p:nvPr/>
        </p:nvSpPr>
        <p:spPr>
          <a:xfrm>
            <a:off x="6934200" y="2819400"/>
            <a:ext cx="2057400" cy="461665"/>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Insert text for new announcement.</a:t>
            </a:r>
            <a:endParaRPr lang="en-US" sz="1200" dirty="0">
              <a:solidFill>
                <a:schemeClr val="accent3"/>
              </a:solidFill>
              <a:latin typeface="Arial" pitchFamily="34" charset="0"/>
              <a:cs typeface="Arial" pitchFamily="34" charset="0"/>
            </a:endParaRPr>
          </a:p>
        </p:txBody>
      </p:sp>
      <p:cxnSp>
        <p:nvCxnSpPr>
          <p:cNvPr id="14" name="Straight Connector 13"/>
          <p:cNvCxnSpPr/>
          <p:nvPr/>
        </p:nvCxnSpPr>
        <p:spPr>
          <a:xfrm>
            <a:off x="6324600" y="3810000"/>
            <a:ext cx="533400" cy="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04800" y="3124200"/>
            <a:ext cx="1905000" cy="276999"/>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Insert URL link.</a:t>
            </a:r>
            <a:endParaRPr lang="en-US" sz="1200" dirty="0">
              <a:solidFill>
                <a:schemeClr val="accent3"/>
              </a:solidFill>
              <a:latin typeface="Arial" pitchFamily="34" charset="0"/>
              <a:cs typeface="Arial" pitchFamily="34" charset="0"/>
            </a:endParaRPr>
          </a:p>
        </p:txBody>
      </p:sp>
      <p:cxnSp>
        <p:nvCxnSpPr>
          <p:cNvPr id="16" name="Straight Connector 15"/>
          <p:cNvCxnSpPr/>
          <p:nvPr/>
        </p:nvCxnSpPr>
        <p:spPr>
          <a:xfrm flipH="1">
            <a:off x="6324600" y="3048000"/>
            <a:ext cx="533400" cy="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934200" y="3657600"/>
            <a:ext cx="2057400" cy="276999"/>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Insert  text for URL link</a:t>
            </a:r>
            <a:endParaRPr lang="en-US" sz="1200" dirty="0">
              <a:solidFill>
                <a:schemeClr val="accent3"/>
              </a:solidFill>
              <a:latin typeface="Arial" pitchFamily="34" charset="0"/>
              <a:cs typeface="Arial" pitchFamily="34" charset="0"/>
            </a:endParaRPr>
          </a:p>
        </p:txBody>
      </p:sp>
      <p:cxnSp>
        <p:nvCxnSpPr>
          <p:cNvPr id="18" name="Straight Connector 17"/>
          <p:cNvCxnSpPr/>
          <p:nvPr/>
        </p:nvCxnSpPr>
        <p:spPr>
          <a:xfrm>
            <a:off x="2286000" y="3276600"/>
            <a:ext cx="457200" cy="15240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286000" y="4572000"/>
            <a:ext cx="685800" cy="30480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248400" y="4572000"/>
            <a:ext cx="609600" cy="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04800" y="3581400"/>
            <a:ext cx="1905000" cy="830997"/>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Check this box if you would like to display the announcement in a new window.</a:t>
            </a:r>
            <a:endParaRPr lang="en-US" sz="1200" dirty="0">
              <a:solidFill>
                <a:schemeClr val="accent3"/>
              </a:solidFill>
              <a:latin typeface="Arial" pitchFamily="34" charset="0"/>
              <a:cs typeface="Arial" pitchFamily="34" charset="0"/>
            </a:endParaRPr>
          </a:p>
        </p:txBody>
      </p:sp>
      <p:sp>
        <p:nvSpPr>
          <p:cNvPr id="22" name="TextBox 21"/>
          <p:cNvSpPr txBox="1"/>
          <p:nvPr/>
        </p:nvSpPr>
        <p:spPr>
          <a:xfrm>
            <a:off x="304800" y="4572000"/>
            <a:ext cx="1905000" cy="646331"/>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here to “cancel” your new announcement post.</a:t>
            </a:r>
            <a:endParaRPr lang="en-US" sz="1200" dirty="0">
              <a:solidFill>
                <a:schemeClr val="accent3"/>
              </a:solidFill>
              <a:latin typeface="Arial" pitchFamily="34" charset="0"/>
              <a:cs typeface="Arial" pitchFamily="34" charset="0"/>
            </a:endParaRPr>
          </a:p>
        </p:txBody>
      </p:sp>
      <p:sp>
        <p:nvSpPr>
          <p:cNvPr id="23" name="TextBox 22"/>
          <p:cNvSpPr txBox="1"/>
          <p:nvPr/>
        </p:nvSpPr>
        <p:spPr>
          <a:xfrm>
            <a:off x="6934200" y="4321792"/>
            <a:ext cx="2057400" cy="461665"/>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here to “save” your announcement.</a:t>
            </a:r>
            <a:endParaRPr lang="en-US" sz="1200" dirty="0">
              <a:solidFill>
                <a:schemeClr val="accent3"/>
              </a:solidFill>
              <a:latin typeface="Arial" pitchFamily="34" charset="0"/>
              <a:cs typeface="Arial" pitchFamily="34" charset="0"/>
            </a:endParaRPr>
          </a:p>
        </p:txBody>
      </p:sp>
      <p:cxnSp>
        <p:nvCxnSpPr>
          <p:cNvPr id="24" name="Straight Connector 23"/>
          <p:cNvCxnSpPr/>
          <p:nvPr/>
        </p:nvCxnSpPr>
        <p:spPr>
          <a:xfrm flipH="1" flipV="1">
            <a:off x="2286000" y="3962400"/>
            <a:ext cx="457200" cy="15240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04800" y="1752600"/>
            <a:ext cx="1905000" cy="461665"/>
          </a:xfrm>
          <a:prstGeom prst="rect">
            <a:avLst/>
          </a:prstGeom>
          <a:noFill/>
          <a:ln w="38100" cmpd="thickThin">
            <a:solidFill>
              <a:schemeClr val="bg2"/>
            </a:solidFill>
          </a:ln>
        </p:spPr>
        <p:txBody>
          <a:bodyPr wrap="square" rtlCol="0">
            <a:spAutoFit/>
          </a:bodyPr>
          <a:lstStyle/>
          <a:p>
            <a:pPr algn="ctr"/>
            <a:r>
              <a:rPr lang="en-US" sz="1200" dirty="0" smtClean="0">
                <a:solidFill>
                  <a:schemeClr val="accent3"/>
                </a:solidFill>
                <a:latin typeface="Arial" pitchFamily="34" charset="0"/>
                <a:cs typeface="Arial" pitchFamily="34" charset="0"/>
              </a:rPr>
              <a:t>Header for </a:t>
            </a:r>
          </a:p>
          <a:p>
            <a:pPr algn="ctr"/>
            <a:r>
              <a:rPr lang="en-US" sz="1200" dirty="0" smtClean="0">
                <a:solidFill>
                  <a:schemeClr val="accent3"/>
                </a:solidFill>
                <a:latin typeface="Arial" pitchFamily="34" charset="0"/>
                <a:cs typeface="Arial" pitchFamily="34" charset="0"/>
              </a:rPr>
              <a:t>content item</a:t>
            </a:r>
            <a:endParaRPr lang="en-US" sz="1200" dirty="0">
              <a:solidFill>
                <a:schemeClr val="accent3"/>
              </a:solidFill>
              <a:latin typeface="Arial" pitchFamily="34" charset="0"/>
              <a:cs typeface="Arial" pitchFamily="34" charset="0"/>
            </a:endParaRPr>
          </a:p>
        </p:txBody>
      </p:sp>
      <p:cxnSp>
        <p:nvCxnSpPr>
          <p:cNvPr id="28" name="Straight Connector 27"/>
          <p:cNvCxnSpPr/>
          <p:nvPr/>
        </p:nvCxnSpPr>
        <p:spPr>
          <a:xfrm>
            <a:off x="2286000" y="1981200"/>
            <a:ext cx="228600" cy="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2286000" y="2667000"/>
            <a:ext cx="457200" cy="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5181600" y="2846696"/>
            <a:ext cx="685800" cy="1"/>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086600" y="1143000"/>
            <a:ext cx="19050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Dashboard</a:t>
            </a:r>
            <a:endParaRPr lang="en-US" sz="1200" dirty="0">
              <a:solidFill>
                <a:schemeClr val="accent3"/>
              </a:solidFill>
              <a:latin typeface="Arial" pitchFamily="34" charset="0"/>
              <a:cs typeface="Arial" pitchFamily="34" charset="0"/>
            </a:endParaRPr>
          </a:p>
        </p:txBody>
      </p:sp>
      <p:cxnSp>
        <p:nvCxnSpPr>
          <p:cNvPr id="49" name="Straight Connector 48"/>
          <p:cNvCxnSpPr/>
          <p:nvPr/>
        </p:nvCxnSpPr>
        <p:spPr>
          <a:xfrm>
            <a:off x="4419600" y="1295400"/>
            <a:ext cx="2514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943600" y="1676400"/>
            <a:ext cx="3048000" cy="230832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noFill/>
          </a:ln>
        </p:spPr>
        <p:txBody>
          <a:bodyPr wrap="square" rtlCol="0">
            <a:spAutoFit/>
          </a:bodyPr>
          <a:lstStyle/>
          <a:p>
            <a:pPr>
              <a:lnSpc>
                <a:spcPts val="2400"/>
              </a:lnSpc>
            </a:pPr>
            <a:r>
              <a:rPr lang="en-US" b="1" i="1" dirty="0" smtClean="0">
                <a:solidFill>
                  <a:schemeClr val="accent3"/>
                </a:solidFill>
                <a:latin typeface="Arial" pitchFamily="34" charset="0"/>
                <a:cs typeface="Arial" pitchFamily="34" charset="0"/>
              </a:rPr>
              <a:t>Group </a:t>
            </a:r>
            <a:r>
              <a:rPr lang="en-US" b="1" i="1" dirty="0" err="1" smtClean="0">
                <a:solidFill>
                  <a:schemeClr val="accent3"/>
                </a:solidFill>
                <a:latin typeface="Arial" pitchFamily="34" charset="0"/>
                <a:cs typeface="Arial" pitchFamily="34" charset="0"/>
              </a:rPr>
              <a:t>Admins</a:t>
            </a:r>
            <a:r>
              <a:rPr lang="en-US" dirty="0" smtClean="0">
                <a:solidFill>
                  <a:schemeClr val="accent3"/>
                </a:solidFill>
                <a:latin typeface="Arial" pitchFamily="34" charset="0"/>
                <a:cs typeface="Arial" pitchFamily="34" charset="0"/>
              </a:rPr>
              <a:t>:</a:t>
            </a:r>
            <a:r>
              <a:rPr lang="en-US" i="1" dirty="0" smtClean="0">
                <a:solidFill>
                  <a:schemeClr val="accent3"/>
                </a:solidFill>
                <a:latin typeface="Arial" pitchFamily="34" charset="0"/>
                <a:cs typeface="Arial" pitchFamily="34" charset="0"/>
              </a:rPr>
              <a:t>   </a:t>
            </a:r>
          </a:p>
          <a:p>
            <a:pPr>
              <a:lnSpc>
                <a:spcPts val="2400"/>
              </a:lnSpc>
            </a:pPr>
            <a:r>
              <a:rPr lang="en-US" i="1" dirty="0" smtClean="0">
                <a:solidFill>
                  <a:schemeClr val="accent3"/>
                </a:solidFill>
                <a:latin typeface="Arial" pitchFamily="34" charset="0"/>
                <a:cs typeface="Arial" pitchFamily="34" charset="0"/>
              </a:rPr>
              <a:t>Click the screen to find out how to “add” an announcement from the landing page.</a:t>
            </a:r>
          </a:p>
          <a:p>
            <a:endParaRPr lang="en-US" sz="800" b="1" i="1" dirty="0" smtClean="0">
              <a:solidFill>
                <a:schemeClr val="accent3"/>
              </a:solidFill>
              <a:latin typeface="Arial" pitchFamily="34" charset="0"/>
              <a:cs typeface="Arial" pitchFamily="34" charset="0"/>
            </a:endParaRPr>
          </a:p>
          <a:p>
            <a:r>
              <a:rPr lang="en-US" b="1" i="1" dirty="0" smtClean="0">
                <a:solidFill>
                  <a:schemeClr val="accent3"/>
                </a:solidFill>
                <a:latin typeface="Arial" pitchFamily="34" charset="0"/>
                <a:cs typeface="Arial" pitchFamily="34" charset="0"/>
              </a:rPr>
              <a:t>Users</a:t>
            </a:r>
            <a:r>
              <a:rPr lang="en-US" i="1" dirty="0" smtClean="0">
                <a:solidFill>
                  <a:schemeClr val="accent3"/>
                </a:solidFill>
                <a:latin typeface="Arial" pitchFamily="34" charset="0"/>
                <a:cs typeface="Arial" pitchFamily="34" charset="0"/>
              </a:rPr>
              <a:t>: Click </a:t>
            </a:r>
            <a:r>
              <a:rPr lang="en-US" u="sng" dirty="0" smtClean="0">
                <a:solidFill>
                  <a:srgbClr val="0000FF"/>
                </a:solidFill>
                <a:latin typeface="Arial" pitchFamily="34" charset="0"/>
                <a:cs typeface="Arial" pitchFamily="34" charset="0"/>
                <a:hlinkClick r:id="" action="ppaction://hlinkshowjump?jump=nextslide"/>
              </a:rPr>
              <a:t>here</a:t>
            </a:r>
            <a:r>
              <a:rPr lang="en-US" dirty="0" smtClean="0">
                <a:solidFill>
                  <a:schemeClr val="accent3"/>
                </a:solidFill>
                <a:latin typeface="Arial" pitchFamily="34" charset="0"/>
                <a:cs typeface="Arial" pitchFamily="34" charset="0"/>
              </a:rPr>
              <a:t> </a:t>
            </a:r>
            <a:r>
              <a:rPr lang="en-US" i="1" dirty="0" smtClean="0">
                <a:solidFill>
                  <a:schemeClr val="accent3"/>
                </a:solidFill>
                <a:latin typeface="Arial" pitchFamily="34" charset="0"/>
                <a:cs typeface="Arial" pitchFamily="34" charset="0"/>
              </a:rPr>
              <a:t>to skip this slide.</a:t>
            </a:r>
            <a:r>
              <a:rPr lang="en-US" b="1" i="1" dirty="0" smtClean="0">
                <a:solidFill>
                  <a:schemeClr val="accent3"/>
                </a:solidFill>
                <a:latin typeface="Arial" pitchFamily="34" charset="0"/>
                <a:cs typeface="Arial" pitchFamily="34" charset="0"/>
              </a:rPr>
              <a:t> </a:t>
            </a:r>
            <a:endParaRPr lang="en-US" sz="800" b="1" i="1" dirty="0" smtClean="0">
              <a:solidFill>
                <a:schemeClr val="accent3"/>
              </a:solidFill>
              <a:latin typeface="Arial" pitchFamily="34" charset="0"/>
              <a:cs typeface="Arial" pitchFamily="34" charset="0"/>
            </a:endParaRPr>
          </a:p>
        </p:txBody>
      </p:sp>
      <p:pic>
        <p:nvPicPr>
          <p:cNvPr id="38" name="Picture 3">
            <a:hlinkClick r:id="rId4"/>
          </p:cNvPr>
          <p:cNvPicPr>
            <a:picLocks noChangeAspect="1" noChangeArrowheads="1"/>
          </p:cNvPicPr>
          <p:nvPr/>
        </p:nvPicPr>
        <p:blipFill>
          <a:blip r:embed="rId5" cstate="print"/>
          <a:stretch>
            <a:fillRect/>
          </a:stretch>
        </p:blipFill>
        <p:spPr bwMode="auto">
          <a:xfrm>
            <a:off x="7696200" y="1749198"/>
            <a:ext cx="308202" cy="308202"/>
          </a:xfrm>
          <a:prstGeom prst="rect">
            <a:avLst/>
          </a:prstGeom>
          <a:noFill/>
          <a:ln w="9525">
            <a:solidFill>
              <a:schemeClr val="tx1"/>
            </a:solidFill>
            <a:miter lim="800000"/>
            <a:headEnd/>
            <a:tailEnd/>
          </a:ln>
        </p:spPr>
      </p:pic>
      <p:sp>
        <p:nvSpPr>
          <p:cNvPr id="39" name="Rectangle 38"/>
          <p:cNvSpPr/>
          <p:nvPr/>
        </p:nvSpPr>
        <p:spPr>
          <a:xfrm>
            <a:off x="0" y="0"/>
            <a:ext cx="9144000" cy="738664"/>
          </a:xfrm>
          <a:prstGeom prst="rect">
            <a:avLst/>
          </a:prstGeom>
        </p:spPr>
        <p:txBody>
          <a:bodyPr wrap="square">
            <a:spAutoFit/>
          </a:bodyPr>
          <a:lstStyle/>
          <a:p>
            <a:pPr marL="365760" lvl="0" indent="-256032" algn="ctr">
              <a:buClr>
                <a:schemeClr val="accent1"/>
              </a:buClr>
              <a:buSzPct val="68000"/>
              <a:defRPr/>
            </a:pPr>
            <a:r>
              <a:rPr lang="en-US" sz="21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How to Add </a:t>
            </a:r>
            <a:r>
              <a:rPr lang="en-US" sz="21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Announcements</a:t>
            </a:r>
            <a:r>
              <a:rPr lang="en-US" sz="21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 from Your </a:t>
            </a:r>
            <a:r>
              <a:rPr lang="en-US" sz="21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My Bar Access </a:t>
            </a:r>
            <a:r>
              <a:rPr lang="en-US" sz="2100" b="1" u="sng"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Landing Page </a:t>
            </a:r>
          </a:p>
          <a:p>
            <a:pPr marL="365760" lvl="0" indent="-256032" algn="ctr">
              <a:buClr>
                <a:schemeClr val="accent1"/>
              </a:buClr>
              <a:buSzPct val="68000"/>
              <a:defRPr/>
            </a:pPr>
            <a:r>
              <a:rPr lang="en-US" sz="21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a:t>
            </a:r>
            <a:r>
              <a:rPr lang="en-US" sz="21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Group </a:t>
            </a:r>
            <a:r>
              <a:rPr lang="en-US" sz="2100" b="1" dirty="0" err="1"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Admins</a:t>
            </a:r>
            <a:r>
              <a:rPr lang="en-US" sz="21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 </a:t>
            </a:r>
            <a:r>
              <a:rPr lang="en-US" sz="21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ONLY)</a:t>
            </a:r>
            <a:endParaRPr lang="en-US" sz="2100" dirty="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endParaRPr>
          </a:p>
        </p:txBody>
      </p:sp>
      <p:sp>
        <p:nvSpPr>
          <p:cNvPr id="37" name="Rectangle 36"/>
          <p:cNvSpPr/>
          <p:nvPr/>
        </p:nvSpPr>
        <p:spPr>
          <a:xfrm>
            <a:off x="228600" y="5334000"/>
            <a:ext cx="5943600" cy="1277273"/>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rgbClr val="FAF6EE">
                    <a:lumMod val="10000"/>
                  </a:srgbClr>
                </a:solidFill>
                <a:latin typeface="Arial" pitchFamily="34" charset="0"/>
                <a:cs typeface="Arial" pitchFamily="34" charset="0"/>
              </a:rPr>
              <a:t>Return to the following slides:</a:t>
            </a:r>
          </a:p>
          <a:p>
            <a:pPr lvl="0">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b="1" dirty="0" smtClean="0">
                <a:solidFill>
                  <a:srgbClr val="FAF6EE">
                    <a:lumMod val="10000"/>
                  </a:srgbClr>
                </a:solidFill>
                <a:latin typeface="Arial" pitchFamily="34" charset="0"/>
                <a:cs typeface="Arial" pitchFamily="34" charset="0"/>
              </a:rPr>
              <a:t> </a:t>
            </a:r>
            <a:r>
              <a:rPr lang="en-US" sz="1100" dirty="0" smtClean="0">
                <a:solidFill>
                  <a:srgbClr val="CCB676">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6" action="ppaction://hlinksldjump"/>
              </a:rPr>
              <a:t>Homepage: Member-Created Content Displayed</a:t>
            </a:r>
            <a:r>
              <a:rPr lang="en-US" sz="1100" dirty="0" smtClean="0">
                <a:solidFill>
                  <a:srgbClr val="CCB676">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7" action="ppaction://hlinksldjump"/>
              </a:rPr>
              <a:t>How to Access your Member Group’s Landing Page: Member-Created Content Displayed</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8" action="ppaction://hlinksldjump"/>
              </a:rPr>
              <a:t>How to Contribute</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9" action="ppaction://hlinksldjump"/>
              </a:rPr>
              <a:t>Announcements</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10" action="ppaction://hlinksldjump"/>
              </a:rPr>
              <a:t>How to View the Announcements . . . Homepage</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11" action="ppaction://hlinksldjump"/>
              </a:rPr>
              <a:t>How to View the Announcements . . . Landing Page</a:t>
            </a:r>
            <a:r>
              <a:rPr lang="en-US" sz="1100" dirty="0" smtClean="0">
                <a:solidFill>
                  <a:srgbClr val="FAF6EE">
                    <a:lumMod val="10000"/>
                  </a:srgbClr>
                </a:solidFill>
                <a:latin typeface="Arial" pitchFamily="34" charset="0"/>
                <a:cs typeface="Arial" pitchFamily="34" charset="0"/>
              </a:rPr>
              <a:t>”</a:t>
            </a:r>
            <a:endParaRPr lang="en-US" sz="2000" b="1" i="1" dirty="0" smtClean="0">
              <a:solidFill>
                <a:schemeClr val="bg2">
                  <a:lumMod val="10000"/>
                </a:schemeClr>
              </a:solidFill>
              <a:latin typeface="Arial" pitchFamily="34" charset="0"/>
              <a:cs typeface="Arial" pitchFamily="34" charset="0"/>
            </a:endParaRPr>
          </a:p>
        </p:txBody>
      </p:sp>
      <p:sp>
        <p:nvSpPr>
          <p:cNvPr id="58" name="Rectangle 57"/>
          <p:cNvSpPr/>
          <p:nvPr/>
        </p:nvSpPr>
        <p:spPr>
          <a:xfrm>
            <a:off x="0" y="762000"/>
            <a:ext cx="9144000" cy="307777"/>
          </a:xfrm>
          <a:prstGeom prst="rect">
            <a:avLst/>
          </a:prstGeom>
        </p:spPr>
        <p:txBody>
          <a:bodyPr wrap="square">
            <a:spAutoFit/>
          </a:bodyPr>
          <a:lstStyle/>
          <a:p>
            <a:pPr marL="365760" lvl="0" indent="-256032" algn="ctr">
              <a:spcBef>
                <a:spcPts val="400"/>
              </a:spcBef>
              <a:buClr>
                <a:srgbClr val="C59635"/>
              </a:buClr>
              <a:buSzPct val="68000"/>
            </a:pPr>
            <a:r>
              <a:rPr lang="en-US" sz="1400" i="1" dirty="0" smtClean="0">
                <a:solidFill>
                  <a:srgbClr val="000000"/>
                </a:solidFill>
                <a:latin typeface="Arial" pitchFamily="34" charset="0"/>
                <a:cs typeface="Arial" pitchFamily="34" charset="0"/>
              </a:rPr>
              <a:t>Clicking “</a:t>
            </a:r>
            <a:r>
              <a:rPr lang="en-US" sz="1400" i="1" dirty="0" smtClean="0">
                <a:solidFill>
                  <a:schemeClr val="accent3"/>
                </a:solidFill>
                <a:latin typeface="Arial" pitchFamily="34" charset="0"/>
                <a:cs typeface="Arial" pitchFamily="34" charset="0"/>
              </a:rPr>
              <a:t>add”</a:t>
            </a:r>
            <a:r>
              <a:rPr lang="en-US" sz="1400" i="1" dirty="0" smtClean="0">
                <a:solidFill>
                  <a:srgbClr val="000000"/>
                </a:solidFill>
                <a:latin typeface="Arial" pitchFamily="34" charset="0"/>
                <a:cs typeface="Arial" pitchFamily="34" charset="0"/>
              </a:rPr>
              <a:t> in the </a:t>
            </a:r>
            <a:r>
              <a:rPr lang="en-US" sz="1400" b="1" i="1" dirty="0" smtClean="0">
                <a:solidFill>
                  <a:schemeClr val="bg1"/>
                </a:solidFill>
                <a:latin typeface="Arial" pitchFamily="34" charset="0"/>
                <a:cs typeface="Arial" pitchFamily="34" charset="0"/>
              </a:rPr>
              <a:t>announcements</a:t>
            </a:r>
            <a:r>
              <a:rPr lang="en-US" sz="1400" i="1" dirty="0" smtClean="0">
                <a:solidFill>
                  <a:srgbClr val="000000"/>
                </a:solidFill>
                <a:latin typeface="Arial" pitchFamily="34" charset="0"/>
                <a:cs typeface="Arial" pitchFamily="34" charset="0"/>
              </a:rPr>
              <a:t> will display this page: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50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strVal val="#ppt_w*0.70"/>
                                          </p:val>
                                        </p:tav>
                                        <p:tav tm="100000">
                                          <p:val>
                                            <p:strVal val="#ppt_w"/>
                                          </p:val>
                                        </p:tav>
                                      </p:tavLst>
                                    </p:anim>
                                    <p:anim calcmode="lin" valueType="num">
                                      <p:cBhvr>
                                        <p:cTn id="8" dur="1000" fill="hold"/>
                                        <p:tgtEl>
                                          <p:spTgt spid="32"/>
                                        </p:tgtEl>
                                        <p:attrNameLst>
                                          <p:attrName>ppt_h</p:attrName>
                                        </p:attrNameLst>
                                      </p:cBhvr>
                                      <p:tavLst>
                                        <p:tav tm="0">
                                          <p:val>
                                            <p:strVal val="#ppt_h"/>
                                          </p:val>
                                        </p:tav>
                                        <p:tav tm="100000">
                                          <p:val>
                                            <p:strVal val="#ppt_h"/>
                                          </p:val>
                                        </p:tav>
                                      </p:tavLst>
                                    </p:anim>
                                    <p:animEffect transition="in" filter="fade">
                                      <p:cBhvr>
                                        <p:cTn id="9" dur="1000"/>
                                        <p:tgtEl>
                                          <p:spTgt spid="32"/>
                                        </p:tgtEl>
                                      </p:cBhvr>
                                    </p:animEffect>
                                  </p:childTnLst>
                                </p:cTn>
                              </p:par>
                              <p:par>
                                <p:cTn id="10" presetID="55" presetClass="entr" presetSubtype="0" fill="hold" nodeType="withEffect">
                                  <p:stCondLst>
                                    <p:cond delay="500"/>
                                  </p:stCondLst>
                                  <p:childTnLst>
                                    <p:set>
                                      <p:cBhvr>
                                        <p:cTn id="11" dur="1" fill="hold">
                                          <p:stCondLst>
                                            <p:cond delay="0"/>
                                          </p:stCondLst>
                                        </p:cTn>
                                        <p:tgtEl>
                                          <p:spTgt spid="49"/>
                                        </p:tgtEl>
                                        <p:attrNameLst>
                                          <p:attrName>style.visibility</p:attrName>
                                        </p:attrNameLst>
                                      </p:cBhvr>
                                      <p:to>
                                        <p:strVal val="visible"/>
                                      </p:to>
                                    </p:set>
                                    <p:anim calcmode="lin" valueType="num">
                                      <p:cBhvr>
                                        <p:cTn id="12" dur="1000" fill="hold"/>
                                        <p:tgtEl>
                                          <p:spTgt spid="49"/>
                                        </p:tgtEl>
                                        <p:attrNameLst>
                                          <p:attrName>ppt_w</p:attrName>
                                        </p:attrNameLst>
                                      </p:cBhvr>
                                      <p:tavLst>
                                        <p:tav tm="0">
                                          <p:val>
                                            <p:strVal val="#ppt_w*0.70"/>
                                          </p:val>
                                        </p:tav>
                                        <p:tav tm="100000">
                                          <p:val>
                                            <p:strVal val="#ppt_w"/>
                                          </p:val>
                                        </p:tav>
                                      </p:tavLst>
                                    </p:anim>
                                    <p:anim calcmode="lin" valueType="num">
                                      <p:cBhvr>
                                        <p:cTn id="13" dur="1000" fill="hold"/>
                                        <p:tgtEl>
                                          <p:spTgt spid="49"/>
                                        </p:tgtEl>
                                        <p:attrNameLst>
                                          <p:attrName>ppt_h</p:attrName>
                                        </p:attrNameLst>
                                      </p:cBhvr>
                                      <p:tavLst>
                                        <p:tav tm="0">
                                          <p:val>
                                            <p:strVal val="#ppt_h"/>
                                          </p:val>
                                        </p:tav>
                                        <p:tav tm="100000">
                                          <p:val>
                                            <p:strVal val="#ppt_h"/>
                                          </p:val>
                                        </p:tav>
                                      </p:tavLst>
                                    </p:anim>
                                    <p:animEffect transition="in" filter="fade">
                                      <p:cBhvr>
                                        <p:cTn id="14" dur="1000"/>
                                        <p:tgtEl>
                                          <p:spTgt spid="49"/>
                                        </p:tgtEl>
                                      </p:cBhvr>
                                    </p:animEffect>
                                  </p:childTnLst>
                                </p:cTn>
                              </p:par>
                              <p:par>
                                <p:cTn id="15" presetID="55" presetClass="entr" presetSubtype="0" fill="hold" grpId="0" nodeType="withEffect">
                                  <p:stCondLst>
                                    <p:cond delay="5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1000" fill="hold"/>
                                        <p:tgtEl>
                                          <p:spTgt spid="48"/>
                                        </p:tgtEl>
                                        <p:attrNameLst>
                                          <p:attrName>ppt_w</p:attrName>
                                        </p:attrNameLst>
                                      </p:cBhvr>
                                      <p:tavLst>
                                        <p:tav tm="0">
                                          <p:val>
                                            <p:strVal val="#ppt_w*0.70"/>
                                          </p:val>
                                        </p:tav>
                                        <p:tav tm="100000">
                                          <p:val>
                                            <p:strVal val="#ppt_w"/>
                                          </p:val>
                                        </p:tav>
                                      </p:tavLst>
                                    </p:anim>
                                    <p:anim calcmode="lin" valueType="num">
                                      <p:cBhvr>
                                        <p:cTn id="18" dur="1000" fill="hold"/>
                                        <p:tgtEl>
                                          <p:spTgt spid="48"/>
                                        </p:tgtEl>
                                        <p:attrNameLst>
                                          <p:attrName>ppt_h</p:attrName>
                                        </p:attrNameLst>
                                      </p:cBhvr>
                                      <p:tavLst>
                                        <p:tav tm="0">
                                          <p:val>
                                            <p:strVal val="#ppt_h"/>
                                          </p:val>
                                        </p:tav>
                                        <p:tav tm="100000">
                                          <p:val>
                                            <p:strVal val="#ppt_h"/>
                                          </p:val>
                                        </p:tav>
                                      </p:tavLst>
                                    </p:anim>
                                    <p:animEffect transition="in" filter="fade">
                                      <p:cBhvr>
                                        <p:cTn id="19" dur="1000"/>
                                        <p:tgtEl>
                                          <p:spTgt spid="48"/>
                                        </p:tgtEl>
                                      </p:cBhvr>
                                    </p:animEffect>
                                  </p:childTnLst>
                                </p:cTn>
                              </p:par>
                            </p:childTnLst>
                          </p:cTn>
                        </p:par>
                        <p:par>
                          <p:cTn id="20" fill="hold">
                            <p:stCondLst>
                              <p:cond delay="1500"/>
                            </p:stCondLst>
                            <p:childTnLst>
                              <p:par>
                                <p:cTn id="21" presetID="55"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strVal val="#ppt_w*0.70"/>
                                          </p:val>
                                        </p:tav>
                                        <p:tav tm="100000">
                                          <p:val>
                                            <p:strVal val="#ppt_w"/>
                                          </p:val>
                                        </p:tav>
                                      </p:tavLst>
                                    </p:anim>
                                    <p:anim calcmode="lin" valueType="num">
                                      <p:cBhvr>
                                        <p:cTn id="24" dur="1000" fill="hold"/>
                                        <p:tgtEl>
                                          <p:spTgt spid="37"/>
                                        </p:tgtEl>
                                        <p:attrNameLst>
                                          <p:attrName>ppt_h</p:attrName>
                                        </p:attrNameLst>
                                      </p:cBhvr>
                                      <p:tavLst>
                                        <p:tav tm="0">
                                          <p:val>
                                            <p:strVal val="#ppt_h"/>
                                          </p:val>
                                        </p:tav>
                                        <p:tav tm="100000">
                                          <p:val>
                                            <p:strVal val="#ppt_h"/>
                                          </p:val>
                                        </p:tav>
                                      </p:tavLst>
                                    </p:anim>
                                    <p:animEffect transition="in" filter="fade">
                                      <p:cBhvr>
                                        <p:cTn id="25" dur="1000"/>
                                        <p:tgtEl>
                                          <p:spTgt spid="37"/>
                                        </p:tgtEl>
                                      </p:cBhvr>
                                    </p:animEffect>
                                  </p:childTnLst>
                                </p:cTn>
                              </p:par>
                            </p:childTnLst>
                          </p:cTn>
                        </p:par>
                        <p:par>
                          <p:cTn id="26" fill="hold">
                            <p:stCondLst>
                              <p:cond delay="2500"/>
                            </p:stCondLst>
                            <p:childTnLst>
                              <p:par>
                                <p:cTn id="27" presetID="9" presetClass="entr" presetSubtype="0" fill="hold" grpId="0" nodeType="afterEffect">
                                  <p:stCondLst>
                                    <p:cond delay="500"/>
                                  </p:stCondLst>
                                  <p:childTnLst>
                                    <p:set>
                                      <p:cBhvr>
                                        <p:cTn id="28" dur="1" fill="hold">
                                          <p:stCondLst>
                                            <p:cond delay="0"/>
                                          </p:stCondLst>
                                        </p:cTn>
                                        <p:tgtEl>
                                          <p:spTgt spid="34"/>
                                        </p:tgtEl>
                                        <p:attrNameLst>
                                          <p:attrName>style.visibility</p:attrName>
                                        </p:attrNameLst>
                                      </p:cBhvr>
                                      <p:to>
                                        <p:strVal val="visible"/>
                                      </p:to>
                                    </p:set>
                                    <p:animEffect transition="in" filter="dissolve">
                                      <p:cBhvr>
                                        <p:cTn id="29" dur="5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par>
                                <p:cTn id="30" presetID="9"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subTnLst>
                                    <p:set>
                                      <p:cBhvr override="childStyle">
                                        <p:cTn dur="1" fill="hold" display="0" masterRel="nextClick" afterEffect="1"/>
                                        <p:tgtEl>
                                          <p:spTgt spid="38"/>
                                        </p:tgtEl>
                                        <p:attrNameLst>
                                          <p:attrName>style.visibility</p:attrName>
                                        </p:attrNameLst>
                                      </p:cBhvr>
                                      <p:to>
                                        <p:strVal val="hidden"/>
                                      </p:to>
                                    </p:set>
                                  </p:subTnLst>
                                </p:cTn>
                              </p:par>
                              <p:par>
                                <p:cTn id="33" presetID="29"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1000" fill="hold"/>
                                        <p:tgtEl>
                                          <p:spTgt spid="36"/>
                                        </p:tgtEl>
                                        <p:attrNameLst>
                                          <p:attrName>ppt_x</p:attrName>
                                        </p:attrNameLst>
                                      </p:cBhvr>
                                      <p:tavLst>
                                        <p:tav tm="0">
                                          <p:val>
                                            <p:strVal val="#ppt_x-.2"/>
                                          </p:val>
                                        </p:tav>
                                        <p:tav tm="100000">
                                          <p:val>
                                            <p:strVal val="#ppt_x"/>
                                          </p:val>
                                        </p:tav>
                                      </p:tavLst>
                                    </p:anim>
                                    <p:anim calcmode="lin" valueType="num">
                                      <p:cBhvr>
                                        <p:cTn id="36"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6"/>
                                        </p:tgtEl>
                                      </p:cBhvr>
                                    </p:animEffec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p:cTn id="42" dur="1000" fill="hold"/>
                                        <p:tgtEl>
                                          <p:spTgt spid="58"/>
                                        </p:tgtEl>
                                        <p:attrNameLst>
                                          <p:attrName>ppt_w</p:attrName>
                                        </p:attrNameLst>
                                      </p:cBhvr>
                                      <p:tavLst>
                                        <p:tav tm="0">
                                          <p:val>
                                            <p:strVal val="#ppt_w*0.70"/>
                                          </p:val>
                                        </p:tav>
                                        <p:tav tm="100000">
                                          <p:val>
                                            <p:strVal val="#ppt_w"/>
                                          </p:val>
                                        </p:tav>
                                      </p:tavLst>
                                    </p:anim>
                                    <p:anim calcmode="lin" valueType="num">
                                      <p:cBhvr>
                                        <p:cTn id="43" dur="1000" fill="hold"/>
                                        <p:tgtEl>
                                          <p:spTgt spid="58"/>
                                        </p:tgtEl>
                                        <p:attrNameLst>
                                          <p:attrName>ppt_h</p:attrName>
                                        </p:attrNameLst>
                                      </p:cBhvr>
                                      <p:tavLst>
                                        <p:tav tm="0">
                                          <p:val>
                                            <p:strVal val="#ppt_h"/>
                                          </p:val>
                                        </p:tav>
                                        <p:tav tm="100000">
                                          <p:val>
                                            <p:strVal val="#ppt_h"/>
                                          </p:val>
                                        </p:tav>
                                      </p:tavLst>
                                    </p:anim>
                                    <p:animEffect transition="in" filter="fade">
                                      <p:cBhvr>
                                        <p:cTn id="44" dur="1000"/>
                                        <p:tgtEl>
                                          <p:spTgt spid="58"/>
                                        </p:tgtEl>
                                      </p:cBhvr>
                                    </p:animEffect>
                                  </p:childTnLst>
                                </p:cTn>
                              </p:par>
                            </p:childTnLst>
                          </p:cTn>
                        </p:par>
                        <p:par>
                          <p:cTn id="45" fill="hold">
                            <p:stCondLst>
                              <p:cond delay="1000"/>
                            </p:stCondLst>
                            <p:childTnLst>
                              <p:par>
                                <p:cTn id="46" presetID="10" presetClass="exit" presetSubtype="0" fill="hold" nodeType="afterEffect">
                                  <p:stCondLst>
                                    <p:cond delay="0"/>
                                  </p:stCondLst>
                                  <p:childTnLst>
                                    <p:animEffect transition="out" filter="fade">
                                      <p:cBhvr>
                                        <p:cTn id="47" dur="2000"/>
                                        <p:tgtEl>
                                          <p:spTgt spid="32"/>
                                        </p:tgtEl>
                                      </p:cBhvr>
                                    </p:animEffect>
                                    <p:set>
                                      <p:cBhvr>
                                        <p:cTn id="48" dur="1" fill="hold">
                                          <p:stCondLst>
                                            <p:cond delay="1999"/>
                                          </p:stCondLst>
                                        </p:cTn>
                                        <p:tgtEl>
                                          <p:spTgt spid="32"/>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2000"/>
                                        <p:tgtEl>
                                          <p:spTgt spid="49"/>
                                        </p:tgtEl>
                                      </p:cBhvr>
                                    </p:animEffect>
                                    <p:set>
                                      <p:cBhvr>
                                        <p:cTn id="51" dur="1" fill="hold">
                                          <p:stCondLst>
                                            <p:cond delay="1999"/>
                                          </p:stCondLst>
                                        </p:cTn>
                                        <p:tgtEl>
                                          <p:spTgt spid="49"/>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2000"/>
                                        <p:tgtEl>
                                          <p:spTgt spid="48"/>
                                        </p:tgtEl>
                                      </p:cBhvr>
                                    </p:animEffect>
                                    <p:set>
                                      <p:cBhvr>
                                        <p:cTn id="54" dur="1" fill="hold">
                                          <p:stCondLst>
                                            <p:cond delay="1999"/>
                                          </p:stCondLst>
                                        </p:cTn>
                                        <p:tgtEl>
                                          <p:spTgt spid="48"/>
                                        </p:tgtEl>
                                        <p:attrNameLst>
                                          <p:attrName>style.visibility</p:attrName>
                                        </p:attrNameLst>
                                      </p:cBhvr>
                                      <p:to>
                                        <p:strVal val="hidden"/>
                                      </p:to>
                                    </p:set>
                                  </p:childTnLst>
                                </p:cTn>
                              </p:par>
                            </p:childTnLst>
                          </p:cTn>
                        </p:par>
                        <p:par>
                          <p:cTn id="55" fill="hold">
                            <p:stCondLst>
                              <p:cond delay="3000"/>
                            </p:stCondLst>
                            <p:childTnLst>
                              <p:par>
                                <p:cTn id="56" presetID="10" presetClass="entr" presetSubtype="0" fill="hold" nodeType="afterEffect">
                                  <p:stCondLst>
                                    <p:cond delay="5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2000"/>
                                        <p:tgtEl>
                                          <p:spTgt spid="26"/>
                                        </p:tgtEl>
                                      </p:cBhvr>
                                    </p:animEffect>
                                  </p:childTnLst>
                                </p:cTn>
                              </p:par>
                              <p:par>
                                <p:cTn id="59" presetID="10" presetClass="entr" presetSubtype="0"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2000"/>
                                        <p:tgtEl>
                                          <p:spTgt spid="2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20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2000"/>
                                        <p:tgtEl>
                                          <p:spTgt spid="10"/>
                                        </p:tgtEl>
                                      </p:cBhvr>
                                    </p:animEffect>
                                  </p:childTnLst>
                                </p:cTn>
                              </p:par>
                              <p:par>
                                <p:cTn id="68" presetID="10" presetClass="entr" presetSubtype="0"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2000"/>
                                        <p:tgtEl>
                                          <p:spTgt spid="3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2000"/>
                                        <p:tgtEl>
                                          <p:spTgt spid="15"/>
                                        </p:tgtEl>
                                      </p:cBhvr>
                                    </p:animEffect>
                                  </p:childTnLst>
                                </p:cTn>
                              </p:par>
                              <p:par>
                                <p:cTn id="74" presetID="10" presetClass="entr" presetSubtype="0" fill="hold"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2000"/>
                                        <p:tgtEl>
                                          <p:spTgt spid="1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2000"/>
                                        <p:tgtEl>
                                          <p:spTgt spid="21"/>
                                        </p:tgtEl>
                                      </p:cBhvr>
                                    </p:animEffect>
                                  </p:childTnLst>
                                </p:cTn>
                              </p:par>
                              <p:par>
                                <p:cTn id="80" presetID="10" presetClass="entr" presetSubtype="0" fill="hold" nodeType="with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2000"/>
                                        <p:tgtEl>
                                          <p:spTgt spid="24"/>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2000"/>
                                        <p:tgtEl>
                                          <p:spTgt spid="22"/>
                                        </p:tgtEl>
                                      </p:cBhvr>
                                    </p:animEffect>
                                  </p:childTnLst>
                                </p:cTn>
                              </p:par>
                              <p:par>
                                <p:cTn id="86" presetID="10" presetClass="entr" presetSubtype="0" fill="hold" nodeType="with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2000"/>
                                        <p:tgtEl>
                                          <p:spTgt spid="19"/>
                                        </p:tgtEl>
                                      </p:cBhvr>
                                    </p:animEffect>
                                  </p:childTnLst>
                                </p:cTn>
                              </p:par>
                              <p:par>
                                <p:cTn id="89" presetID="10" presetClass="entr" presetSubtype="0" fill="hold"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000"/>
                                        <p:tgtEl>
                                          <p:spTgt spid="2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2000"/>
                                        <p:tgtEl>
                                          <p:spTgt spid="23"/>
                                        </p:tgtEl>
                                      </p:cBhvr>
                                    </p:animEffect>
                                  </p:childTnLst>
                                </p:cTn>
                              </p:par>
                              <p:par>
                                <p:cTn id="95" presetID="10" presetClass="entr" presetSubtype="0" fill="hold" nodeType="with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2000"/>
                                        <p:tgtEl>
                                          <p:spTgt spid="1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fade">
                                      <p:cBhvr>
                                        <p:cTn id="100" dur="2000"/>
                                        <p:tgtEl>
                                          <p:spTgt spid="17"/>
                                        </p:tgtEl>
                                      </p:cBhvr>
                                    </p:animEffect>
                                  </p:childTnLst>
                                </p:cTn>
                              </p:par>
                              <p:par>
                                <p:cTn id="101" presetID="10" presetClass="entr" presetSubtype="0" fill="hold" nodeType="with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2000"/>
                                        <p:tgtEl>
                                          <p:spTgt spid="16"/>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3"/>
                                        </p:tgtEl>
                                        <p:attrNameLst>
                                          <p:attrName>style.visibility</p:attrName>
                                        </p:attrNameLst>
                                      </p:cBhvr>
                                      <p:to>
                                        <p:strVal val="visible"/>
                                      </p:to>
                                    </p:set>
                                    <p:animEffect transition="in" filter="fade">
                                      <p:cBhvr>
                                        <p:cTn id="106" dur="2000"/>
                                        <p:tgtEl>
                                          <p:spTgt spid="13"/>
                                        </p:tgtEl>
                                      </p:cBhvr>
                                    </p:animEffect>
                                  </p:childTnLst>
                                </p:cTn>
                              </p:par>
                            </p:childTnLst>
                          </p:cTn>
                        </p:par>
                        <p:par>
                          <p:cTn id="107" fill="hold">
                            <p:stCondLst>
                              <p:cond delay="5500"/>
                            </p:stCondLst>
                            <p:childTnLst>
                              <p:par>
                                <p:cTn id="108" presetID="27" presetClass="emph" presetSubtype="0" fill="hold" grpId="1" nodeType="afterEffect">
                                  <p:stCondLst>
                                    <p:cond delay="0"/>
                                  </p:stCondLst>
                                  <p:childTnLst>
                                    <p:animClr clrSpc="rgb">
                                      <p:cBhvr override="childStyle">
                                        <p:cTn id="109" dur="250" autoRev="1" fill="hold"/>
                                        <p:tgtEl>
                                          <p:spTgt spid="23"/>
                                        </p:tgtEl>
                                        <p:attrNameLst>
                                          <p:attrName>style.color</p:attrName>
                                        </p:attrNameLst>
                                      </p:cBhvr>
                                      <p:to>
                                        <a:schemeClr val="bg1"/>
                                      </p:to>
                                    </p:animClr>
                                    <p:animClr clrSpc="rgb">
                                      <p:cBhvr>
                                        <p:cTn id="110" dur="250" autoRev="1" fill="hold"/>
                                        <p:tgtEl>
                                          <p:spTgt spid="23"/>
                                        </p:tgtEl>
                                        <p:attrNameLst>
                                          <p:attrName>fillcolor</p:attrName>
                                        </p:attrNameLst>
                                      </p:cBhvr>
                                      <p:to>
                                        <a:schemeClr val="bg1"/>
                                      </p:to>
                                    </p:animClr>
                                    <p:set>
                                      <p:cBhvr>
                                        <p:cTn id="111" dur="250" autoRev="1" fill="hold"/>
                                        <p:tgtEl>
                                          <p:spTgt spid="23"/>
                                        </p:tgtEl>
                                        <p:attrNameLst>
                                          <p:attrName>fill.type</p:attrName>
                                        </p:attrNameLst>
                                      </p:cBhvr>
                                      <p:to>
                                        <p:strVal val="solid"/>
                                      </p:to>
                                    </p:set>
                                    <p:set>
                                      <p:cBhvr>
                                        <p:cTn id="112" dur="250" autoRev="1" fill="hold"/>
                                        <p:tgtEl>
                                          <p:spTgt spid="23"/>
                                        </p:tgtEl>
                                        <p:attrNameLst>
                                          <p:attrName>fill.on</p:attrName>
                                        </p:attrNameLst>
                                      </p:cBhvr>
                                      <p:to>
                                        <p:strVal val="true"/>
                                      </p:to>
                                    </p:set>
                                  </p:childTnLst>
                                </p:cTn>
                              </p:par>
                            </p:childTnLst>
                          </p:cTn>
                        </p:par>
                        <p:par>
                          <p:cTn id="113" fill="hold">
                            <p:stCondLst>
                              <p:cond delay="6000"/>
                            </p:stCondLst>
                            <p:childTnLst>
                              <p:par>
                                <p:cTn id="114" presetID="27" presetClass="emph" presetSubtype="0" fill="hold" grpId="2" nodeType="afterEffect">
                                  <p:stCondLst>
                                    <p:cond delay="0"/>
                                  </p:stCondLst>
                                  <p:childTnLst>
                                    <p:animClr clrSpc="rgb">
                                      <p:cBhvr override="childStyle">
                                        <p:cTn id="115" dur="250" autoRev="1" fill="hold"/>
                                        <p:tgtEl>
                                          <p:spTgt spid="22"/>
                                        </p:tgtEl>
                                        <p:attrNameLst>
                                          <p:attrName>style.color</p:attrName>
                                        </p:attrNameLst>
                                      </p:cBhvr>
                                      <p:to>
                                        <a:schemeClr val="bg1"/>
                                      </p:to>
                                    </p:animClr>
                                    <p:animClr clrSpc="rgb">
                                      <p:cBhvr>
                                        <p:cTn id="116" dur="250" autoRev="1" fill="hold"/>
                                        <p:tgtEl>
                                          <p:spTgt spid="22"/>
                                        </p:tgtEl>
                                        <p:attrNameLst>
                                          <p:attrName>fillcolor</p:attrName>
                                        </p:attrNameLst>
                                      </p:cBhvr>
                                      <p:to>
                                        <a:schemeClr val="bg1"/>
                                      </p:to>
                                    </p:animClr>
                                    <p:set>
                                      <p:cBhvr>
                                        <p:cTn id="117" dur="250" autoRev="1" fill="hold"/>
                                        <p:tgtEl>
                                          <p:spTgt spid="22"/>
                                        </p:tgtEl>
                                        <p:attrNameLst>
                                          <p:attrName>fill.type</p:attrName>
                                        </p:attrNameLst>
                                      </p:cBhvr>
                                      <p:to>
                                        <p:strVal val="solid"/>
                                      </p:to>
                                    </p:set>
                                    <p:set>
                                      <p:cBhvr>
                                        <p:cTn id="118" dur="250" autoRev="1"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7" grpId="0" animBg="1"/>
      <p:bldP spid="21" grpId="0" animBg="1"/>
      <p:bldP spid="22" grpId="1" animBg="1"/>
      <p:bldP spid="22" grpId="2" animBg="1"/>
      <p:bldP spid="23" grpId="0" animBg="1"/>
      <p:bldP spid="23" grpId="1" animBg="1"/>
      <p:bldP spid="27" grpId="0" animBg="1"/>
      <p:bldP spid="48" grpId="0" animBg="1"/>
      <p:bldP spid="48" grpId="1" animBg="1"/>
      <p:bldP spid="34" grpId="0" animBg="1"/>
      <p:bldP spid="37" grpId="0" animBg="1"/>
      <p:bldP spid="5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ccess again.jpg"/>
          <p:cNvPicPr>
            <a:picLocks noChangeAspect="1"/>
          </p:cNvPicPr>
          <p:nvPr/>
        </p:nvPicPr>
        <p:blipFill>
          <a:blip r:embed="rId2" cstate="print"/>
          <a:stretch>
            <a:fillRect/>
          </a:stretch>
        </p:blipFill>
        <p:spPr>
          <a:xfrm>
            <a:off x="1676400" y="1219200"/>
            <a:ext cx="5801613" cy="2057400"/>
          </a:xfrm>
          <a:prstGeom prst="rect">
            <a:avLst/>
          </a:prstGeom>
          <a:effectLst>
            <a:outerShdw blurRad="50800" dist="38100" dir="2700000" algn="tl" rotWithShape="0">
              <a:prstClr val="black">
                <a:alpha val="40000"/>
              </a:prstClr>
            </a:outerShdw>
          </a:effectLst>
        </p:spPr>
      </p:pic>
      <p:sp>
        <p:nvSpPr>
          <p:cNvPr id="8" name="Rectangle 7"/>
          <p:cNvSpPr/>
          <p:nvPr/>
        </p:nvSpPr>
        <p:spPr>
          <a:xfrm>
            <a:off x="0" y="3581400"/>
            <a:ext cx="9144000" cy="1015663"/>
          </a:xfrm>
          <a:prstGeom prst="rect">
            <a:avLst/>
          </a:prstGeom>
          <a:noFill/>
        </p:spPr>
        <p:txBody>
          <a:bodyPr wrap="square" lIns="91440" tIns="45720" rIns="91440" bIns="45720">
            <a:spAutoFit/>
          </a:bodyPr>
          <a:lstStyle/>
          <a:p>
            <a:pPr algn="ct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Blogs</a:t>
            </a:r>
            <a:endParaRPr lang="en-US" sz="6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sp>
        <p:nvSpPr>
          <p:cNvPr id="16" name="Rectangle 15"/>
          <p:cNvSpPr/>
          <p:nvPr/>
        </p:nvSpPr>
        <p:spPr>
          <a:xfrm>
            <a:off x="304800" y="5335250"/>
            <a:ext cx="5943600" cy="144655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rgbClr val="FAF6EE">
                    <a:lumMod val="10000"/>
                  </a:srgbClr>
                </a:solidFill>
                <a:latin typeface="Arial" pitchFamily="34" charset="0"/>
                <a:cs typeface="Arial" pitchFamily="34" charset="0"/>
              </a:rPr>
              <a:t>Return to the following slides:</a:t>
            </a:r>
          </a:p>
          <a:p>
            <a:pPr lvl="0">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b="1" dirty="0" smtClean="0">
                <a:solidFill>
                  <a:srgbClr val="FAF6EE">
                    <a:lumMod val="10000"/>
                  </a:srgbClr>
                </a:solidFill>
                <a:latin typeface="Arial" pitchFamily="34" charset="0"/>
                <a:cs typeface="Arial" pitchFamily="34" charset="0"/>
              </a:rPr>
              <a:t> </a:t>
            </a:r>
            <a:r>
              <a:rPr lang="en-US" sz="1100" dirty="0" smtClean="0">
                <a:solidFill>
                  <a:srgbClr val="CCB676">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3" action="ppaction://hlinksldjump"/>
              </a:rPr>
              <a:t>How to Use My Bar Access</a:t>
            </a:r>
            <a:r>
              <a:rPr lang="en-US" sz="1100" dirty="0" smtClean="0">
                <a:solidFill>
                  <a:srgbClr val="CCB676">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4" action="ppaction://hlinksldjump"/>
              </a:rPr>
              <a:t>What Type of User Am I?</a:t>
            </a:r>
            <a:r>
              <a:rPr lang="en-US" sz="1100" dirty="0" smtClean="0">
                <a:solidFill>
                  <a:schemeClr val="accent3"/>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5" action="ppaction://hlinksldjump"/>
              </a:rPr>
              <a:t>The Homepage</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6" action="ppaction://hlinksldjump"/>
              </a:rPr>
              <a:t>The Homepage: Member-Created Content Displayed</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7" action="ppaction://hlinksldjump"/>
              </a:rPr>
              <a:t>How to Access your Member Group’s Landing Page: Member-Created Content Displayed</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hlinkClick r:id="rId8" action="ppaction://hlinksldjump"/>
              </a:rPr>
              <a:t>How Contribute</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i="1" dirty="0" smtClean="0">
                <a:solidFill>
                  <a:srgbClr val="030201"/>
                </a:solidFill>
                <a:latin typeface="Arial" pitchFamily="34" charset="0"/>
                <a:cs typeface="Arial" pitchFamily="34" charset="0"/>
              </a:rPr>
              <a:t>  </a:t>
            </a:r>
            <a:r>
              <a:rPr lang="en-US" sz="1100" dirty="0" smtClean="0">
                <a:solidFill>
                  <a:srgbClr val="030201"/>
                </a:solidFill>
                <a:latin typeface="Arial" pitchFamily="34" charset="0"/>
                <a:cs typeface="Arial" pitchFamily="34" charset="0"/>
              </a:rPr>
              <a:t>“</a:t>
            </a:r>
            <a:r>
              <a:rPr lang="en-US" sz="1100" dirty="0" smtClean="0">
                <a:solidFill>
                  <a:srgbClr val="030201"/>
                </a:solidFill>
                <a:latin typeface="Arial" pitchFamily="34" charset="0"/>
                <a:cs typeface="Arial" pitchFamily="34" charset="0"/>
                <a:hlinkClick r:id="rId9" action="ppaction://hlinksldjump"/>
              </a:rPr>
              <a:t>How to Contribute: Member-Created Content Explained</a:t>
            </a:r>
            <a:r>
              <a:rPr lang="en-US" sz="1100" dirty="0" smtClean="0">
                <a:solidFill>
                  <a:srgbClr val="030201"/>
                </a:solidFill>
                <a:latin typeface="Arial" pitchFamily="34" charset="0"/>
                <a:cs typeface="Arial" pitchFamily="34" charset="0"/>
              </a:rPr>
              <a:t>”</a:t>
            </a:r>
            <a:endParaRPr lang="en-US" b="1" i="1"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strVal val="#ppt_w*0.70"/>
                                          </p:val>
                                        </p:tav>
                                        <p:tav tm="100000">
                                          <p:val>
                                            <p:strVal val="#ppt_w"/>
                                          </p:val>
                                        </p:tav>
                                      </p:tavLst>
                                    </p:anim>
                                    <p:anim calcmode="lin" valueType="num">
                                      <p:cBhvr>
                                        <p:cTn id="14" dur="1000" fill="hold"/>
                                        <p:tgtEl>
                                          <p:spTgt spid="16"/>
                                        </p:tgtEl>
                                        <p:attrNameLst>
                                          <p:attrName>ppt_h</p:attrName>
                                        </p:attrNameLst>
                                      </p:cBhvr>
                                      <p:tavLst>
                                        <p:tav tm="0">
                                          <p:val>
                                            <p:strVal val="#ppt_h"/>
                                          </p:val>
                                        </p:tav>
                                        <p:tav tm="100000">
                                          <p:val>
                                            <p:strVal val="#ppt_h"/>
                                          </p:val>
                                        </p:tav>
                                      </p:tavLst>
                                    </p:anim>
                                    <p:animEffect transition="in" filter="fade">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pic>
        <p:nvPicPr>
          <p:cNvPr id="15" name="Picture 14" descr="Access_grad_.png"/>
          <p:cNvPicPr/>
          <p:nvPr/>
        </p:nvPicPr>
        <p:blipFill>
          <a:blip r:embed="rId4"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p:cNvSpPr/>
          <p:nvPr/>
        </p:nvSpPr>
        <p:spPr>
          <a:xfrm>
            <a:off x="533400" y="990600"/>
            <a:ext cx="8153400" cy="3231654"/>
          </a:xfrm>
          <a:prstGeom prst="rect">
            <a:avLst/>
          </a:prstGeom>
        </p:spPr>
        <p:txBody>
          <a:bodyPr wrap="square">
            <a:spAutoFit/>
          </a:bodyPr>
          <a:lstStyle/>
          <a:p>
            <a:pPr>
              <a:lnSpc>
                <a:spcPts val="2400"/>
              </a:lnSpc>
            </a:pPr>
            <a:r>
              <a:rPr lang="en-US" dirty="0" smtClean="0">
                <a:solidFill>
                  <a:schemeClr val="accent4"/>
                </a:solidFill>
                <a:latin typeface="Arial" pitchFamily="34" charset="0"/>
                <a:cs typeface="Arial" pitchFamily="34" charset="0"/>
              </a:rPr>
              <a:t>Every member group has an interactive </a:t>
            </a:r>
            <a:r>
              <a:rPr lang="en-US" b="1" dirty="0" smtClean="0">
                <a:solidFill>
                  <a:schemeClr val="bg2"/>
                </a:solidFill>
                <a:latin typeface="Arial" pitchFamily="34" charset="0"/>
                <a:cs typeface="Arial" pitchFamily="34" charset="0"/>
              </a:rPr>
              <a:t>blog</a:t>
            </a:r>
            <a:r>
              <a:rPr lang="en-US" dirty="0" smtClean="0">
                <a:solidFill>
                  <a:schemeClr val="accent4"/>
                </a:solidFill>
                <a:latin typeface="Arial" pitchFamily="34" charset="0"/>
                <a:cs typeface="Arial" pitchFamily="34" charset="0"/>
              </a:rPr>
              <a:t>        option, providing members with an opportunity to post opinions about recent legal decisions, personal experiences in the courtroom, practice tip ideas and more. </a:t>
            </a:r>
          </a:p>
          <a:p>
            <a:endParaRPr lang="en-US" dirty="0" smtClean="0">
              <a:solidFill>
                <a:schemeClr val="accent4"/>
              </a:solidFill>
              <a:latin typeface="Arial" pitchFamily="34" charset="0"/>
              <a:cs typeface="Arial" pitchFamily="34" charset="0"/>
            </a:endParaRPr>
          </a:p>
          <a:p>
            <a:r>
              <a:rPr lang="en-US" dirty="0" smtClean="0">
                <a:solidFill>
                  <a:schemeClr val="accent4"/>
                </a:solidFill>
                <a:latin typeface="Arial" pitchFamily="34" charset="0"/>
                <a:cs typeface="Arial" pitchFamily="34" charset="0"/>
              </a:rPr>
              <a:t>Each blog poster can choose who sees his/her post and who can make comments on the blog posting. A poster can even use spell check when commenting on a blog post.</a:t>
            </a:r>
          </a:p>
          <a:p>
            <a:endParaRPr lang="en-US" dirty="0" smtClean="0">
              <a:solidFill>
                <a:schemeClr val="accent4"/>
              </a:solidFill>
              <a:latin typeface="Arial" pitchFamily="34" charset="0"/>
              <a:cs typeface="Arial" pitchFamily="34" charset="0"/>
            </a:endParaRPr>
          </a:p>
          <a:p>
            <a:r>
              <a:rPr lang="en-US" dirty="0" smtClean="0">
                <a:solidFill>
                  <a:schemeClr val="accent4"/>
                </a:solidFill>
                <a:latin typeface="Arial" pitchFamily="34" charset="0"/>
                <a:cs typeface="Arial" pitchFamily="34" charset="0"/>
              </a:rPr>
              <a:t>The </a:t>
            </a:r>
            <a:r>
              <a:rPr lang="en-US" b="1" dirty="0" smtClean="0">
                <a:solidFill>
                  <a:schemeClr val="bg2"/>
                </a:solidFill>
                <a:latin typeface="Arial" pitchFamily="34" charset="0"/>
                <a:cs typeface="Arial" pitchFamily="34" charset="0"/>
              </a:rPr>
              <a:t>blogs</a:t>
            </a:r>
            <a:r>
              <a:rPr lang="en-US" dirty="0" smtClean="0">
                <a:solidFill>
                  <a:schemeClr val="accent4"/>
                </a:solidFill>
                <a:latin typeface="Arial" pitchFamily="34" charset="0"/>
                <a:cs typeface="Arial" pitchFamily="34" charset="0"/>
              </a:rPr>
              <a:t> are displayed on your </a:t>
            </a:r>
            <a:r>
              <a:rPr lang="en-US" b="1" dirty="0" smtClean="0">
                <a:solidFill>
                  <a:schemeClr val="accent4"/>
                </a:solidFill>
                <a:latin typeface="Arial" pitchFamily="34" charset="0"/>
                <a:cs typeface="Arial" pitchFamily="34" charset="0"/>
              </a:rPr>
              <a:t>My Bar Access</a:t>
            </a:r>
            <a:r>
              <a:rPr lang="en-US" dirty="0" smtClean="0">
                <a:solidFill>
                  <a:schemeClr val="accent4"/>
                </a:solidFill>
                <a:latin typeface="Arial" pitchFamily="34" charset="0"/>
                <a:cs typeface="Arial" pitchFamily="34" charset="0"/>
              </a:rPr>
              <a:t> </a:t>
            </a:r>
            <a:r>
              <a:rPr lang="en-US" b="1" dirty="0" smtClean="0">
                <a:solidFill>
                  <a:schemeClr val="accent4"/>
                </a:solidFill>
                <a:latin typeface="Arial" pitchFamily="34" charset="0"/>
                <a:cs typeface="Arial" pitchFamily="34" charset="0"/>
              </a:rPr>
              <a:t>homepage</a:t>
            </a:r>
            <a:r>
              <a:rPr lang="en-US" dirty="0" smtClean="0">
                <a:solidFill>
                  <a:schemeClr val="accent4"/>
                </a:solidFill>
                <a:latin typeface="Arial" pitchFamily="34" charset="0"/>
                <a:cs typeface="Arial" pitchFamily="34" charset="0"/>
              </a:rPr>
              <a:t> as seen </a:t>
            </a:r>
            <a:r>
              <a:rPr lang="en-US" u="sng" dirty="0" smtClean="0">
                <a:solidFill>
                  <a:srgbClr val="0000FF"/>
                </a:solidFill>
                <a:latin typeface="Arial" pitchFamily="34" charset="0"/>
                <a:cs typeface="Arial" pitchFamily="34" charset="0"/>
                <a:hlinkClick r:id="rId5" action="ppaction://hlinksldjump"/>
              </a:rPr>
              <a:t>here</a:t>
            </a:r>
            <a:r>
              <a:rPr lang="en-US" kern="0" dirty="0" smtClean="0">
                <a:solidFill>
                  <a:srgbClr val="030201"/>
                </a:solidFill>
                <a:latin typeface="Arial" pitchFamily="34" charset="0"/>
                <a:cs typeface="Arial" pitchFamily="34" charset="0"/>
              </a:rPr>
              <a:t>, as well as on your member group’s </a:t>
            </a:r>
            <a:r>
              <a:rPr lang="en-US" b="1" kern="0" dirty="0" smtClean="0">
                <a:solidFill>
                  <a:srgbClr val="030201"/>
                </a:solidFill>
                <a:latin typeface="Arial" pitchFamily="34" charset="0"/>
                <a:cs typeface="Arial" pitchFamily="34" charset="0"/>
              </a:rPr>
              <a:t>landing page </a:t>
            </a:r>
            <a:r>
              <a:rPr lang="en-US" kern="0" dirty="0" smtClean="0">
                <a:solidFill>
                  <a:srgbClr val="030201"/>
                </a:solidFill>
                <a:latin typeface="Arial" pitchFamily="34" charset="0"/>
                <a:cs typeface="Arial" pitchFamily="34" charset="0"/>
              </a:rPr>
              <a:t>as seen </a:t>
            </a:r>
            <a:r>
              <a:rPr lang="en-US" u="sng" kern="0" dirty="0" smtClean="0">
                <a:solidFill>
                  <a:srgbClr val="0000FF"/>
                </a:solidFill>
                <a:latin typeface="Arial" pitchFamily="34" charset="0"/>
                <a:cs typeface="Arial" pitchFamily="34" charset="0"/>
                <a:hlinkClick r:id="rId6" action="ppaction://hlinksldjump"/>
              </a:rPr>
              <a:t>here</a:t>
            </a:r>
            <a:r>
              <a:rPr lang="en-US" kern="0" dirty="0" smtClean="0">
                <a:solidFill>
                  <a:schemeClr val="accent4"/>
                </a:solidFill>
                <a:latin typeface="Arial" pitchFamily="34" charset="0"/>
                <a:cs typeface="Arial" pitchFamily="34" charset="0"/>
              </a:rPr>
              <a:t>.</a:t>
            </a:r>
            <a:r>
              <a:rPr lang="en-US" kern="0" dirty="0" smtClean="0">
                <a:solidFill>
                  <a:srgbClr val="C6C6CA"/>
                </a:solidFill>
                <a:latin typeface="Arial" pitchFamily="34" charset="0"/>
                <a:cs typeface="Arial" pitchFamily="34" charset="0"/>
              </a:rPr>
              <a:t>.</a:t>
            </a:r>
            <a:endParaRPr lang="en-US" dirty="0" smtClean="0">
              <a:solidFill>
                <a:schemeClr val="accent4"/>
              </a:solidFill>
              <a:latin typeface="Arial" pitchFamily="34" charset="0"/>
              <a:cs typeface="Arial" pitchFamily="34" charset="0"/>
            </a:endParaRPr>
          </a:p>
          <a:p>
            <a:r>
              <a:rPr lang="en-US" dirty="0" smtClean="0">
                <a:solidFill>
                  <a:schemeClr val="accent4"/>
                </a:solidFill>
                <a:latin typeface="Arial" pitchFamily="34" charset="0"/>
                <a:cs typeface="Arial" pitchFamily="34" charset="0"/>
              </a:rPr>
              <a:t> </a:t>
            </a:r>
            <a:endParaRPr lang="en-US" dirty="0">
              <a:solidFill>
                <a:schemeClr val="accent4"/>
              </a:solidFill>
              <a:latin typeface="Arial" pitchFamily="34" charset="0"/>
              <a:cs typeface="Arial" pitchFamily="34" charset="0"/>
            </a:endParaRPr>
          </a:p>
        </p:txBody>
      </p:sp>
      <p:sp>
        <p:nvSpPr>
          <p:cNvPr id="20" name="Rectangle 19"/>
          <p:cNvSpPr/>
          <p:nvPr/>
        </p:nvSpPr>
        <p:spPr>
          <a:xfrm>
            <a:off x="0" y="0"/>
            <a:ext cx="9144000" cy="1015663"/>
          </a:xfrm>
          <a:prstGeom prst="rect">
            <a:avLst/>
          </a:prstGeom>
          <a:noFill/>
        </p:spPr>
        <p:txBody>
          <a:bodyPr wrap="square" lIns="91440" tIns="45720" rIns="91440" bIns="45720">
            <a:spAutoFit/>
          </a:bodyPr>
          <a:lstStyle/>
          <a:p>
            <a:pPr algn="ctr"/>
            <a:r>
              <a:rPr kumimoji="0" lang="en-US" sz="6000" b="1" i="0" u="none" strike="noStrike" kern="1200" normalizeH="0" baseline="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Blogs</a:t>
            </a:r>
            <a:endParaRPr lang="en-US" sz="6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8" name="Footer Placeholder 7"/>
          <p:cNvSpPr>
            <a:spLocks noGrp="1"/>
          </p:cNvSpPr>
          <p:nvPr>
            <p:ph type="ftr" sz="quarter" idx="11"/>
          </p:nvPr>
        </p:nvSpPr>
        <p:spPr/>
        <p:txBody>
          <a:bodyPr/>
          <a:lstStyle/>
          <a:p>
            <a:r>
              <a:rPr lang="en-US" smtClean="0"/>
              <a:t>1</a:t>
            </a:r>
            <a:endParaRPr lang="en-US"/>
          </a:p>
        </p:txBody>
      </p:sp>
      <p:sp>
        <p:nvSpPr>
          <p:cNvPr id="11" name="Rectangle 10"/>
          <p:cNvSpPr/>
          <p:nvPr/>
        </p:nvSpPr>
        <p:spPr>
          <a:xfrm>
            <a:off x="533400" y="4309646"/>
            <a:ext cx="8229600"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smtClean="0">
                <a:ln>
                  <a:noFill/>
                </a:ln>
                <a:solidFill>
                  <a:srgbClr val="030201"/>
                </a:solidFill>
                <a:effectLst/>
                <a:uLnTx/>
                <a:uFillTx/>
                <a:latin typeface="Arial" pitchFamily="34" charset="0"/>
                <a:cs typeface="Arial" pitchFamily="34" charset="0"/>
              </a:rPr>
              <a:t>The following </a:t>
            </a:r>
            <a:r>
              <a:rPr kumimoji="0" lang="en-US" sz="1600" b="1" i="1" u="none" strike="noStrike" kern="0" cap="none" spc="0" normalizeH="0" baseline="0" noProof="0" dirty="0" smtClean="0">
                <a:ln>
                  <a:noFill/>
                </a:ln>
                <a:solidFill>
                  <a:srgbClr val="030201"/>
                </a:solidFill>
                <a:effectLst/>
                <a:uLnTx/>
                <a:uFillTx/>
                <a:latin typeface="Arial" pitchFamily="34" charset="0"/>
                <a:cs typeface="Arial" pitchFamily="34" charset="0"/>
              </a:rPr>
              <a:t>five</a:t>
            </a:r>
            <a:r>
              <a:rPr kumimoji="0" lang="en-US" sz="1600" b="0" i="1" u="none" strike="noStrike" kern="0" cap="none" spc="0" normalizeH="0" baseline="0" noProof="0" dirty="0" smtClean="0">
                <a:ln>
                  <a:noFill/>
                </a:ln>
                <a:solidFill>
                  <a:srgbClr val="030201"/>
                </a:solidFill>
                <a:effectLst/>
                <a:uLnTx/>
                <a:uFillTx/>
                <a:latin typeface="Arial" pitchFamily="34" charset="0"/>
                <a:cs typeface="Arial" pitchFamily="34" charset="0"/>
              </a:rPr>
              <a:t> slides will detail how to contribute to </a:t>
            </a:r>
            <a:r>
              <a:rPr kumimoji="0" lang="en-US" sz="1600" b="1" i="1" u="none" strike="noStrike" kern="0" cap="none" spc="0" normalizeH="0" baseline="0" noProof="0" dirty="0" smtClean="0">
                <a:ln>
                  <a:noFill/>
                </a:ln>
                <a:solidFill>
                  <a:srgbClr val="030201"/>
                </a:solidFill>
                <a:effectLst/>
                <a:uLnTx/>
                <a:uFillTx/>
                <a:latin typeface="Arial" pitchFamily="34" charset="0"/>
                <a:cs typeface="Arial" pitchFamily="34" charset="0"/>
              </a:rPr>
              <a:t>My Bar Access </a:t>
            </a:r>
            <a:r>
              <a:rPr kumimoji="0" lang="en-US" sz="1600" b="0" i="1" u="none" strike="noStrike" kern="0" cap="none" spc="0" normalizeH="0" baseline="0" noProof="0" dirty="0" smtClean="0">
                <a:ln>
                  <a:noFill/>
                </a:ln>
                <a:solidFill>
                  <a:srgbClr val="030201"/>
                </a:solidFill>
                <a:effectLst/>
                <a:uLnTx/>
                <a:uFillTx/>
                <a:latin typeface="Arial" pitchFamily="34" charset="0"/>
                <a:cs typeface="Arial" pitchFamily="34" charset="0"/>
              </a:rPr>
              <a:t>using </a:t>
            </a:r>
            <a:r>
              <a:rPr kumimoji="0" lang="en-US" sz="1600" b="1" i="1" u="none" strike="noStrike" kern="0" cap="none" spc="0" normalizeH="0" baseline="0" noProof="0" dirty="0" smtClean="0">
                <a:ln>
                  <a:noFill/>
                </a:ln>
                <a:solidFill>
                  <a:schemeClr val="bg2"/>
                </a:solidFill>
                <a:effectLst/>
                <a:uLnTx/>
                <a:uFillTx/>
                <a:latin typeface="Arial" pitchFamily="34" charset="0"/>
                <a:cs typeface="Arial" pitchFamily="34" charset="0"/>
              </a:rPr>
              <a:t>blogs</a:t>
            </a:r>
            <a:r>
              <a:rPr kumimoji="0" lang="en-US" sz="1600" u="none" strike="noStrike" kern="0" cap="none" spc="0" normalizeH="0" baseline="0" noProof="0" dirty="0" smtClean="0">
                <a:ln>
                  <a:noFill/>
                </a:ln>
                <a:solidFill>
                  <a:schemeClr val="accent4"/>
                </a:solidFill>
                <a:effectLst/>
                <a:uLnTx/>
                <a:uFillTx/>
                <a:latin typeface="Arial" pitchFamily="34" charset="0"/>
                <a:cs typeface="Arial" pitchFamily="34" charset="0"/>
              </a:rPr>
              <a:t>.</a:t>
            </a:r>
            <a:endParaRPr kumimoji="0" lang="en-US" sz="1600" b="1" i="0" u="none" strike="noStrike" kern="0" cap="none" spc="0" normalizeH="0" baseline="0" noProof="0" dirty="0" smtClean="0">
              <a:ln>
                <a:noFill/>
              </a:ln>
              <a:solidFill>
                <a:schemeClr val="bg2"/>
              </a:solidFill>
              <a:effectLst/>
              <a:uLnTx/>
              <a:uFillTx/>
            </a:endParaRPr>
          </a:p>
        </p:txBody>
      </p:sp>
      <p:pic>
        <p:nvPicPr>
          <p:cNvPr id="12" name="Picture 11" descr="information icon.jpg"/>
          <p:cNvPicPr>
            <a:picLocks noChangeAspect="1"/>
          </p:cNvPicPr>
          <p:nvPr/>
        </p:nvPicPr>
        <p:blipFill>
          <a:blip r:embed="rId7" cstate="print"/>
          <a:stretch>
            <a:fillRect/>
          </a:stretch>
        </p:blipFill>
        <p:spPr>
          <a:xfrm>
            <a:off x="5181600" y="990600"/>
            <a:ext cx="381000" cy="381000"/>
          </a:xfrm>
          <a:prstGeom prst="rect">
            <a:avLst/>
          </a:prstGeom>
        </p:spPr>
      </p:pic>
      <p:sp>
        <p:nvSpPr>
          <p:cNvPr id="9" name="Rectangle 8"/>
          <p:cNvSpPr/>
          <p:nvPr/>
        </p:nvSpPr>
        <p:spPr>
          <a:xfrm>
            <a:off x="353704" y="6367790"/>
            <a:ext cx="3989696" cy="26161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chemeClr val="bg2">
                    <a:lumMod val="10000"/>
                  </a:schemeClr>
                </a:solidFill>
                <a:latin typeface="Arial" pitchFamily="34" charset="0"/>
                <a:cs typeface="Arial" pitchFamily="34" charset="0"/>
              </a:rPr>
              <a:t>NOTE: Click the </a:t>
            </a:r>
            <a:r>
              <a:rPr lang="en-US" sz="1100" b="1" i="1" dirty="0" smtClean="0">
                <a:solidFill>
                  <a:srgbClr val="F3F3F4"/>
                </a:solidFill>
                <a:latin typeface="Arial" pitchFamily="34" charset="0"/>
                <a:cs typeface="Arial" pitchFamily="34" charset="0"/>
              </a:rPr>
              <a:t>blog</a:t>
            </a:r>
            <a:r>
              <a:rPr lang="en-US" sz="1100" b="1" i="1" dirty="0" smtClean="0">
                <a:solidFill>
                  <a:schemeClr val="bg2">
                    <a:lumMod val="10000"/>
                  </a:schemeClr>
                </a:solidFill>
                <a:latin typeface="Arial" pitchFamily="34" charset="0"/>
                <a:cs typeface="Arial" pitchFamily="34" charset="0"/>
              </a:rPr>
              <a:t> symbol to navigate between slides.</a:t>
            </a:r>
            <a:endParaRPr lang="en-US" sz="1400" b="1" i="1"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childTnLst>
                          </p:cTn>
                        </p:par>
                        <p:par>
                          <p:cTn id="11" fill="hold">
                            <p:stCondLst>
                              <p:cond delay="2000"/>
                            </p:stCondLst>
                            <p:childTnLst>
                              <p:par>
                                <p:cTn id="12" presetID="50" presetClass="entr" presetSubtype="0" decel="100000" fill="hold" grpId="0" nodeType="after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3"/>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par>
                                <p:cTn id="17" presetID="55" presetClass="entr" presetSubtype="0" fill="hold" grpId="0" nodeType="withEffect">
                                  <p:stCondLst>
                                    <p:cond delay="100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0.70"/>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smtClean="0"/>
              <a:t>1</a:t>
            </a:r>
            <a:endParaRPr lang="en-US"/>
          </a:p>
        </p:txBody>
      </p:sp>
      <p:pic>
        <p:nvPicPr>
          <p:cNvPr id="11" name="Picture 10" descr="Announcements - unzoomed copy.jpg"/>
          <p:cNvPicPr>
            <a:picLocks noChangeAspect="1"/>
          </p:cNvPicPr>
          <p:nvPr/>
        </p:nvPicPr>
        <p:blipFill>
          <a:blip r:embed="rId4" cstate="print"/>
          <a:stretch>
            <a:fillRect/>
          </a:stretch>
        </p:blipFill>
        <p:spPr>
          <a:xfrm>
            <a:off x="1752600" y="685800"/>
            <a:ext cx="6110337" cy="5945654"/>
          </a:xfrm>
          <a:prstGeom prst="rect">
            <a:avLst/>
          </a:prstGeom>
          <a:ln>
            <a:solidFill>
              <a:schemeClr val="accent1"/>
            </a:solidFill>
          </a:ln>
        </p:spPr>
      </p:pic>
      <p:sp>
        <p:nvSpPr>
          <p:cNvPr id="12" name="Rectangle 11"/>
          <p:cNvSpPr/>
          <p:nvPr/>
        </p:nvSpPr>
        <p:spPr>
          <a:xfrm>
            <a:off x="3733800" y="2209800"/>
            <a:ext cx="2057400" cy="26670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3" name="Picture 12" descr="blogs zoomed.jpg"/>
          <p:cNvPicPr>
            <a:picLocks noChangeAspect="1"/>
          </p:cNvPicPr>
          <p:nvPr/>
        </p:nvPicPr>
        <p:blipFill>
          <a:blip r:embed="rId5" cstate="print"/>
          <a:stretch>
            <a:fillRect/>
          </a:stretch>
        </p:blipFill>
        <p:spPr>
          <a:xfrm>
            <a:off x="2667000" y="1524000"/>
            <a:ext cx="3546682" cy="4056065"/>
          </a:xfrm>
          <a:prstGeom prst="rect">
            <a:avLst/>
          </a:prstGeom>
          <a:ln>
            <a:solidFill>
              <a:schemeClr val="accent1"/>
            </a:solidFill>
          </a:ln>
        </p:spPr>
      </p:pic>
      <p:sp>
        <p:nvSpPr>
          <p:cNvPr id="14" name="TextBox 13"/>
          <p:cNvSpPr txBox="1"/>
          <p:nvPr/>
        </p:nvSpPr>
        <p:spPr>
          <a:xfrm>
            <a:off x="228600" y="1613848"/>
            <a:ext cx="1828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Header for content item</a:t>
            </a:r>
            <a:endParaRPr lang="en-US" sz="1200" dirty="0">
              <a:solidFill>
                <a:schemeClr val="accent4"/>
              </a:solidFill>
              <a:latin typeface="Arial" pitchFamily="34" charset="0"/>
              <a:cs typeface="Arial" pitchFamily="34" charset="0"/>
            </a:endParaRPr>
          </a:p>
        </p:txBody>
      </p:sp>
      <p:cxnSp>
        <p:nvCxnSpPr>
          <p:cNvPr id="16" name="Straight Connector 15"/>
          <p:cNvCxnSpPr/>
          <p:nvPr/>
        </p:nvCxnSpPr>
        <p:spPr>
          <a:xfrm>
            <a:off x="5715000" y="2286000"/>
            <a:ext cx="685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477000" y="2160896"/>
            <a:ext cx="1828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Title of blog post</a:t>
            </a:r>
            <a:endParaRPr lang="en-US" sz="1200" dirty="0">
              <a:solidFill>
                <a:schemeClr val="accent4"/>
              </a:solidFill>
              <a:latin typeface="Arial" pitchFamily="34" charset="0"/>
              <a:cs typeface="Arial" pitchFamily="34" charset="0"/>
            </a:endParaRPr>
          </a:p>
        </p:txBody>
      </p:sp>
      <p:cxnSp>
        <p:nvCxnSpPr>
          <p:cNvPr id="18" name="Straight Connector 17"/>
          <p:cNvCxnSpPr/>
          <p:nvPr/>
        </p:nvCxnSpPr>
        <p:spPr>
          <a:xfrm>
            <a:off x="2133600" y="2819400"/>
            <a:ext cx="685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28600" y="2667001"/>
            <a:ext cx="18288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Poster, date and time of post</a:t>
            </a:r>
            <a:endParaRPr lang="en-US" sz="1200" dirty="0">
              <a:solidFill>
                <a:schemeClr val="accent4"/>
              </a:solidFill>
              <a:latin typeface="Arial" pitchFamily="34" charset="0"/>
              <a:cs typeface="Arial" pitchFamily="34" charset="0"/>
            </a:endParaRPr>
          </a:p>
        </p:txBody>
      </p:sp>
      <p:sp>
        <p:nvSpPr>
          <p:cNvPr id="22" name="TextBox 21"/>
          <p:cNvSpPr txBox="1"/>
          <p:nvPr/>
        </p:nvSpPr>
        <p:spPr>
          <a:xfrm>
            <a:off x="228600" y="3733800"/>
            <a:ext cx="1828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Blog text</a:t>
            </a:r>
            <a:endParaRPr lang="en-US" sz="1200" dirty="0">
              <a:solidFill>
                <a:schemeClr val="accent4"/>
              </a:solidFill>
              <a:latin typeface="Arial" pitchFamily="34" charset="0"/>
              <a:cs typeface="Arial" pitchFamily="34" charset="0"/>
            </a:endParaRPr>
          </a:p>
        </p:txBody>
      </p:sp>
      <p:sp>
        <p:nvSpPr>
          <p:cNvPr id="23" name="Left Brace 22"/>
          <p:cNvSpPr/>
          <p:nvPr/>
        </p:nvSpPr>
        <p:spPr>
          <a:xfrm>
            <a:off x="2133600" y="3048000"/>
            <a:ext cx="685800" cy="1600200"/>
          </a:xfrm>
          <a:prstGeom prst="leftBrace">
            <a:avLst>
              <a:gd name="adj1" fmla="val 8333"/>
              <a:gd name="adj2" fmla="val 49318"/>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a:off x="6553200" y="4378656"/>
            <a:ext cx="17526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Read “more” link</a:t>
            </a:r>
            <a:endParaRPr lang="en-US" sz="1200" dirty="0">
              <a:solidFill>
                <a:schemeClr val="accent4"/>
              </a:solidFill>
              <a:latin typeface="Arial" pitchFamily="34" charset="0"/>
              <a:cs typeface="Arial" pitchFamily="34" charset="0"/>
            </a:endParaRPr>
          </a:p>
        </p:txBody>
      </p:sp>
      <p:sp>
        <p:nvSpPr>
          <p:cNvPr id="25" name="TextBox 24"/>
          <p:cNvSpPr txBox="1"/>
          <p:nvPr/>
        </p:nvSpPr>
        <p:spPr>
          <a:xfrm>
            <a:off x="228600" y="5029200"/>
            <a:ext cx="18288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view previous blog postings.</a:t>
            </a:r>
            <a:endParaRPr lang="en-US" sz="1200" dirty="0">
              <a:solidFill>
                <a:schemeClr val="accent4"/>
              </a:solidFill>
              <a:latin typeface="Arial" pitchFamily="34" charset="0"/>
              <a:cs typeface="Arial" pitchFamily="34" charset="0"/>
            </a:endParaRPr>
          </a:p>
        </p:txBody>
      </p:sp>
      <p:cxnSp>
        <p:nvCxnSpPr>
          <p:cNvPr id="26" name="Straight Connector 25"/>
          <p:cNvCxnSpPr/>
          <p:nvPr/>
        </p:nvCxnSpPr>
        <p:spPr>
          <a:xfrm>
            <a:off x="2133600" y="5257800"/>
            <a:ext cx="685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553200" y="5042848"/>
            <a:ext cx="1752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“create” a new blog posting.</a:t>
            </a:r>
            <a:endParaRPr lang="en-US" sz="1200" dirty="0">
              <a:solidFill>
                <a:schemeClr val="accent4"/>
              </a:solidFill>
              <a:latin typeface="Arial" pitchFamily="34" charset="0"/>
              <a:cs typeface="Arial" pitchFamily="34" charset="0"/>
            </a:endParaRPr>
          </a:p>
        </p:txBody>
      </p:sp>
      <p:cxnSp>
        <p:nvCxnSpPr>
          <p:cNvPr id="28" name="Straight Connector 27"/>
          <p:cNvCxnSpPr/>
          <p:nvPr/>
        </p:nvCxnSpPr>
        <p:spPr>
          <a:xfrm flipH="1">
            <a:off x="6096000" y="5301016"/>
            <a:ext cx="3810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133600" y="1779896"/>
            <a:ext cx="685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867400" y="2667000"/>
            <a:ext cx="2514600" cy="1015663"/>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solidFill>
              <a:schemeClr val="accent1"/>
            </a:solidFill>
          </a:ln>
        </p:spPr>
        <p:txBody>
          <a:bodyPr wrap="square" rtlCol="0">
            <a:spAutoFit/>
          </a:bodyPr>
          <a:lstStyle/>
          <a:p>
            <a:pPr algn="ctr"/>
            <a:r>
              <a:rPr lang="en-US" sz="2000" i="1" dirty="0" smtClean="0">
                <a:solidFill>
                  <a:schemeClr val="bg1"/>
                </a:solidFill>
                <a:latin typeface="Arial" pitchFamily="34" charset="0"/>
                <a:cs typeface="Arial" pitchFamily="34" charset="0"/>
              </a:rPr>
              <a:t>Click the screen to find out about </a:t>
            </a:r>
          </a:p>
          <a:p>
            <a:pPr algn="ctr"/>
            <a:r>
              <a:rPr lang="en-US" sz="2000" b="1" i="1" dirty="0" smtClean="0">
                <a:solidFill>
                  <a:schemeClr val="bg2"/>
                </a:solidFill>
                <a:latin typeface="Arial" pitchFamily="34" charset="0"/>
                <a:cs typeface="Arial" pitchFamily="34" charset="0"/>
              </a:rPr>
              <a:t>recent</a:t>
            </a:r>
            <a:r>
              <a:rPr lang="en-US" sz="2000" i="1" dirty="0" smtClean="0">
                <a:solidFill>
                  <a:schemeClr val="bg1"/>
                </a:solidFill>
                <a:latin typeface="Arial" pitchFamily="34" charset="0"/>
                <a:cs typeface="Arial" pitchFamily="34" charset="0"/>
              </a:rPr>
              <a:t> </a:t>
            </a:r>
            <a:r>
              <a:rPr lang="en-US" sz="2000" b="1" i="1" dirty="0" smtClean="0">
                <a:solidFill>
                  <a:schemeClr val="tx2"/>
                </a:solidFill>
                <a:latin typeface="Arial" pitchFamily="34" charset="0"/>
                <a:cs typeface="Arial" pitchFamily="34" charset="0"/>
              </a:rPr>
              <a:t>blogs</a:t>
            </a:r>
            <a:endParaRPr lang="en-US" sz="2000" i="1" dirty="0">
              <a:solidFill>
                <a:schemeClr val="bg1"/>
              </a:solidFill>
              <a:latin typeface="Arial" pitchFamily="34" charset="0"/>
              <a:cs typeface="Arial" pitchFamily="34" charset="0"/>
            </a:endParaRPr>
          </a:p>
        </p:txBody>
      </p:sp>
      <p:sp>
        <p:nvSpPr>
          <p:cNvPr id="31" name="Rectangle 30"/>
          <p:cNvSpPr/>
          <p:nvPr/>
        </p:nvSpPr>
        <p:spPr>
          <a:xfrm>
            <a:off x="0" y="152400"/>
            <a:ext cx="9144000" cy="423193"/>
          </a:xfrm>
          <a:prstGeom prst="rect">
            <a:avLst/>
          </a:prstGeom>
          <a:noFill/>
        </p:spPr>
        <p:txBody>
          <a:bodyPr wrap="square" lIns="91440" tIns="45720" rIns="91440" bIns="45720">
            <a:spAutoFit/>
          </a:bodyPr>
          <a:lstStyle/>
          <a:p>
            <a:pPr algn="ctr"/>
            <a:r>
              <a:rPr lang="en-US" sz="215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latin typeface="Arial" pitchFamily="34" charset="0"/>
                <a:cs typeface="Arial" pitchFamily="34" charset="0"/>
              </a:rPr>
              <a:t>How to Access the </a:t>
            </a:r>
            <a:r>
              <a:rPr lang="en-US" sz="2150" b="1"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latin typeface="Arial" pitchFamily="34" charset="0"/>
                <a:cs typeface="Arial" pitchFamily="34" charset="0"/>
              </a:rPr>
              <a:t>Recent Blogs </a:t>
            </a:r>
            <a:r>
              <a:rPr lang="en-US" sz="215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latin typeface="Arial" pitchFamily="34" charset="0"/>
                <a:cs typeface="Arial" pitchFamily="34" charset="0"/>
              </a:rPr>
              <a:t>from Your </a:t>
            </a:r>
            <a:r>
              <a:rPr lang="en-US" sz="2150" b="1"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latin typeface="Arial" pitchFamily="34" charset="0"/>
                <a:cs typeface="Arial" pitchFamily="34" charset="0"/>
              </a:rPr>
              <a:t>My Bar Access </a:t>
            </a:r>
            <a:r>
              <a:rPr lang="en-US" sz="2150" b="1" u="sng"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latin typeface="Arial" pitchFamily="34" charset="0"/>
                <a:cs typeface="Arial" pitchFamily="34" charset="0"/>
              </a:rPr>
              <a:t>Homepage</a:t>
            </a:r>
          </a:p>
        </p:txBody>
      </p:sp>
      <p:sp>
        <p:nvSpPr>
          <p:cNvPr id="32" name="TextBox 31"/>
          <p:cNvSpPr txBox="1"/>
          <p:nvPr/>
        </p:nvSpPr>
        <p:spPr>
          <a:xfrm>
            <a:off x="6477000" y="1594512"/>
            <a:ext cx="1828800" cy="461665"/>
          </a:xfrm>
          <a:prstGeom prst="rect">
            <a:avLst/>
          </a:prstGeom>
          <a:noFill/>
          <a:ln w="38100" cmpd="thickThin">
            <a:solidFill>
              <a:schemeClr val="accent1"/>
            </a:solidFill>
          </a:ln>
        </p:spPr>
        <p:txBody>
          <a:bodyPr wrap="square" rtlCol="0">
            <a:spAutoFit/>
          </a:bodyPr>
          <a:lstStyle/>
          <a:p>
            <a:pPr lvl="0" algn="ctr"/>
            <a:r>
              <a:rPr lang="en-US" sz="1200" dirty="0" smtClean="0">
                <a:solidFill>
                  <a:srgbClr val="030201"/>
                </a:solidFill>
                <a:latin typeface="Arial" pitchFamily="34" charset="0"/>
                <a:cs typeface="Arial" pitchFamily="34" charset="0"/>
              </a:rPr>
              <a:t>More Options -- Click to “show most rated.” </a:t>
            </a:r>
            <a:endParaRPr lang="en-US" sz="1200" dirty="0">
              <a:solidFill>
                <a:srgbClr val="030201"/>
              </a:solidFill>
              <a:latin typeface="Arial" pitchFamily="34" charset="0"/>
              <a:cs typeface="Arial" pitchFamily="34" charset="0"/>
            </a:endParaRPr>
          </a:p>
        </p:txBody>
      </p:sp>
      <p:cxnSp>
        <p:nvCxnSpPr>
          <p:cNvPr id="33" name="Straight Connector 32"/>
          <p:cNvCxnSpPr/>
          <p:nvPr/>
        </p:nvCxnSpPr>
        <p:spPr>
          <a:xfrm>
            <a:off x="6172200" y="1828800"/>
            <a:ext cx="2286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038600" y="4544704"/>
            <a:ext cx="2438400" cy="0"/>
          </a:xfrm>
          <a:prstGeom prst="line">
            <a:avLst/>
          </a:prstGeom>
          <a:ln w="508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51"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770" decel="100000"/>
                                        <p:tgtEl>
                                          <p:spTgt spid="12"/>
                                        </p:tgtEl>
                                      </p:cBhvr>
                                    </p:animEffect>
                                    <p:animScale>
                                      <p:cBhvr>
                                        <p:cTn id="11" dur="770" decel="100000"/>
                                        <p:tgtEl>
                                          <p:spTgt spid="12"/>
                                        </p:tgtEl>
                                      </p:cBhvr>
                                      <p:from x="10000" y="10000"/>
                                      <p:to x="200000" y="450000"/>
                                    </p:animScale>
                                    <p:animScale>
                                      <p:cBhvr>
                                        <p:cTn id="12" dur="1230" accel="100000" fill="hold">
                                          <p:stCondLst>
                                            <p:cond delay="770"/>
                                          </p:stCondLst>
                                        </p:cTn>
                                        <p:tgtEl>
                                          <p:spTgt spid="12"/>
                                        </p:tgtEl>
                                      </p:cBhvr>
                                      <p:from x="200000" y="450000"/>
                                      <p:to x="100000" y="100000"/>
                                    </p:animScale>
                                    <p:set>
                                      <p:cBhvr>
                                        <p:cTn id="13" dur="770" fill="hold"/>
                                        <p:tgtEl>
                                          <p:spTgt spid="12"/>
                                        </p:tgtEl>
                                        <p:attrNameLst>
                                          <p:attrName>ppt_x</p:attrName>
                                        </p:attrNameLst>
                                      </p:cBhvr>
                                      <p:to>
                                        <p:strVal val="(0.5)"/>
                                      </p:to>
                                    </p:set>
                                    <p:anim from="(0.5)" to="(#ppt_x)" calcmode="lin" valueType="num">
                                      <p:cBhvr>
                                        <p:cTn id="14" dur="1230" accel="100000" fill="hold">
                                          <p:stCondLst>
                                            <p:cond delay="770"/>
                                          </p:stCondLst>
                                        </p:cTn>
                                        <p:tgtEl>
                                          <p:spTgt spid="12"/>
                                        </p:tgtEl>
                                        <p:attrNameLst>
                                          <p:attrName>ppt_x</p:attrName>
                                        </p:attrNameLst>
                                      </p:cBhvr>
                                    </p:anim>
                                    <p:set>
                                      <p:cBhvr>
                                        <p:cTn id="15" dur="770" fill="hold"/>
                                        <p:tgtEl>
                                          <p:spTgt spid="12"/>
                                        </p:tgtEl>
                                        <p:attrNameLst>
                                          <p:attrName>ppt_y</p:attrName>
                                        </p:attrNameLst>
                                      </p:cBhvr>
                                      <p:to>
                                        <p:strVal val="(#ppt_y+0.4)"/>
                                      </p:to>
                                    </p:set>
                                    <p:anim from="(#ppt_y+0.4)" to="(#ppt_y)" calcmode="lin" valueType="num">
                                      <p:cBhvr>
                                        <p:cTn id="16" dur="1230" accel="100000" fill="hold">
                                          <p:stCondLst>
                                            <p:cond delay="770"/>
                                          </p:stCondLst>
                                        </p:cTn>
                                        <p:tgtEl>
                                          <p:spTgt spid="12"/>
                                        </p:tgtEl>
                                        <p:attrNameLst>
                                          <p:attrName>ppt_y</p:attrName>
                                        </p:attrNameLst>
                                      </p:cBhvr>
                                    </p:anim>
                                  </p:childTnLst>
                                </p:cTn>
                              </p:par>
                            </p:childTnLst>
                          </p:cTn>
                        </p:par>
                        <p:par>
                          <p:cTn id="17" fill="hold">
                            <p:stCondLst>
                              <p:cond delay="2000"/>
                            </p:stCondLst>
                            <p:childTnLst>
                              <p:par>
                                <p:cTn id="18" presetID="9" presetClass="entr" presetSubtype="0" fill="hold" grpId="0" nodeType="afterEffect">
                                  <p:stCondLst>
                                    <p:cond delay="2000"/>
                                  </p:stCondLst>
                                  <p:childTnLst>
                                    <p:set>
                                      <p:cBhvr>
                                        <p:cTn id="19" dur="1" fill="hold">
                                          <p:stCondLst>
                                            <p:cond delay="0"/>
                                          </p:stCondLst>
                                        </p:cTn>
                                        <p:tgtEl>
                                          <p:spTgt spid="30"/>
                                        </p:tgtEl>
                                        <p:attrNameLst>
                                          <p:attrName>style.visibility</p:attrName>
                                        </p:attrNameLst>
                                      </p:cBhvr>
                                      <p:to>
                                        <p:strVal val="visible"/>
                                      </p:to>
                                    </p:set>
                                    <p:animEffect transition="in" filter="dissolve">
                                      <p:cBhvr>
                                        <p:cTn id="20" dur="1000"/>
                                        <p:tgtEl>
                                          <p:spTgt spid="30"/>
                                        </p:tgtEl>
                                      </p:cBhvr>
                                    </p:animEffec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strVal val="#ppt_w*0.70"/>
                                          </p:val>
                                        </p:tav>
                                        <p:tav tm="100000">
                                          <p:val>
                                            <p:strVal val="#ppt_w"/>
                                          </p:val>
                                        </p:tav>
                                      </p:tavLst>
                                    </p:anim>
                                    <p:anim calcmode="lin" valueType="num">
                                      <p:cBhvr>
                                        <p:cTn id="26" dur="1000" fill="hold"/>
                                        <p:tgtEl>
                                          <p:spTgt spid="13"/>
                                        </p:tgtEl>
                                        <p:attrNameLst>
                                          <p:attrName>ppt_h</p:attrName>
                                        </p:attrNameLst>
                                      </p:cBhvr>
                                      <p:tavLst>
                                        <p:tav tm="0">
                                          <p:val>
                                            <p:strVal val="#ppt_h"/>
                                          </p:val>
                                        </p:tav>
                                        <p:tav tm="100000">
                                          <p:val>
                                            <p:strVal val="#ppt_h"/>
                                          </p:val>
                                        </p:tav>
                                      </p:tavLst>
                                    </p:anim>
                                    <p:animEffect transition="in" filter="fade">
                                      <p:cBhvr>
                                        <p:cTn id="27" dur="1000"/>
                                        <p:tgtEl>
                                          <p:spTgt spid="13"/>
                                        </p:tgtEl>
                                      </p:cBhvr>
                                    </p:animEffect>
                                  </p:childTnLst>
                                </p:cTn>
                              </p:par>
                            </p:childTnLst>
                          </p:cTn>
                        </p:par>
                        <p:par>
                          <p:cTn id="28" fill="hold">
                            <p:stCondLst>
                              <p:cond delay="1000"/>
                            </p:stCondLst>
                            <p:childTnLst>
                              <p:par>
                                <p:cTn id="29" presetID="10" presetClass="exit" presetSubtype="0" fill="hold" grpId="1" nodeType="afterEffect">
                                  <p:stCondLst>
                                    <p:cond delay="0"/>
                                  </p:stCondLst>
                                  <p:childTnLst>
                                    <p:animEffect transition="out" filter="fade">
                                      <p:cBhvr>
                                        <p:cTn id="30" dur="2000"/>
                                        <p:tgtEl>
                                          <p:spTgt spid="12"/>
                                        </p:tgtEl>
                                      </p:cBhvr>
                                    </p:animEffect>
                                    <p:set>
                                      <p:cBhvr>
                                        <p:cTn id="31" dur="1" fill="hold">
                                          <p:stCondLst>
                                            <p:cond delay="1999"/>
                                          </p:stCondLst>
                                        </p:cTn>
                                        <p:tgtEl>
                                          <p:spTgt spid="12"/>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2000"/>
                                        <p:tgtEl>
                                          <p:spTgt spid="11"/>
                                        </p:tgtEl>
                                      </p:cBhvr>
                                    </p:animEffect>
                                    <p:set>
                                      <p:cBhvr>
                                        <p:cTn id="34" dur="1" fill="hold">
                                          <p:stCondLst>
                                            <p:cond delay="1999"/>
                                          </p:stCondLst>
                                        </p:cTn>
                                        <p:tgtEl>
                                          <p:spTgt spid="11"/>
                                        </p:tgtEl>
                                        <p:attrNameLst>
                                          <p:attrName>style.visibility</p:attrName>
                                        </p:attrNameLst>
                                      </p:cBhvr>
                                      <p:to>
                                        <p:strVal val="hidden"/>
                                      </p:to>
                                    </p:set>
                                  </p:childTnLst>
                                </p:cTn>
                              </p:par>
                            </p:childTnLst>
                          </p:cTn>
                        </p:par>
                        <p:par>
                          <p:cTn id="35" fill="hold">
                            <p:stCondLst>
                              <p:cond delay="3000"/>
                            </p:stCondLst>
                            <p:childTnLst>
                              <p:par>
                                <p:cTn id="36" presetID="9" presetClass="entr" presetSubtype="0" fill="hold" grpId="0" nodeType="after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dissolve">
                                      <p:cBhvr>
                                        <p:cTn id="38" dur="500"/>
                                        <p:tgtEl>
                                          <p:spTgt spid="14"/>
                                        </p:tgtEl>
                                      </p:cBhvr>
                                    </p:animEffect>
                                  </p:childTnLst>
                                </p:cTn>
                              </p:par>
                              <p:par>
                                <p:cTn id="39" presetID="9"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dissolve">
                                      <p:cBhvr>
                                        <p:cTn id="41" dur="500"/>
                                        <p:tgtEl>
                                          <p:spTgt spid="29"/>
                                        </p:tgtEl>
                                      </p:cBhvr>
                                    </p:animEffect>
                                  </p:childTnLst>
                                </p:cTn>
                              </p:par>
                              <p:par>
                                <p:cTn id="42" presetID="9" presetClass="entr" presetSubtype="0"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dissolve">
                                      <p:cBhvr>
                                        <p:cTn id="44" dur="500"/>
                                        <p:tgtEl>
                                          <p:spTgt spid="16"/>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dissolve">
                                      <p:cBhvr>
                                        <p:cTn id="47" dur="500"/>
                                        <p:tgtEl>
                                          <p:spTgt spid="17"/>
                                        </p:tgtEl>
                                      </p:cBhvr>
                                    </p:animEffect>
                                  </p:childTnLst>
                                </p:cTn>
                              </p:par>
                              <p:par>
                                <p:cTn id="48" presetID="9" presetClass="entr" presetSubtype="0"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dissolve">
                                      <p:cBhvr>
                                        <p:cTn id="50" dur="500"/>
                                        <p:tgtEl>
                                          <p:spTgt spid="18"/>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dissolve">
                                      <p:cBhvr>
                                        <p:cTn id="53" dur="500"/>
                                        <p:tgtEl>
                                          <p:spTgt spid="19"/>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dissolve">
                                      <p:cBhvr>
                                        <p:cTn id="56" dur="500"/>
                                        <p:tgtEl>
                                          <p:spTgt spid="23"/>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dissolve">
                                      <p:cBhvr>
                                        <p:cTn id="59" dur="500"/>
                                        <p:tgtEl>
                                          <p:spTgt spid="22"/>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dissolve">
                                      <p:cBhvr>
                                        <p:cTn id="62" dur="500"/>
                                        <p:tgtEl>
                                          <p:spTgt spid="24"/>
                                        </p:tgtEl>
                                      </p:cBhvr>
                                    </p:animEffect>
                                  </p:childTnLst>
                                </p:cTn>
                              </p:par>
                              <p:par>
                                <p:cTn id="63" presetID="9" presetClass="entr" presetSubtype="0"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dissolve">
                                      <p:cBhvr>
                                        <p:cTn id="65" dur="500"/>
                                        <p:tgtEl>
                                          <p:spTgt spid="26"/>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dissolve">
                                      <p:cBhvr>
                                        <p:cTn id="68" dur="500"/>
                                        <p:tgtEl>
                                          <p:spTgt spid="25"/>
                                        </p:tgtEl>
                                      </p:cBhvr>
                                    </p:animEffect>
                                  </p:childTnLst>
                                </p:cTn>
                              </p:par>
                              <p:par>
                                <p:cTn id="69" presetID="9" presetClass="entr" presetSubtype="0" fill="hold"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dissolve">
                                      <p:cBhvr>
                                        <p:cTn id="71" dur="500"/>
                                        <p:tgtEl>
                                          <p:spTgt spid="28"/>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dissolve">
                                      <p:cBhvr>
                                        <p:cTn id="74" dur="500"/>
                                        <p:tgtEl>
                                          <p:spTgt spid="27"/>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dissolve">
                                      <p:cBhvr>
                                        <p:cTn id="77" dur="500"/>
                                        <p:tgtEl>
                                          <p:spTgt spid="32"/>
                                        </p:tgtEl>
                                      </p:cBhvr>
                                    </p:animEffect>
                                  </p:childTnLst>
                                </p:cTn>
                              </p:par>
                              <p:par>
                                <p:cTn id="78" presetID="9" presetClass="entr" presetSubtype="0"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dissolve">
                                      <p:cBhvr>
                                        <p:cTn id="80" dur="500"/>
                                        <p:tgtEl>
                                          <p:spTgt spid="33"/>
                                        </p:tgtEl>
                                      </p:cBhvr>
                                    </p:animEffect>
                                  </p:childTnLst>
                                </p:cTn>
                              </p:par>
                            </p:childTnLst>
                          </p:cTn>
                        </p:par>
                        <p:par>
                          <p:cTn id="81" fill="hold">
                            <p:stCondLst>
                              <p:cond delay="4000"/>
                            </p:stCondLst>
                            <p:childTnLst>
                              <p:par>
                                <p:cTn id="82" presetID="27" presetClass="emph" presetSubtype="0" fill="hold" grpId="1" nodeType="afterEffect">
                                  <p:stCondLst>
                                    <p:cond delay="0"/>
                                  </p:stCondLst>
                                  <p:childTnLst>
                                    <p:animClr clrSpc="rgb">
                                      <p:cBhvr override="childStyle">
                                        <p:cTn id="83" dur="250" autoRev="1" fill="hold"/>
                                        <p:tgtEl>
                                          <p:spTgt spid="27"/>
                                        </p:tgtEl>
                                        <p:attrNameLst>
                                          <p:attrName>style.color</p:attrName>
                                        </p:attrNameLst>
                                      </p:cBhvr>
                                      <p:to>
                                        <a:schemeClr val="bg1"/>
                                      </p:to>
                                    </p:animClr>
                                    <p:animClr clrSpc="rgb">
                                      <p:cBhvr>
                                        <p:cTn id="84" dur="250" autoRev="1" fill="hold"/>
                                        <p:tgtEl>
                                          <p:spTgt spid="27"/>
                                        </p:tgtEl>
                                        <p:attrNameLst>
                                          <p:attrName>fillcolor</p:attrName>
                                        </p:attrNameLst>
                                      </p:cBhvr>
                                      <p:to>
                                        <a:schemeClr val="bg1"/>
                                      </p:to>
                                    </p:animClr>
                                    <p:set>
                                      <p:cBhvr>
                                        <p:cTn id="85" dur="250" autoRev="1" fill="hold"/>
                                        <p:tgtEl>
                                          <p:spTgt spid="27"/>
                                        </p:tgtEl>
                                        <p:attrNameLst>
                                          <p:attrName>fill.type</p:attrName>
                                        </p:attrNameLst>
                                      </p:cBhvr>
                                      <p:to>
                                        <p:strVal val="solid"/>
                                      </p:to>
                                    </p:set>
                                    <p:set>
                                      <p:cBhvr>
                                        <p:cTn id="86" dur="250" autoRev="1" fill="hold"/>
                                        <p:tgtEl>
                                          <p:spTgt spid="27"/>
                                        </p:tgtEl>
                                        <p:attrNameLst>
                                          <p:attrName>fill.on</p:attrName>
                                        </p:attrNameLst>
                                      </p:cBhvr>
                                      <p:to>
                                        <p:strVal val="true"/>
                                      </p:to>
                                    </p:set>
                                  </p:childTnLst>
                                </p:cTn>
                              </p:par>
                              <p:par>
                                <p:cTn id="87" presetID="9" presetClass="entr" presetSubtype="0" fill="hold" nodeType="with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dissolve">
                                      <p:cBhvr>
                                        <p:cTn id="8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4" grpId="0" animBg="1"/>
      <p:bldP spid="17" grpId="0" animBg="1"/>
      <p:bldP spid="19" grpId="0" animBg="1"/>
      <p:bldP spid="22" grpId="0" animBg="1"/>
      <p:bldP spid="23" grpId="0" animBg="1"/>
      <p:bldP spid="24" grpId="0" animBg="1"/>
      <p:bldP spid="25" grpId="0" animBg="1"/>
      <p:bldP spid="27" grpId="0" animBg="1"/>
      <p:bldP spid="27" grpId="1" animBg="1"/>
      <p:bldP spid="30" grpId="0" animBg="1"/>
      <p:bldP spid="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smtClean="0"/>
              <a:t>1</a:t>
            </a:r>
            <a:endParaRPr lang="en-US"/>
          </a:p>
        </p:txBody>
      </p:sp>
      <p:pic>
        <p:nvPicPr>
          <p:cNvPr id="11" name="Picture 2"/>
          <p:cNvPicPr>
            <a:picLocks noChangeAspect="1" noChangeArrowheads="1"/>
          </p:cNvPicPr>
          <p:nvPr/>
        </p:nvPicPr>
        <p:blipFill>
          <a:blip r:embed="rId4" cstate="print"/>
          <a:srcRect/>
          <a:stretch>
            <a:fillRect/>
          </a:stretch>
        </p:blipFill>
        <p:spPr bwMode="auto">
          <a:xfrm>
            <a:off x="2209800" y="914400"/>
            <a:ext cx="5181600" cy="5739340"/>
          </a:xfrm>
          <a:prstGeom prst="rect">
            <a:avLst/>
          </a:prstGeom>
          <a:noFill/>
          <a:ln w="9525">
            <a:solidFill>
              <a:schemeClr val="accent1"/>
            </a:solidFill>
            <a:miter lim="800000"/>
            <a:headEnd/>
            <a:tailEnd/>
          </a:ln>
          <a:effectLst/>
        </p:spPr>
      </p:pic>
      <p:sp>
        <p:nvSpPr>
          <p:cNvPr id="13" name="Rectangle 12"/>
          <p:cNvSpPr/>
          <p:nvPr/>
        </p:nvSpPr>
        <p:spPr>
          <a:xfrm>
            <a:off x="533400" y="457200"/>
            <a:ext cx="8382000" cy="338554"/>
          </a:xfrm>
          <a:prstGeom prst="rect">
            <a:avLst/>
          </a:prstGeom>
        </p:spPr>
        <p:txBody>
          <a:bodyPr wrap="square">
            <a:spAutoFit/>
          </a:bodyPr>
          <a:lstStyle/>
          <a:p>
            <a:pPr marL="365760" indent="-256032" algn="ctr">
              <a:spcBef>
                <a:spcPts val="400"/>
              </a:spcBef>
              <a:buClr>
                <a:srgbClr val="C59635"/>
              </a:buClr>
              <a:buSzPct val="68000"/>
            </a:pPr>
            <a:r>
              <a:rPr lang="en-US" sz="1600" b="1" i="1" dirty="0" smtClean="0">
                <a:solidFill>
                  <a:schemeClr val="tx2"/>
                </a:solidFill>
                <a:latin typeface="Arial" pitchFamily="34" charset="0"/>
                <a:cs typeface="Arial" pitchFamily="34" charset="0"/>
              </a:rPr>
              <a:t>Blogs</a:t>
            </a:r>
            <a:r>
              <a:rPr lang="en-US" sz="1600" i="1" dirty="0" smtClean="0">
                <a:solidFill>
                  <a:schemeClr val="accent4"/>
                </a:solidFill>
                <a:latin typeface="Arial" pitchFamily="34" charset="0"/>
                <a:cs typeface="Arial" pitchFamily="34" charset="0"/>
              </a:rPr>
              <a:t> can also be accessed from your member group’s landing page:</a:t>
            </a:r>
            <a:endParaRPr lang="en-US" sz="2000" i="1" dirty="0" smtClean="0">
              <a:solidFill>
                <a:schemeClr val="accent4"/>
              </a:solidFill>
              <a:latin typeface="Calibri" pitchFamily="34" charset="0"/>
            </a:endParaRPr>
          </a:p>
        </p:txBody>
      </p:sp>
      <p:sp>
        <p:nvSpPr>
          <p:cNvPr id="14" name="Rectangle 13"/>
          <p:cNvSpPr/>
          <p:nvPr/>
        </p:nvSpPr>
        <p:spPr>
          <a:xfrm>
            <a:off x="2209800" y="4724400"/>
            <a:ext cx="3200400" cy="14478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TextBox 15"/>
          <p:cNvSpPr txBox="1"/>
          <p:nvPr/>
        </p:nvSpPr>
        <p:spPr>
          <a:xfrm>
            <a:off x="228600" y="2383808"/>
            <a:ext cx="14478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Header for </a:t>
            </a:r>
          </a:p>
          <a:p>
            <a:pPr algn="ctr"/>
            <a:r>
              <a:rPr lang="en-US" sz="1200" dirty="0" smtClean="0">
                <a:solidFill>
                  <a:schemeClr val="accent4"/>
                </a:solidFill>
                <a:latin typeface="Arial" pitchFamily="34" charset="0"/>
                <a:cs typeface="Arial" pitchFamily="34" charset="0"/>
              </a:rPr>
              <a:t>content item</a:t>
            </a:r>
            <a:endParaRPr lang="en-US" sz="1200" dirty="0">
              <a:solidFill>
                <a:schemeClr val="accent4"/>
              </a:solidFill>
              <a:latin typeface="Arial" pitchFamily="34" charset="0"/>
              <a:cs typeface="Arial" pitchFamily="34" charset="0"/>
            </a:endParaRPr>
          </a:p>
        </p:txBody>
      </p:sp>
      <p:sp>
        <p:nvSpPr>
          <p:cNvPr id="17" name="TextBox 16"/>
          <p:cNvSpPr txBox="1"/>
          <p:nvPr/>
        </p:nvSpPr>
        <p:spPr>
          <a:xfrm>
            <a:off x="7543800" y="2848968"/>
            <a:ext cx="12192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Title of Blog</a:t>
            </a:r>
            <a:endParaRPr lang="en-US" sz="1200" dirty="0">
              <a:solidFill>
                <a:schemeClr val="accent4"/>
              </a:solidFill>
              <a:latin typeface="Arial" pitchFamily="34" charset="0"/>
              <a:cs typeface="Arial" pitchFamily="34" charset="0"/>
            </a:endParaRPr>
          </a:p>
        </p:txBody>
      </p:sp>
      <p:sp>
        <p:nvSpPr>
          <p:cNvPr id="18" name="TextBox 17"/>
          <p:cNvSpPr txBox="1"/>
          <p:nvPr/>
        </p:nvSpPr>
        <p:spPr>
          <a:xfrm>
            <a:off x="228600" y="2946776"/>
            <a:ext cx="14478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Poster, date and time of post</a:t>
            </a:r>
            <a:endParaRPr lang="en-US" sz="1200" dirty="0">
              <a:solidFill>
                <a:schemeClr val="accent4"/>
              </a:solidFill>
              <a:latin typeface="Arial" pitchFamily="34" charset="0"/>
              <a:cs typeface="Arial" pitchFamily="34" charset="0"/>
            </a:endParaRPr>
          </a:p>
        </p:txBody>
      </p:sp>
      <p:sp>
        <p:nvSpPr>
          <p:cNvPr id="19" name="TextBox 18"/>
          <p:cNvSpPr txBox="1"/>
          <p:nvPr/>
        </p:nvSpPr>
        <p:spPr>
          <a:xfrm>
            <a:off x="228600" y="3886200"/>
            <a:ext cx="1447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Blog text</a:t>
            </a:r>
            <a:endParaRPr lang="en-US" sz="1200" dirty="0">
              <a:solidFill>
                <a:schemeClr val="accent4"/>
              </a:solidFill>
              <a:latin typeface="Arial" pitchFamily="34" charset="0"/>
              <a:cs typeface="Arial" pitchFamily="34" charset="0"/>
            </a:endParaRPr>
          </a:p>
        </p:txBody>
      </p:sp>
      <p:sp>
        <p:nvSpPr>
          <p:cNvPr id="21" name="TextBox 20"/>
          <p:cNvSpPr txBox="1"/>
          <p:nvPr/>
        </p:nvSpPr>
        <p:spPr>
          <a:xfrm>
            <a:off x="7543800" y="4038600"/>
            <a:ext cx="1219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Read “more” link</a:t>
            </a:r>
            <a:endParaRPr lang="en-US" sz="1200" dirty="0">
              <a:solidFill>
                <a:schemeClr val="accent4"/>
              </a:solidFill>
              <a:latin typeface="Arial" pitchFamily="34" charset="0"/>
              <a:cs typeface="Arial" pitchFamily="34" charset="0"/>
            </a:endParaRPr>
          </a:p>
        </p:txBody>
      </p:sp>
      <p:pic>
        <p:nvPicPr>
          <p:cNvPr id="22" name="Picture 21" descr="landing page blog zoomed.jpg"/>
          <p:cNvPicPr>
            <a:picLocks noChangeAspect="1"/>
          </p:cNvPicPr>
          <p:nvPr/>
        </p:nvPicPr>
        <p:blipFill>
          <a:blip r:embed="rId5" cstate="print"/>
          <a:stretch>
            <a:fillRect/>
          </a:stretch>
        </p:blipFill>
        <p:spPr>
          <a:xfrm>
            <a:off x="1828800" y="2438400"/>
            <a:ext cx="5449296" cy="2436876"/>
          </a:xfrm>
          <a:prstGeom prst="rect">
            <a:avLst/>
          </a:prstGeom>
          <a:ln>
            <a:solidFill>
              <a:schemeClr val="accent1"/>
            </a:solidFill>
          </a:ln>
        </p:spPr>
      </p:pic>
      <p:cxnSp>
        <p:nvCxnSpPr>
          <p:cNvPr id="23" name="Straight Connector 22"/>
          <p:cNvCxnSpPr/>
          <p:nvPr/>
        </p:nvCxnSpPr>
        <p:spPr>
          <a:xfrm>
            <a:off x="1752600" y="2626056"/>
            <a:ext cx="2286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086600" y="2993408"/>
            <a:ext cx="3810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752600" y="3181064"/>
            <a:ext cx="7620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6" name="Left Brace 25"/>
          <p:cNvSpPr/>
          <p:nvPr/>
        </p:nvSpPr>
        <p:spPr>
          <a:xfrm>
            <a:off x="1752600" y="3505200"/>
            <a:ext cx="304800" cy="914400"/>
          </a:xfrm>
          <a:prstGeom prst="leftBrace">
            <a:avLst>
              <a:gd name="adj1" fmla="val 8333"/>
              <a:gd name="adj2" fmla="val 54167"/>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5410200" y="4267200"/>
            <a:ext cx="20574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324600" y="5029200"/>
            <a:ext cx="1219200"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create a new blog “post”</a:t>
            </a:r>
            <a:endParaRPr lang="en-US" sz="1200" dirty="0">
              <a:solidFill>
                <a:schemeClr val="accent4"/>
              </a:solidFill>
              <a:latin typeface="Arial" pitchFamily="34" charset="0"/>
              <a:cs typeface="Arial" pitchFamily="34" charset="0"/>
            </a:endParaRPr>
          </a:p>
        </p:txBody>
      </p:sp>
      <p:cxnSp>
        <p:nvCxnSpPr>
          <p:cNvPr id="30" name="Straight Connector 29"/>
          <p:cNvCxnSpPr/>
          <p:nvPr/>
        </p:nvCxnSpPr>
        <p:spPr>
          <a:xfrm flipV="1">
            <a:off x="2147248" y="4648200"/>
            <a:ext cx="0" cy="3048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447800" y="5029200"/>
            <a:ext cx="1447800"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see “more” blogs postings.</a:t>
            </a:r>
            <a:endParaRPr lang="en-US" sz="1200" dirty="0">
              <a:solidFill>
                <a:schemeClr val="accent4"/>
              </a:solidFill>
              <a:latin typeface="Arial" pitchFamily="34" charset="0"/>
              <a:cs typeface="Arial" pitchFamily="34" charset="0"/>
            </a:endParaRPr>
          </a:p>
        </p:txBody>
      </p:sp>
      <p:cxnSp>
        <p:nvCxnSpPr>
          <p:cNvPr id="32" name="Straight Connector 31"/>
          <p:cNvCxnSpPr/>
          <p:nvPr/>
        </p:nvCxnSpPr>
        <p:spPr>
          <a:xfrm>
            <a:off x="6934200" y="4648200"/>
            <a:ext cx="0" cy="3048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6200" y="0"/>
            <a:ext cx="9220200" cy="415498"/>
          </a:xfrm>
          <a:prstGeom prst="rect">
            <a:avLst/>
          </a:prstGeom>
        </p:spPr>
        <p:txBody>
          <a:bodyPr wrap="square">
            <a:spAutoFit/>
          </a:bodyPr>
          <a:lstStyle/>
          <a:p>
            <a:pPr lvl="0" algn="ctr"/>
            <a:r>
              <a:rPr lang="en-US" sz="2050" dirty="0" smtClean="0">
                <a:ln w="900" cmpd="sng">
                  <a:solidFill>
                    <a:srgbClr val="666666">
                      <a:satMod val="190000"/>
                      <a:alpha val="55000"/>
                    </a:srgbClr>
                  </a:solidFill>
                  <a:prstDash val="solid"/>
                </a:ln>
                <a:solidFill>
                  <a:schemeClr val="bg2"/>
                </a:solidFill>
                <a:effectLst>
                  <a:innerShdw blurRad="101600" dist="76200" dir="5400000">
                    <a:srgbClr val="666666">
                      <a:satMod val="190000"/>
                      <a:tint val="100000"/>
                      <a:alpha val="74000"/>
                    </a:srgbClr>
                  </a:innerShdw>
                </a:effectLst>
                <a:latin typeface="Arial" pitchFamily="34" charset="0"/>
                <a:cs typeface="Arial" pitchFamily="34" charset="0"/>
              </a:rPr>
              <a:t>How to Access the </a:t>
            </a:r>
            <a:r>
              <a:rPr lang="en-US" sz="2050" b="1" dirty="0" smtClean="0">
                <a:ln w="900" cmpd="sng">
                  <a:solidFill>
                    <a:srgbClr val="666666">
                      <a:satMod val="190000"/>
                      <a:alpha val="55000"/>
                    </a:srgbClr>
                  </a:solidFill>
                  <a:prstDash val="solid"/>
                </a:ln>
                <a:solidFill>
                  <a:schemeClr val="bg2"/>
                </a:solidFill>
                <a:effectLst>
                  <a:innerShdw blurRad="101600" dist="76200" dir="5400000">
                    <a:srgbClr val="666666">
                      <a:satMod val="190000"/>
                      <a:tint val="100000"/>
                      <a:alpha val="74000"/>
                    </a:srgbClr>
                  </a:innerShdw>
                </a:effectLst>
                <a:latin typeface="Arial" pitchFamily="34" charset="0"/>
                <a:cs typeface="Arial" pitchFamily="34" charset="0"/>
              </a:rPr>
              <a:t>Recent Blogs </a:t>
            </a:r>
            <a:r>
              <a:rPr lang="en-US" sz="2050" dirty="0" smtClean="0">
                <a:ln w="900" cmpd="sng">
                  <a:solidFill>
                    <a:srgbClr val="666666">
                      <a:satMod val="190000"/>
                      <a:alpha val="55000"/>
                    </a:srgbClr>
                  </a:solidFill>
                  <a:prstDash val="solid"/>
                </a:ln>
                <a:solidFill>
                  <a:schemeClr val="bg2"/>
                </a:solidFill>
                <a:effectLst>
                  <a:innerShdw blurRad="101600" dist="76200" dir="5400000">
                    <a:srgbClr val="666666">
                      <a:satMod val="190000"/>
                      <a:tint val="100000"/>
                      <a:alpha val="74000"/>
                    </a:srgbClr>
                  </a:innerShdw>
                </a:effectLst>
                <a:latin typeface="Arial" pitchFamily="34" charset="0"/>
                <a:cs typeface="Arial" pitchFamily="34" charset="0"/>
              </a:rPr>
              <a:t>from Your </a:t>
            </a:r>
            <a:r>
              <a:rPr lang="en-US" sz="2050" b="1" dirty="0" smtClean="0">
                <a:ln w="900" cmpd="sng">
                  <a:solidFill>
                    <a:srgbClr val="666666">
                      <a:satMod val="190000"/>
                      <a:alpha val="55000"/>
                    </a:srgbClr>
                  </a:solidFill>
                  <a:prstDash val="solid"/>
                </a:ln>
                <a:solidFill>
                  <a:schemeClr val="bg2"/>
                </a:solidFill>
                <a:effectLst>
                  <a:innerShdw blurRad="101600" dist="76200" dir="5400000">
                    <a:srgbClr val="666666">
                      <a:satMod val="190000"/>
                      <a:tint val="100000"/>
                      <a:alpha val="74000"/>
                    </a:srgbClr>
                  </a:innerShdw>
                </a:effectLst>
                <a:latin typeface="Arial" pitchFamily="34" charset="0"/>
                <a:cs typeface="Arial" pitchFamily="34" charset="0"/>
              </a:rPr>
              <a:t>Member Group’s </a:t>
            </a:r>
            <a:r>
              <a:rPr lang="en-US" sz="2050" b="1" u="sng" dirty="0" smtClean="0">
                <a:ln w="900" cmpd="sng">
                  <a:solidFill>
                    <a:srgbClr val="666666">
                      <a:satMod val="190000"/>
                      <a:alpha val="55000"/>
                    </a:srgbClr>
                  </a:solidFill>
                  <a:prstDash val="solid"/>
                </a:ln>
                <a:solidFill>
                  <a:schemeClr val="bg2"/>
                </a:solidFill>
                <a:effectLst>
                  <a:innerShdw blurRad="101600" dist="76200" dir="5400000">
                    <a:srgbClr val="666666">
                      <a:satMod val="190000"/>
                      <a:tint val="100000"/>
                      <a:alpha val="74000"/>
                    </a:srgbClr>
                  </a:innerShdw>
                </a:effectLst>
                <a:latin typeface="Arial" pitchFamily="34" charset="0"/>
                <a:cs typeface="Arial" pitchFamily="34" charset="0"/>
              </a:rPr>
              <a:t>Landing Page</a:t>
            </a:r>
          </a:p>
        </p:txBody>
      </p:sp>
      <p:sp>
        <p:nvSpPr>
          <p:cNvPr id="35" name="TextBox 34"/>
          <p:cNvSpPr txBox="1"/>
          <p:nvPr/>
        </p:nvSpPr>
        <p:spPr>
          <a:xfrm>
            <a:off x="5867400" y="2565737"/>
            <a:ext cx="2286000" cy="1015663"/>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solidFill>
              <a:schemeClr val="accent1"/>
            </a:solidFill>
          </a:ln>
        </p:spPr>
        <p:txBody>
          <a:bodyPr wrap="square" rtlCol="0">
            <a:spAutoFit/>
          </a:bodyPr>
          <a:lstStyle/>
          <a:p>
            <a:pPr algn="ctr"/>
            <a:r>
              <a:rPr lang="en-US" sz="2000" i="1" dirty="0" smtClean="0">
                <a:solidFill>
                  <a:schemeClr val="bg1"/>
                </a:solidFill>
                <a:latin typeface="Arial" pitchFamily="34" charset="0"/>
                <a:cs typeface="Arial" pitchFamily="34" charset="0"/>
              </a:rPr>
              <a:t>Click the screen to find out about </a:t>
            </a:r>
          </a:p>
          <a:p>
            <a:pPr algn="ctr"/>
            <a:r>
              <a:rPr lang="en-US" sz="2000" b="1" i="1" dirty="0" smtClean="0">
                <a:solidFill>
                  <a:schemeClr val="bg2"/>
                </a:solidFill>
                <a:latin typeface="Arial" pitchFamily="34" charset="0"/>
                <a:cs typeface="Arial" pitchFamily="34" charset="0"/>
              </a:rPr>
              <a:t>recent</a:t>
            </a:r>
            <a:r>
              <a:rPr lang="en-US" sz="2000" b="1" i="1" dirty="0" smtClean="0">
                <a:solidFill>
                  <a:schemeClr val="bg1"/>
                </a:solidFill>
                <a:latin typeface="Arial" pitchFamily="34" charset="0"/>
                <a:cs typeface="Arial" pitchFamily="34" charset="0"/>
              </a:rPr>
              <a:t> </a:t>
            </a:r>
            <a:r>
              <a:rPr lang="en-US" sz="2000" b="1" i="1" dirty="0" smtClean="0">
                <a:solidFill>
                  <a:schemeClr val="tx2"/>
                </a:solidFill>
                <a:latin typeface="Arial" pitchFamily="34" charset="0"/>
                <a:cs typeface="Arial" pitchFamily="34" charset="0"/>
              </a:rPr>
              <a:t>blogs</a:t>
            </a:r>
            <a:endParaRPr lang="en-US" sz="2000" b="1" i="1" dirty="0">
              <a:solidFill>
                <a:schemeClr val="bg1"/>
              </a:solidFill>
              <a:latin typeface="Arial" pitchFamily="34" charset="0"/>
              <a:cs typeface="Arial" pitchFamily="34" charset="0"/>
            </a:endParaRPr>
          </a:p>
        </p:txBody>
      </p:sp>
      <p:sp>
        <p:nvSpPr>
          <p:cNvPr id="33" name="TextBox 32"/>
          <p:cNvSpPr txBox="1"/>
          <p:nvPr/>
        </p:nvSpPr>
        <p:spPr>
          <a:xfrm>
            <a:off x="7543800" y="968993"/>
            <a:ext cx="12192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Dashboard</a:t>
            </a:r>
            <a:endParaRPr lang="en-US" sz="1200" dirty="0">
              <a:solidFill>
                <a:schemeClr val="accent4"/>
              </a:solidFill>
              <a:latin typeface="Arial" pitchFamily="34" charset="0"/>
              <a:cs typeface="Arial" pitchFamily="34" charset="0"/>
            </a:endParaRPr>
          </a:p>
        </p:txBody>
      </p:sp>
      <p:cxnSp>
        <p:nvCxnSpPr>
          <p:cNvPr id="36" name="Straight Connector 35"/>
          <p:cNvCxnSpPr/>
          <p:nvPr/>
        </p:nvCxnSpPr>
        <p:spPr>
          <a:xfrm flipH="1">
            <a:off x="4572000" y="1094096"/>
            <a:ext cx="2895600" cy="0"/>
          </a:xfrm>
          <a:prstGeom prst="line">
            <a:avLst/>
          </a:prstGeom>
          <a:ln w="508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strVal val="#ppt_w*0.70"/>
                                          </p:val>
                                        </p:tav>
                                        <p:tav tm="100000">
                                          <p:val>
                                            <p:strVal val="#ppt_w"/>
                                          </p:val>
                                        </p:tav>
                                      </p:tavLst>
                                    </p:anim>
                                    <p:anim calcmode="lin" valueType="num">
                                      <p:cBhvr>
                                        <p:cTn id="14" dur="1000" fill="hold"/>
                                        <p:tgtEl>
                                          <p:spTgt spid="11"/>
                                        </p:tgtEl>
                                        <p:attrNameLst>
                                          <p:attrName>ppt_h</p:attrName>
                                        </p:attrNameLst>
                                      </p:cBhvr>
                                      <p:tavLst>
                                        <p:tav tm="0">
                                          <p:val>
                                            <p:strVal val="#ppt_h"/>
                                          </p:val>
                                        </p:tav>
                                        <p:tav tm="100000">
                                          <p:val>
                                            <p:strVal val="#ppt_h"/>
                                          </p:val>
                                        </p:tav>
                                      </p:tavLst>
                                    </p:anim>
                                    <p:animEffect transition="in" filter="fade">
                                      <p:cBhvr>
                                        <p:cTn id="15" dur="1000"/>
                                        <p:tgtEl>
                                          <p:spTgt spid="11"/>
                                        </p:tgtEl>
                                      </p:cBhvr>
                                    </p:animEffect>
                                  </p:childTnLst>
                                </p:cTn>
                              </p:par>
                            </p:childTnLst>
                          </p:cTn>
                        </p:par>
                        <p:par>
                          <p:cTn id="16" fill="hold">
                            <p:stCondLst>
                              <p:cond delay="2000"/>
                            </p:stCondLst>
                            <p:childTnLst>
                              <p:par>
                                <p:cTn id="17" presetID="5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70" decel="100000"/>
                                        <p:tgtEl>
                                          <p:spTgt spid="14"/>
                                        </p:tgtEl>
                                      </p:cBhvr>
                                    </p:animEffect>
                                    <p:animScale>
                                      <p:cBhvr>
                                        <p:cTn id="20" dur="770" decel="100000"/>
                                        <p:tgtEl>
                                          <p:spTgt spid="14"/>
                                        </p:tgtEl>
                                      </p:cBhvr>
                                      <p:from x="10000" y="10000"/>
                                      <p:to x="200000" y="450000"/>
                                    </p:animScale>
                                    <p:animScale>
                                      <p:cBhvr>
                                        <p:cTn id="21" dur="1230" accel="100000" fill="hold">
                                          <p:stCondLst>
                                            <p:cond delay="770"/>
                                          </p:stCondLst>
                                        </p:cTn>
                                        <p:tgtEl>
                                          <p:spTgt spid="14"/>
                                        </p:tgtEl>
                                      </p:cBhvr>
                                      <p:from x="200000" y="450000"/>
                                      <p:to x="100000" y="100000"/>
                                    </p:animScale>
                                    <p:set>
                                      <p:cBhvr>
                                        <p:cTn id="22" dur="770" fill="hold"/>
                                        <p:tgtEl>
                                          <p:spTgt spid="14"/>
                                        </p:tgtEl>
                                        <p:attrNameLst>
                                          <p:attrName>ppt_x</p:attrName>
                                        </p:attrNameLst>
                                      </p:cBhvr>
                                      <p:to>
                                        <p:strVal val="(0.5)"/>
                                      </p:to>
                                    </p:set>
                                    <p:anim from="(0.5)" to="(#ppt_x)" calcmode="lin" valueType="num">
                                      <p:cBhvr>
                                        <p:cTn id="23" dur="1230" accel="100000" fill="hold">
                                          <p:stCondLst>
                                            <p:cond delay="770"/>
                                          </p:stCondLst>
                                        </p:cTn>
                                        <p:tgtEl>
                                          <p:spTgt spid="14"/>
                                        </p:tgtEl>
                                        <p:attrNameLst>
                                          <p:attrName>ppt_x</p:attrName>
                                        </p:attrNameLst>
                                      </p:cBhvr>
                                    </p:anim>
                                    <p:set>
                                      <p:cBhvr>
                                        <p:cTn id="24" dur="770" fill="hold"/>
                                        <p:tgtEl>
                                          <p:spTgt spid="14"/>
                                        </p:tgtEl>
                                        <p:attrNameLst>
                                          <p:attrName>ppt_y</p:attrName>
                                        </p:attrNameLst>
                                      </p:cBhvr>
                                      <p:to>
                                        <p:strVal val="(#ppt_y+0.4)"/>
                                      </p:to>
                                    </p:set>
                                    <p:anim from="(#ppt_y+0.4)" to="(#ppt_y)" calcmode="lin" valueType="num">
                                      <p:cBhvr>
                                        <p:cTn id="25" dur="1230" accel="100000" fill="hold">
                                          <p:stCondLst>
                                            <p:cond delay="770"/>
                                          </p:stCondLst>
                                        </p:cTn>
                                        <p:tgtEl>
                                          <p:spTgt spid="14"/>
                                        </p:tgtEl>
                                        <p:attrNameLst>
                                          <p:attrName>ppt_y</p:attrName>
                                        </p:attrNameLst>
                                      </p:cBhvr>
                                    </p:anim>
                                  </p:childTnLst>
                                </p:cTn>
                              </p:par>
                              <p:par>
                                <p:cTn id="26" presetID="55"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1000" fill="hold"/>
                                        <p:tgtEl>
                                          <p:spTgt spid="36"/>
                                        </p:tgtEl>
                                        <p:attrNameLst>
                                          <p:attrName>ppt_w</p:attrName>
                                        </p:attrNameLst>
                                      </p:cBhvr>
                                      <p:tavLst>
                                        <p:tav tm="0">
                                          <p:val>
                                            <p:strVal val="#ppt_w*0.70"/>
                                          </p:val>
                                        </p:tav>
                                        <p:tav tm="100000">
                                          <p:val>
                                            <p:strVal val="#ppt_w"/>
                                          </p:val>
                                        </p:tav>
                                      </p:tavLst>
                                    </p:anim>
                                    <p:anim calcmode="lin" valueType="num">
                                      <p:cBhvr>
                                        <p:cTn id="29" dur="1000" fill="hold"/>
                                        <p:tgtEl>
                                          <p:spTgt spid="36"/>
                                        </p:tgtEl>
                                        <p:attrNameLst>
                                          <p:attrName>ppt_h</p:attrName>
                                        </p:attrNameLst>
                                      </p:cBhvr>
                                      <p:tavLst>
                                        <p:tav tm="0">
                                          <p:val>
                                            <p:strVal val="#ppt_h"/>
                                          </p:val>
                                        </p:tav>
                                        <p:tav tm="100000">
                                          <p:val>
                                            <p:strVal val="#ppt_h"/>
                                          </p:val>
                                        </p:tav>
                                      </p:tavLst>
                                    </p:anim>
                                    <p:animEffect transition="in" filter="fade">
                                      <p:cBhvr>
                                        <p:cTn id="30" dur="1000"/>
                                        <p:tgtEl>
                                          <p:spTgt spid="36"/>
                                        </p:tgtEl>
                                      </p:cBhvr>
                                    </p:animEffect>
                                  </p:childTnLst>
                                </p:cTn>
                              </p:par>
                              <p:par>
                                <p:cTn id="31" presetID="55"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1000" fill="hold"/>
                                        <p:tgtEl>
                                          <p:spTgt spid="33"/>
                                        </p:tgtEl>
                                        <p:attrNameLst>
                                          <p:attrName>ppt_w</p:attrName>
                                        </p:attrNameLst>
                                      </p:cBhvr>
                                      <p:tavLst>
                                        <p:tav tm="0">
                                          <p:val>
                                            <p:strVal val="#ppt_w*0.70"/>
                                          </p:val>
                                        </p:tav>
                                        <p:tav tm="100000">
                                          <p:val>
                                            <p:strVal val="#ppt_w"/>
                                          </p:val>
                                        </p:tav>
                                      </p:tavLst>
                                    </p:anim>
                                    <p:anim calcmode="lin" valueType="num">
                                      <p:cBhvr>
                                        <p:cTn id="34" dur="1000" fill="hold"/>
                                        <p:tgtEl>
                                          <p:spTgt spid="33"/>
                                        </p:tgtEl>
                                        <p:attrNameLst>
                                          <p:attrName>ppt_h</p:attrName>
                                        </p:attrNameLst>
                                      </p:cBhvr>
                                      <p:tavLst>
                                        <p:tav tm="0">
                                          <p:val>
                                            <p:strVal val="#ppt_h"/>
                                          </p:val>
                                        </p:tav>
                                        <p:tav tm="100000">
                                          <p:val>
                                            <p:strVal val="#ppt_h"/>
                                          </p:val>
                                        </p:tav>
                                      </p:tavLst>
                                    </p:anim>
                                    <p:animEffect transition="in" filter="fade">
                                      <p:cBhvr>
                                        <p:cTn id="35" dur="1000"/>
                                        <p:tgtEl>
                                          <p:spTgt spid="33"/>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dissolve">
                                      <p:cBhvr>
                                        <p:cTn id="39" dur="1000"/>
                                        <p:tgtEl>
                                          <p:spTgt spid="35"/>
                                        </p:tgtEl>
                                      </p:cBhvr>
                                    </p:animEffect>
                                  </p:childTnLst>
                                  <p:subTnLst>
                                    <p:set>
                                      <p:cBhvr override="childStyle">
                                        <p:cTn dur="1" fill="hold" display="0" masterRel="nextClick" afterEffect="1"/>
                                        <p:tgtEl>
                                          <p:spTgt spid="35"/>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55" presetClass="entr" presetSubtype="0"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1000" fill="hold"/>
                                        <p:tgtEl>
                                          <p:spTgt spid="22"/>
                                        </p:tgtEl>
                                        <p:attrNameLst>
                                          <p:attrName>ppt_w</p:attrName>
                                        </p:attrNameLst>
                                      </p:cBhvr>
                                      <p:tavLst>
                                        <p:tav tm="0">
                                          <p:val>
                                            <p:strVal val="#ppt_w*0.70"/>
                                          </p:val>
                                        </p:tav>
                                        <p:tav tm="100000">
                                          <p:val>
                                            <p:strVal val="#ppt_w"/>
                                          </p:val>
                                        </p:tav>
                                      </p:tavLst>
                                    </p:anim>
                                    <p:anim calcmode="lin" valueType="num">
                                      <p:cBhvr>
                                        <p:cTn id="45" dur="1000" fill="hold"/>
                                        <p:tgtEl>
                                          <p:spTgt spid="22"/>
                                        </p:tgtEl>
                                        <p:attrNameLst>
                                          <p:attrName>ppt_h</p:attrName>
                                        </p:attrNameLst>
                                      </p:cBhvr>
                                      <p:tavLst>
                                        <p:tav tm="0">
                                          <p:val>
                                            <p:strVal val="#ppt_h"/>
                                          </p:val>
                                        </p:tav>
                                        <p:tav tm="100000">
                                          <p:val>
                                            <p:strVal val="#ppt_h"/>
                                          </p:val>
                                        </p:tav>
                                      </p:tavLst>
                                    </p:anim>
                                    <p:animEffect transition="in" filter="fade">
                                      <p:cBhvr>
                                        <p:cTn id="46" dur="1000"/>
                                        <p:tgtEl>
                                          <p:spTgt spid="22"/>
                                        </p:tgtEl>
                                      </p:cBhvr>
                                    </p:animEffect>
                                  </p:childTnLst>
                                </p:cTn>
                              </p:par>
                            </p:childTnLst>
                          </p:cTn>
                        </p:par>
                        <p:par>
                          <p:cTn id="47" fill="hold">
                            <p:stCondLst>
                              <p:cond delay="1000"/>
                            </p:stCondLst>
                            <p:childTnLst>
                              <p:par>
                                <p:cTn id="48" presetID="10" presetClass="exit" presetSubtype="0" fill="hold" nodeType="afterEffect">
                                  <p:stCondLst>
                                    <p:cond delay="0"/>
                                  </p:stCondLst>
                                  <p:childTnLst>
                                    <p:animEffect transition="out" filter="fade">
                                      <p:cBhvr>
                                        <p:cTn id="49" dur="2000"/>
                                        <p:tgtEl>
                                          <p:spTgt spid="11"/>
                                        </p:tgtEl>
                                      </p:cBhvr>
                                    </p:animEffect>
                                    <p:set>
                                      <p:cBhvr>
                                        <p:cTn id="50" dur="1" fill="hold">
                                          <p:stCondLst>
                                            <p:cond delay="1999"/>
                                          </p:stCondLst>
                                        </p:cTn>
                                        <p:tgtEl>
                                          <p:spTgt spid="11"/>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4"/>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2000"/>
                                        <p:tgtEl>
                                          <p:spTgt spid="36"/>
                                        </p:tgtEl>
                                      </p:cBhvr>
                                    </p:animEffect>
                                    <p:set>
                                      <p:cBhvr>
                                        <p:cTn id="55" dur="1" fill="hold">
                                          <p:stCondLst>
                                            <p:cond delay="1999"/>
                                          </p:stCondLst>
                                        </p:cTn>
                                        <p:tgtEl>
                                          <p:spTgt spid="36"/>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2000"/>
                                        <p:tgtEl>
                                          <p:spTgt spid="33"/>
                                        </p:tgtEl>
                                      </p:cBhvr>
                                    </p:animEffect>
                                    <p:set>
                                      <p:cBhvr>
                                        <p:cTn id="58" dur="1" fill="hold">
                                          <p:stCondLst>
                                            <p:cond delay="1999"/>
                                          </p:stCondLst>
                                        </p:cTn>
                                        <p:tgtEl>
                                          <p:spTgt spid="33"/>
                                        </p:tgtEl>
                                        <p:attrNameLst>
                                          <p:attrName>style.visibility</p:attrName>
                                        </p:attrNameLst>
                                      </p:cBhvr>
                                      <p:to>
                                        <p:strVal val="hidden"/>
                                      </p:to>
                                    </p:set>
                                  </p:childTnLst>
                                </p:cTn>
                              </p:par>
                            </p:childTnLst>
                          </p:cTn>
                        </p:par>
                        <p:par>
                          <p:cTn id="59" fill="hold">
                            <p:stCondLst>
                              <p:cond delay="3000"/>
                            </p:stCondLst>
                            <p:childTnLst>
                              <p:par>
                                <p:cTn id="60" presetID="9" presetClass="entr" presetSubtype="0" fill="hold" nodeType="afterEffect">
                                  <p:stCondLst>
                                    <p:cond delay="500"/>
                                  </p:stCondLst>
                                  <p:childTnLst>
                                    <p:set>
                                      <p:cBhvr>
                                        <p:cTn id="61" dur="1" fill="hold">
                                          <p:stCondLst>
                                            <p:cond delay="0"/>
                                          </p:stCondLst>
                                        </p:cTn>
                                        <p:tgtEl>
                                          <p:spTgt spid="32"/>
                                        </p:tgtEl>
                                        <p:attrNameLst>
                                          <p:attrName>style.visibility</p:attrName>
                                        </p:attrNameLst>
                                      </p:cBhvr>
                                      <p:to>
                                        <p:strVal val="visible"/>
                                      </p:to>
                                    </p:set>
                                    <p:animEffect transition="in" filter="dissolve">
                                      <p:cBhvr>
                                        <p:cTn id="62" dur="500"/>
                                        <p:tgtEl>
                                          <p:spTgt spid="32"/>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dissolve">
                                      <p:cBhvr>
                                        <p:cTn id="65" dur="500"/>
                                        <p:tgtEl>
                                          <p:spTgt spid="29"/>
                                        </p:tgtEl>
                                      </p:cBhvr>
                                    </p:animEffect>
                                  </p:childTnLst>
                                </p:cTn>
                              </p:par>
                              <p:par>
                                <p:cTn id="66" presetID="9" presetClass="entr" presetSubtype="0" fill="hold"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dissolve">
                                      <p:cBhvr>
                                        <p:cTn id="68" dur="500"/>
                                        <p:tgtEl>
                                          <p:spTgt spid="30"/>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dissolve">
                                      <p:cBhvr>
                                        <p:cTn id="71" dur="500"/>
                                        <p:tgtEl>
                                          <p:spTgt spid="31"/>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dissolve">
                                      <p:cBhvr>
                                        <p:cTn id="74" dur="500"/>
                                        <p:tgtEl>
                                          <p:spTgt spid="21"/>
                                        </p:tgtEl>
                                      </p:cBhvr>
                                    </p:animEffect>
                                  </p:childTnLst>
                                </p:cTn>
                              </p:par>
                              <p:par>
                                <p:cTn id="75" presetID="9" presetClass="entr" presetSubtype="0" fill="hold"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dissolve">
                                      <p:cBhvr>
                                        <p:cTn id="77" dur="500"/>
                                        <p:tgtEl>
                                          <p:spTgt spid="28"/>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dissolve">
                                      <p:cBhvr>
                                        <p:cTn id="80" dur="500"/>
                                        <p:tgtEl>
                                          <p:spTgt spid="26"/>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dissolve">
                                      <p:cBhvr>
                                        <p:cTn id="83" dur="500"/>
                                        <p:tgtEl>
                                          <p:spTgt spid="19"/>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dissolve">
                                      <p:cBhvr>
                                        <p:cTn id="86" dur="500"/>
                                        <p:tgtEl>
                                          <p:spTgt spid="18"/>
                                        </p:tgtEl>
                                      </p:cBhvr>
                                    </p:animEffect>
                                  </p:childTnLst>
                                </p:cTn>
                              </p:par>
                              <p:par>
                                <p:cTn id="87" presetID="9" presetClass="entr" presetSubtype="0"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dissolve">
                                      <p:cBhvr>
                                        <p:cTn id="89" dur="500"/>
                                        <p:tgtEl>
                                          <p:spTgt spid="25"/>
                                        </p:tgtEl>
                                      </p:cBhvr>
                                    </p:animEffect>
                                  </p:childTnLst>
                                </p:cTn>
                              </p:par>
                              <p:par>
                                <p:cTn id="90" presetID="9" presetClass="entr" presetSubtype="0" fill="hold"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dissolve">
                                      <p:cBhvr>
                                        <p:cTn id="92" dur="500"/>
                                        <p:tgtEl>
                                          <p:spTgt spid="24"/>
                                        </p:tgtEl>
                                      </p:cBhvr>
                                    </p:animEffect>
                                  </p:childTnLst>
                                </p:cTn>
                              </p:par>
                              <p:par>
                                <p:cTn id="93" presetID="9"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dissolve">
                                      <p:cBhvr>
                                        <p:cTn id="95" dur="500"/>
                                        <p:tgtEl>
                                          <p:spTgt spid="17"/>
                                        </p:tgtEl>
                                      </p:cBhvr>
                                    </p:animEffect>
                                  </p:childTnLst>
                                </p:cTn>
                              </p:par>
                              <p:par>
                                <p:cTn id="96" presetID="9" presetClass="entr" presetSubtype="0" fill="hold" nodeType="with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dissolve">
                                      <p:cBhvr>
                                        <p:cTn id="98" dur="500"/>
                                        <p:tgtEl>
                                          <p:spTgt spid="23"/>
                                        </p:tgtEl>
                                      </p:cBhvr>
                                    </p:animEffect>
                                  </p:childTnLst>
                                </p:cTn>
                              </p:par>
                              <p:par>
                                <p:cTn id="99" presetID="9" presetClass="entr" presetSubtype="0" fill="hold" grpId="0" nodeType="withEffect">
                                  <p:stCondLst>
                                    <p:cond delay="0"/>
                                  </p:stCondLst>
                                  <p:childTnLst>
                                    <p:set>
                                      <p:cBhvr>
                                        <p:cTn id="100" dur="1" fill="hold">
                                          <p:stCondLst>
                                            <p:cond delay="0"/>
                                          </p:stCondLst>
                                        </p:cTn>
                                        <p:tgtEl>
                                          <p:spTgt spid="16"/>
                                        </p:tgtEl>
                                        <p:attrNameLst>
                                          <p:attrName>style.visibility</p:attrName>
                                        </p:attrNameLst>
                                      </p:cBhvr>
                                      <p:to>
                                        <p:strVal val="visible"/>
                                      </p:to>
                                    </p:set>
                                    <p:animEffect transition="in" filter="dissolve">
                                      <p:cBhvr>
                                        <p:cTn id="101" dur="500"/>
                                        <p:tgtEl>
                                          <p:spTgt spid="16"/>
                                        </p:tgtEl>
                                      </p:cBhvr>
                                    </p:animEffect>
                                  </p:childTnLst>
                                </p:cTn>
                              </p:par>
                            </p:childTnLst>
                          </p:cTn>
                        </p:par>
                        <p:par>
                          <p:cTn id="102" fill="hold">
                            <p:stCondLst>
                              <p:cond delay="4000"/>
                            </p:stCondLst>
                            <p:childTnLst>
                              <p:par>
                                <p:cTn id="103" presetID="27" presetClass="emph" presetSubtype="0" fill="hold" grpId="1" nodeType="afterEffect">
                                  <p:stCondLst>
                                    <p:cond delay="0"/>
                                  </p:stCondLst>
                                  <p:childTnLst>
                                    <p:animClr clrSpc="rgb">
                                      <p:cBhvr override="childStyle">
                                        <p:cTn id="104" dur="250" autoRev="1" fill="hold"/>
                                        <p:tgtEl>
                                          <p:spTgt spid="29"/>
                                        </p:tgtEl>
                                        <p:attrNameLst>
                                          <p:attrName>style.color</p:attrName>
                                        </p:attrNameLst>
                                      </p:cBhvr>
                                      <p:to>
                                        <a:schemeClr val="bg1"/>
                                      </p:to>
                                    </p:animClr>
                                    <p:animClr clrSpc="rgb">
                                      <p:cBhvr>
                                        <p:cTn id="105" dur="250" autoRev="1" fill="hold"/>
                                        <p:tgtEl>
                                          <p:spTgt spid="29"/>
                                        </p:tgtEl>
                                        <p:attrNameLst>
                                          <p:attrName>fillcolor</p:attrName>
                                        </p:attrNameLst>
                                      </p:cBhvr>
                                      <p:to>
                                        <a:schemeClr val="bg1"/>
                                      </p:to>
                                    </p:animClr>
                                    <p:set>
                                      <p:cBhvr>
                                        <p:cTn id="106" dur="250" autoRev="1" fill="hold"/>
                                        <p:tgtEl>
                                          <p:spTgt spid="29"/>
                                        </p:tgtEl>
                                        <p:attrNameLst>
                                          <p:attrName>fill.type</p:attrName>
                                        </p:attrNameLst>
                                      </p:cBhvr>
                                      <p:to>
                                        <p:strVal val="solid"/>
                                      </p:to>
                                    </p:set>
                                    <p:set>
                                      <p:cBhvr>
                                        <p:cTn id="107" dur="250" autoRev="1"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4" grpId="1" animBg="1"/>
      <p:bldP spid="16" grpId="0" animBg="1"/>
      <p:bldP spid="17" grpId="0" animBg="1"/>
      <p:bldP spid="18" grpId="0" animBg="1"/>
      <p:bldP spid="19" grpId="0" animBg="1"/>
      <p:bldP spid="21" grpId="0" animBg="1"/>
      <p:bldP spid="26" grpId="0" animBg="1"/>
      <p:bldP spid="29" grpId="0" animBg="1"/>
      <p:bldP spid="29" grpId="1" animBg="1"/>
      <p:bldP spid="31" grpId="0" animBg="1"/>
      <p:bldP spid="35" grpId="0" animBg="1"/>
      <p:bldP spid="33" grpId="0" animBg="1"/>
      <p:bldP spid="33"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sp>
        <p:nvSpPr>
          <p:cNvPr id="13" name="Rectangle 12"/>
          <p:cNvSpPr/>
          <p:nvPr/>
        </p:nvSpPr>
        <p:spPr>
          <a:xfrm>
            <a:off x="0" y="685800"/>
            <a:ext cx="9144000" cy="323165"/>
          </a:xfrm>
          <a:prstGeom prst="rect">
            <a:avLst/>
          </a:prstGeom>
        </p:spPr>
        <p:txBody>
          <a:bodyPr wrap="square">
            <a:spAutoFit/>
          </a:bodyPr>
          <a:lstStyle/>
          <a:p>
            <a:pPr marL="365760" lvl="0" indent="-256032" algn="ctr">
              <a:spcBef>
                <a:spcPts val="400"/>
              </a:spcBef>
              <a:buClr>
                <a:srgbClr val="C59635"/>
              </a:buClr>
              <a:buSzPct val="68000"/>
            </a:pPr>
            <a:r>
              <a:rPr lang="en-US" sz="1500" b="1" i="1" dirty="0" smtClean="0">
                <a:solidFill>
                  <a:schemeClr val="bg2"/>
                </a:solidFill>
                <a:latin typeface="Arial" pitchFamily="34" charset="0"/>
                <a:cs typeface="Arial" pitchFamily="34" charset="0"/>
              </a:rPr>
              <a:t>Blogs</a:t>
            </a:r>
            <a:r>
              <a:rPr lang="en-US" sz="1500" i="1" dirty="0" smtClean="0">
                <a:solidFill>
                  <a:srgbClr val="000000"/>
                </a:solidFill>
                <a:latin typeface="Arial" pitchFamily="34" charset="0"/>
                <a:cs typeface="Arial" pitchFamily="34" charset="0"/>
              </a:rPr>
              <a:t> can also be accessed by utilizing the </a:t>
            </a:r>
            <a:r>
              <a:rPr lang="en-US" sz="1500" b="1" i="1" dirty="0" smtClean="0">
                <a:solidFill>
                  <a:srgbClr val="000000"/>
                </a:solidFill>
                <a:latin typeface="Arial" pitchFamily="34" charset="0"/>
                <a:cs typeface="Arial" pitchFamily="34" charset="0"/>
              </a:rPr>
              <a:t>dashboard</a:t>
            </a:r>
            <a:r>
              <a:rPr lang="en-US" sz="1500" i="1" dirty="0" smtClean="0">
                <a:solidFill>
                  <a:srgbClr val="000000"/>
                </a:solidFill>
                <a:latin typeface="Arial" pitchFamily="34" charset="0"/>
                <a:cs typeface="Arial" pitchFamily="34" charset="0"/>
              </a:rPr>
              <a:t> of your member group’s landing page:</a:t>
            </a:r>
          </a:p>
        </p:txBody>
      </p:sp>
      <p:pic>
        <p:nvPicPr>
          <p:cNvPr id="34" name="Picture 33" descr="landing page blog.jpg"/>
          <p:cNvPicPr>
            <a:picLocks noChangeAspect="1"/>
          </p:cNvPicPr>
          <p:nvPr/>
        </p:nvPicPr>
        <p:blipFill>
          <a:blip r:embed="rId4" cstate="print"/>
          <a:stretch>
            <a:fillRect/>
          </a:stretch>
        </p:blipFill>
        <p:spPr>
          <a:xfrm>
            <a:off x="762000" y="1828800"/>
            <a:ext cx="7559919" cy="3200400"/>
          </a:xfrm>
          <a:prstGeom prst="rect">
            <a:avLst/>
          </a:prstGeom>
        </p:spPr>
      </p:pic>
      <p:sp>
        <p:nvSpPr>
          <p:cNvPr id="35" name="TextBox 34"/>
          <p:cNvSpPr txBox="1"/>
          <p:nvPr/>
        </p:nvSpPr>
        <p:spPr>
          <a:xfrm>
            <a:off x="6705600" y="2895600"/>
            <a:ext cx="2209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Dashboard</a:t>
            </a:r>
            <a:endParaRPr lang="en-US" sz="1200" dirty="0">
              <a:solidFill>
                <a:schemeClr val="accent4"/>
              </a:solidFill>
              <a:latin typeface="Arial" pitchFamily="34" charset="0"/>
              <a:cs typeface="Arial" pitchFamily="34" charset="0"/>
            </a:endParaRPr>
          </a:p>
        </p:txBody>
      </p:sp>
      <p:cxnSp>
        <p:nvCxnSpPr>
          <p:cNvPr id="36" name="Straight Connector 35"/>
          <p:cNvCxnSpPr/>
          <p:nvPr/>
        </p:nvCxnSpPr>
        <p:spPr>
          <a:xfrm>
            <a:off x="3810000" y="3048000"/>
            <a:ext cx="28194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705600" y="3733800"/>
            <a:ext cx="2209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Poster, date and time of post</a:t>
            </a:r>
            <a:endParaRPr lang="en-US" sz="1200" dirty="0">
              <a:solidFill>
                <a:schemeClr val="accent4"/>
              </a:solidFill>
              <a:latin typeface="Arial" pitchFamily="34" charset="0"/>
              <a:cs typeface="Arial" pitchFamily="34" charset="0"/>
            </a:endParaRPr>
          </a:p>
        </p:txBody>
      </p:sp>
      <p:cxnSp>
        <p:nvCxnSpPr>
          <p:cNvPr id="38" name="Straight Connector 37"/>
          <p:cNvCxnSpPr/>
          <p:nvPr/>
        </p:nvCxnSpPr>
        <p:spPr>
          <a:xfrm>
            <a:off x="2971800" y="3657600"/>
            <a:ext cx="3657600" cy="2286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819400" y="5410200"/>
            <a:ext cx="1447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Read “more” link</a:t>
            </a:r>
            <a:endParaRPr lang="en-US" sz="1200" dirty="0">
              <a:solidFill>
                <a:schemeClr val="accent4"/>
              </a:solidFill>
              <a:latin typeface="Arial" pitchFamily="34" charset="0"/>
              <a:cs typeface="Arial" pitchFamily="34" charset="0"/>
            </a:endParaRPr>
          </a:p>
        </p:txBody>
      </p:sp>
      <p:cxnSp>
        <p:nvCxnSpPr>
          <p:cNvPr id="40" name="Straight Connector 39"/>
          <p:cNvCxnSpPr/>
          <p:nvPr/>
        </p:nvCxnSpPr>
        <p:spPr>
          <a:xfrm flipV="1">
            <a:off x="1031544" y="4370696"/>
            <a:ext cx="0" cy="9906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04800" y="5410200"/>
            <a:ext cx="1600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access archived blog posts.</a:t>
            </a:r>
            <a:endParaRPr lang="en-US" sz="1200" dirty="0">
              <a:solidFill>
                <a:schemeClr val="accent4"/>
              </a:solidFill>
              <a:latin typeface="Arial" pitchFamily="34" charset="0"/>
              <a:cs typeface="Arial" pitchFamily="34" charset="0"/>
            </a:endParaRPr>
          </a:p>
        </p:txBody>
      </p:sp>
      <p:sp>
        <p:nvSpPr>
          <p:cNvPr id="42" name="TextBox 41"/>
          <p:cNvSpPr txBox="1"/>
          <p:nvPr/>
        </p:nvSpPr>
        <p:spPr>
          <a:xfrm>
            <a:off x="7391400" y="5410200"/>
            <a:ext cx="1371600"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here to “post” a new blog.</a:t>
            </a:r>
            <a:endParaRPr lang="en-US" sz="1200" dirty="0">
              <a:solidFill>
                <a:schemeClr val="accent4"/>
              </a:solidFill>
              <a:latin typeface="Arial" pitchFamily="34" charset="0"/>
              <a:cs typeface="Arial" pitchFamily="34" charset="0"/>
            </a:endParaRPr>
          </a:p>
        </p:txBody>
      </p:sp>
      <p:sp>
        <p:nvSpPr>
          <p:cNvPr id="43" name="TextBox 42"/>
          <p:cNvSpPr txBox="1"/>
          <p:nvPr/>
        </p:nvSpPr>
        <p:spPr>
          <a:xfrm>
            <a:off x="6019800" y="1371600"/>
            <a:ext cx="28956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here to “create a new blog entry.”</a:t>
            </a:r>
            <a:endParaRPr lang="en-US" sz="1200" dirty="0">
              <a:solidFill>
                <a:schemeClr val="accent4"/>
              </a:solidFill>
              <a:latin typeface="Arial" pitchFamily="34" charset="0"/>
              <a:cs typeface="Arial" pitchFamily="34" charset="0"/>
            </a:endParaRPr>
          </a:p>
        </p:txBody>
      </p:sp>
      <p:cxnSp>
        <p:nvCxnSpPr>
          <p:cNvPr id="44" name="Straight Connector 43"/>
          <p:cNvCxnSpPr/>
          <p:nvPr/>
        </p:nvCxnSpPr>
        <p:spPr>
          <a:xfrm>
            <a:off x="3581400" y="4114800"/>
            <a:ext cx="0" cy="12192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8049904" y="4392304"/>
            <a:ext cx="0" cy="9144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5791200" y="1752600"/>
            <a:ext cx="1600200" cy="9144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2438400" y="1752600"/>
            <a:ext cx="1676400" cy="6096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rot="10800000" flipV="1">
            <a:off x="2895600" y="1371600"/>
            <a:ext cx="2590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Enter text to search archived blogs.</a:t>
            </a:r>
            <a:endParaRPr lang="en-US" sz="1200" dirty="0">
              <a:solidFill>
                <a:schemeClr val="accent4"/>
              </a:solidFill>
              <a:latin typeface="Arial" pitchFamily="34" charset="0"/>
              <a:cs typeface="Arial" pitchFamily="34" charset="0"/>
            </a:endParaRPr>
          </a:p>
        </p:txBody>
      </p:sp>
      <p:sp>
        <p:nvSpPr>
          <p:cNvPr id="21" name="Rectangle 20"/>
          <p:cNvSpPr/>
          <p:nvPr/>
        </p:nvSpPr>
        <p:spPr>
          <a:xfrm>
            <a:off x="0" y="228600"/>
            <a:ext cx="9144000" cy="407804"/>
          </a:xfrm>
          <a:prstGeom prst="rect">
            <a:avLst/>
          </a:prstGeom>
        </p:spPr>
        <p:txBody>
          <a:bodyPr wrap="square">
            <a:spAutoFit/>
          </a:bodyPr>
          <a:lstStyle/>
          <a:p>
            <a:pPr lvl="0" algn="ctr"/>
            <a:r>
              <a:rPr lang="en-US" sz="2050" dirty="0" smtClean="0">
                <a:ln w="900" cmpd="sng">
                  <a:solidFill>
                    <a:srgbClr val="666666">
                      <a:satMod val="190000"/>
                      <a:alpha val="55000"/>
                    </a:srgbClr>
                  </a:solidFill>
                  <a:prstDash val="solid"/>
                </a:ln>
                <a:solidFill>
                  <a:schemeClr val="bg2"/>
                </a:solidFill>
                <a:effectLst>
                  <a:innerShdw blurRad="101600" dist="76200" dir="5400000">
                    <a:srgbClr val="666666">
                      <a:satMod val="190000"/>
                      <a:tint val="100000"/>
                      <a:alpha val="74000"/>
                    </a:srgbClr>
                  </a:innerShdw>
                </a:effectLst>
                <a:latin typeface="Arial" pitchFamily="34" charset="0"/>
                <a:cs typeface="Arial" pitchFamily="34" charset="0"/>
              </a:rPr>
              <a:t>How to Access the </a:t>
            </a:r>
            <a:r>
              <a:rPr lang="en-US" sz="2050" b="1" dirty="0" smtClean="0">
                <a:ln w="900" cmpd="sng">
                  <a:solidFill>
                    <a:srgbClr val="666666">
                      <a:satMod val="190000"/>
                      <a:alpha val="55000"/>
                    </a:srgbClr>
                  </a:solidFill>
                  <a:prstDash val="solid"/>
                </a:ln>
                <a:solidFill>
                  <a:schemeClr val="bg2"/>
                </a:solidFill>
                <a:effectLst>
                  <a:innerShdw blurRad="101600" dist="76200" dir="5400000">
                    <a:srgbClr val="666666">
                      <a:satMod val="190000"/>
                      <a:tint val="100000"/>
                      <a:alpha val="74000"/>
                    </a:srgbClr>
                  </a:innerShdw>
                </a:effectLst>
                <a:latin typeface="Arial" pitchFamily="34" charset="0"/>
                <a:cs typeface="Arial" pitchFamily="34" charset="0"/>
              </a:rPr>
              <a:t>Recent Blogs </a:t>
            </a:r>
            <a:r>
              <a:rPr lang="en-US" sz="2050" dirty="0" smtClean="0">
                <a:ln w="900" cmpd="sng">
                  <a:solidFill>
                    <a:srgbClr val="666666">
                      <a:satMod val="190000"/>
                      <a:alpha val="55000"/>
                    </a:srgbClr>
                  </a:solidFill>
                  <a:prstDash val="solid"/>
                </a:ln>
                <a:solidFill>
                  <a:schemeClr val="bg2"/>
                </a:solidFill>
                <a:effectLst>
                  <a:innerShdw blurRad="101600" dist="76200" dir="5400000">
                    <a:srgbClr val="666666">
                      <a:satMod val="190000"/>
                      <a:tint val="100000"/>
                      <a:alpha val="74000"/>
                    </a:srgbClr>
                  </a:innerShdw>
                </a:effectLst>
                <a:latin typeface="Arial" pitchFamily="34" charset="0"/>
                <a:cs typeface="Arial" pitchFamily="34" charset="0"/>
              </a:rPr>
              <a:t>from Your Member Group’s </a:t>
            </a:r>
            <a:r>
              <a:rPr lang="en-US" sz="2050" b="1" u="sng" dirty="0" smtClean="0">
                <a:ln w="900" cmpd="sng">
                  <a:solidFill>
                    <a:srgbClr val="666666">
                      <a:satMod val="190000"/>
                      <a:alpha val="55000"/>
                    </a:srgbClr>
                  </a:solidFill>
                  <a:prstDash val="solid"/>
                </a:ln>
                <a:solidFill>
                  <a:schemeClr val="bg2"/>
                </a:solidFill>
                <a:effectLst>
                  <a:innerShdw blurRad="101600" dist="76200" dir="5400000">
                    <a:srgbClr val="666666">
                      <a:satMod val="190000"/>
                      <a:tint val="100000"/>
                      <a:alpha val="74000"/>
                    </a:srgbClr>
                  </a:innerShdw>
                </a:effectLst>
                <a:latin typeface="Arial" pitchFamily="34" charset="0"/>
                <a:cs typeface="Arial" pitchFamily="34" charset="0"/>
              </a:rPr>
              <a:t>Landing Page</a:t>
            </a:r>
          </a:p>
        </p:txBody>
      </p:sp>
      <p:sp>
        <p:nvSpPr>
          <p:cNvPr id="55" name="TextBox 54"/>
          <p:cNvSpPr txBox="1"/>
          <p:nvPr/>
        </p:nvSpPr>
        <p:spPr>
          <a:xfrm>
            <a:off x="6705600" y="3352800"/>
            <a:ext cx="2209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Title of blog</a:t>
            </a:r>
            <a:endParaRPr lang="en-US" sz="1200" dirty="0">
              <a:solidFill>
                <a:schemeClr val="accent4"/>
              </a:solidFill>
              <a:latin typeface="Arial" pitchFamily="34" charset="0"/>
              <a:cs typeface="Arial" pitchFamily="34" charset="0"/>
            </a:endParaRPr>
          </a:p>
        </p:txBody>
      </p:sp>
      <p:cxnSp>
        <p:nvCxnSpPr>
          <p:cNvPr id="57" name="Straight Connector 56"/>
          <p:cNvCxnSpPr/>
          <p:nvPr/>
        </p:nvCxnSpPr>
        <p:spPr>
          <a:xfrm>
            <a:off x="5181600" y="3505200"/>
            <a:ext cx="1447800" cy="0"/>
          </a:xfrm>
          <a:prstGeom prst="line">
            <a:avLst/>
          </a:prstGeom>
          <a:ln w="508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par>
                          <p:cTn id="10" fill="hold">
                            <p:stCondLst>
                              <p:cond delay="1000"/>
                            </p:stCondLst>
                            <p:childTnLst>
                              <p:par>
                                <p:cTn id="11" presetID="55" presetClass="entr" presetSubtype="0" fill="hold" nodeType="afterEffect">
                                  <p:stCondLst>
                                    <p:cond delay="500"/>
                                  </p:stCondLst>
                                  <p:childTnLst>
                                    <p:set>
                                      <p:cBhvr>
                                        <p:cTn id="12" dur="1" fill="hold">
                                          <p:stCondLst>
                                            <p:cond delay="0"/>
                                          </p:stCondLst>
                                        </p:cTn>
                                        <p:tgtEl>
                                          <p:spTgt spid="34"/>
                                        </p:tgtEl>
                                        <p:attrNameLst>
                                          <p:attrName>style.visibility</p:attrName>
                                        </p:attrNameLst>
                                      </p:cBhvr>
                                      <p:to>
                                        <p:strVal val="visible"/>
                                      </p:to>
                                    </p:set>
                                    <p:anim calcmode="lin" valueType="num">
                                      <p:cBhvr>
                                        <p:cTn id="13" dur="1000" fill="hold"/>
                                        <p:tgtEl>
                                          <p:spTgt spid="34"/>
                                        </p:tgtEl>
                                        <p:attrNameLst>
                                          <p:attrName>ppt_w</p:attrName>
                                        </p:attrNameLst>
                                      </p:cBhvr>
                                      <p:tavLst>
                                        <p:tav tm="0">
                                          <p:val>
                                            <p:strVal val="#ppt_w*0.70"/>
                                          </p:val>
                                        </p:tav>
                                        <p:tav tm="100000">
                                          <p:val>
                                            <p:strVal val="#ppt_w"/>
                                          </p:val>
                                        </p:tav>
                                      </p:tavLst>
                                    </p:anim>
                                    <p:anim calcmode="lin" valueType="num">
                                      <p:cBhvr>
                                        <p:cTn id="14" dur="1000" fill="hold"/>
                                        <p:tgtEl>
                                          <p:spTgt spid="34"/>
                                        </p:tgtEl>
                                        <p:attrNameLst>
                                          <p:attrName>ppt_h</p:attrName>
                                        </p:attrNameLst>
                                      </p:cBhvr>
                                      <p:tavLst>
                                        <p:tav tm="0">
                                          <p:val>
                                            <p:strVal val="#ppt_h"/>
                                          </p:val>
                                        </p:tav>
                                        <p:tav tm="100000">
                                          <p:val>
                                            <p:strVal val="#ppt_h"/>
                                          </p:val>
                                        </p:tav>
                                      </p:tavLst>
                                    </p:anim>
                                    <p:animEffect transition="in" filter="fade">
                                      <p:cBhvr>
                                        <p:cTn id="15" dur="1000"/>
                                        <p:tgtEl>
                                          <p:spTgt spid="34"/>
                                        </p:tgtEl>
                                      </p:cBhvr>
                                    </p:animEffect>
                                  </p:childTnLst>
                                </p:cTn>
                              </p:par>
                            </p:childTnLst>
                          </p:cTn>
                        </p:par>
                        <p:par>
                          <p:cTn id="16" fill="hold">
                            <p:stCondLst>
                              <p:cond delay="2500"/>
                            </p:stCondLst>
                            <p:childTnLst>
                              <p:par>
                                <p:cTn id="17" presetID="9" presetClass="entr" presetSubtype="0" fill="hold" nodeType="afterEffect">
                                  <p:stCondLst>
                                    <p:cond delay="500"/>
                                  </p:stCondLst>
                                  <p:childTnLst>
                                    <p:set>
                                      <p:cBhvr>
                                        <p:cTn id="18" dur="1" fill="hold">
                                          <p:stCondLst>
                                            <p:cond delay="0"/>
                                          </p:stCondLst>
                                        </p:cTn>
                                        <p:tgtEl>
                                          <p:spTgt spid="47"/>
                                        </p:tgtEl>
                                        <p:attrNameLst>
                                          <p:attrName>style.visibility</p:attrName>
                                        </p:attrNameLst>
                                      </p:cBhvr>
                                      <p:to>
                                        <p:strVal val="visible"/>
                                      </p:to>
                                    </p:set>
                                    <p:animEffect transition="in" filter="dissolve">
                                      <p:cBhvr>
                                        <p:cTn id="19" dur="500"/>
                                        <p:tgtEl>
                                          <p:spTgt spid="4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dissolve">
                                      <p:cBhvr>
                                        <p:cTn id="22" dur="500"/>
                                        <p:tgtEl>
                                          <p:spTgt spid="48"/>
                                        </p:tgtEl>
                                      </p:cBhvr>
                                    </p:animEffect>
                                  </p:childTnLst>
                                </p:cTn>
                              </p:par>
                              <p:par>
                                <p:cTn id="23" presetID="9"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dissolve">
                                      <p:cBhvr>
                                        <p:cTn id="25" dur="500"/>
                                        <p:tgtEl>
                                          <p:spTgt spid="4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dissolve">
                                      <p:cBhvr>
                                        <p:cTn id="28" dur="500"/>
                                        <p:tgtEl>
                                          <p:spTgt spid="43"/>
                                        </p:tgtEl>
                                      </p:cBhvr>
                                    </p:animEffect>
                                  </p:childTnLst>
                                </p:cTn>
                              </p:par>
                              <p:par>
                                <p:cTn id="29" presetID="9"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dissolve">
                                      <p:cBhvr>
                                        <p:cTn id="31" dur="500"/>
                                        <p:tgtEl>
                                          <p:spTgt spid="3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dissolve">
                                      <p:cBhvr>
                                        <p:cTn id="34" dur="500"/>
                                        <p:tgtEl>
                                          <p:spTgt spid="35"/>
                                        </p:tgtEl>
                                      </p:cBhvr>
                                    </p:animEffect>
                                  </p:childTnLst>
                                </p:cTn>
                              </p:par>
                              <p:par>
                                <p:cTn id="35" presetID="9"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dissolve">
                                      <p:cBhvr>
                                        <p:cTn id="37" dur="500"/>
                                        <p:tgtEl>
                                          <p:spTgt spid="3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dissolve">
                                      <p:cBhvr>
                                        <p:cTn id="40" dur="500"/>
                                        <p:tgtEl>
                                          <p:spTgt spid="37"/>
                                        </p:tgtEl>
                                      </p:cBhvr>
                                    </p:animEffect>
                                  </p:childTnLst>
                                </p:cTn>
                              </p:par>
                              <p:par>
                                <p:cTn id="41" presetID="9"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dissolve">
                                      <p:cBhvr>
                                        <p:cTn id="43" dur="500"/>
                                        <p:tgtEl>
                                          <p:spTgt spid="40"/>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dissolve">
                                      <p:cBhvr>
                                        <p:cTn id="46" dur="500"/>
                                        <p:tgtEl>
                                          <p:spTgt spid="41"/>
                                        </p:tgtEl>
                                      </p:cBhvr>
                                    </p:animEffect>
                                  </p:childTnLst>
                                </p:cTn>
                              </p:par>
                              <p:par>
                                <p:cTn id="47" presetID="9" presetClass="entr" presetSubtype="0"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dissolve">
                                      <p:cBhvr>
                                        <p:cTn id="49" dur="500"/>
                                        <p:tgtEl>
                                          <p:spTgt spid="44"/>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dissolve">
                                      <p:cBhvr>
                                        <p:cTn id="52" dur="500"/>
                                        <p:tgtEl>
                                          <p:spTgt spid="39"/>
                                        </p:tgtEl>
                                      </p:cBhvr>
                                    </p:animEffect>
                                  </p:childTnLst>
                                </p:cTn>
                              </p:par>
                              <p:par>
                                <p:cTn id="53" presetID="9" presetClass="entr" presetSubtype="0"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dissolve">
                                      <p:cBhvr>
                                        <p:cTn id="55" dur="500"/>
                                        <p:tgtEl>
                                          <p:spTgt spid="45"/>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dissolve">
                                      <p:cBhvr>
                                        <p:cTn id="58" dur="500"/>
                                        <p:tgtEl>
                                          <p:spTgt spid="42"/>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dissolve">
                                      <p:cBhvr>
                                        <p:cTn id="61" dur="500"/>
                                        <p:tgtEl>
                                          <p:spTgt spid="55"/>
                                        </p:tgtEl>
                                      </p:cBhvr>
                                    </p:animEffect>
                                  </p:childTnLst>
                                </p:cTn>
                              </p:par>
                              <p:par>
                                <p:cTn id="62" presetID="9" presetClass="entr" presetSubtype="0" fill="hold" nodeType="with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dissolve">
                                      <p:cBhvr>
                                        <p:cTn id="64" dur="500"/>
                                        <p:tgtEl>
                                          <p:spTgt spid="57"/>
                                        </p:tgtEl>
                                      </p:cBhvr>
                                    </p:animEffect>
                                  </p:childTnLst>
                                </p:cTn>
                              </p:par>
                            </p:childTnLst>
                          </p:cTn>
                        </p:par>
                        <p:par>
                          <p:cTn id="65" fill="hold">
                            <p:stCondLst>
                              <p:cond delay="3500"/>
                            </p:stCondLst>
                            <p:childTnLst>
                              <p:par>
                                <p:cTn id="66" presetID="27" presetClass="emph" presetSubtype="0" fill="hold" grpId="1" nodeType="afterEffect">
                                  <p:stCondLst>
                                    <p:cond delay="0"/>
                                  </p:stCondLst>
                                  <p:childTnLst>
                                    <p:animClr clrSpc="rgb">
                                      <p:cBhvr override="childStyle">
                                        <p:cTn id="67" dur="250" autoRev="1" fill="hold"/>
                                        <p:tgtEl>
                                          <p:spTgt spid="35"/>
                                        </p:tgtEl>
                                        <p:attrNameLst>
                                          <p:attrName>style.color</p:attrName>
                                        </p:attrNameLst>
                                      </p:cBhvr>
                                      <p:to>
                                        <a:schemeClr val="bg1"/>
                                      </p:to>
                                    </p:animClr>
                                    <p:animClr clrSpc="rgb">
                                      <p:cBhvr>
                                        <p:cTn id="68" dur="250" autoRev="1" fill="hold"/>
                                        <p:tgtEl>
                                          <p:spTgt spid="35"/>
                                        </p:tgtEl>
                                        <p:attrNameLst>
                                          <p:attrName>fillcolor</p:attrName>
                                        </p:attrNameLst>
                                      </p:cBhvr>
                                      <p:to>
                                        <a:schemeClr val="bg1"/>
                                      </p:to>
                                    </p:animClr>
                                    <p:set>
                                      <p:cBhvr>
                                        <p:cTn id="69" dur="250" autoRev="1" fill="hold"/>
                                        <p:tgtEl>
                                          <p:spTgt spid="35"/>
                                        </p:tgtEl>
                                        <p:attrNameLst>
                                          <p:attrName>fill.type</p:attrName>
                                        </p:attrNameLst>
                                      </p:cBhvr>
                                      <p:to>
                                        <p:strVal val="solid"/>
                                      </p:to>
                                    </p:set>
                                    <p:set>
                                      <p:cBhvr>
                                        <p:cTn id="70" dur="250" autoRev="1" fill="hold"/>
                                        <p:tgtEl>
                                          <p:spTgt spid="35"/>
                                        </p:tgtEl>
                                        <p:attrNameLst>
                                          <p:attrName>fill.on</p:attrName>
                                        </p:attrNameLst>
                                      </p:cBhvr>
                                      <p:to>
                                        <p:strVal val="true"/>
                                      </p:to>
                                    </p:set>
                                  </p:childTnLst>
                                </p:cTn>
                              </p:par>
                            </p:childTnLst>
                          </p:cTn>
                        </p:par>
                        <p:par>
                          <p:cTn id="71" fill="hold">
                            <p:stCondLst>
                              <p:cond delay="4000"/>
                            </p:stCondLst>
                            <p:childTnLst>
                              <p:par>
                                <p:cTn id="72" presetID="27" presetClass="emph" presetSubtype="0" fill="hold" grpId="1" nodeType="afterEffect">
                                  <p:stCondLst>
                                    <p:cond delay="0"/>
                                  </p:stCondLst>
                                  <p:childTnLst>
                                    <p:animClr clrSpc="rgb">
                                      <p:cBhvr override="childStyle">
                                        <p:cTn id="73" dur="250" autoRev="1" fill="hold"/>
                                        <p:tgtEl>
                                          <p:spTgt spid="43"/>
                                        </p:tgtEl>
                                        <p:attrNameLst>
                                          <p:attrName>style.color</p:attrName>
                                        </p:attrNameLst>
                                      </p:cBhvr>
                                      <p:to>
                                        <a:schemeClr val="bg1"/>
                                      </p:to>
                                    </p:animClr>
                                    <p:animClr clrSpc="rgb">
                                      <p:cBhvr>
                                        <p:cTn id="74" dur="250" autoRev="1" fill="hold"/>
                                        <p:tgtEl>
                                          <p:spTgt spid="43"/>
                                        </p:tgtEl>
                                        <p:attrNameLst>
                                          <p:attrName>fillcolor</p:attrName>
                                        </p:attrNameLst>
                                      </p:cBhvr>
                                      <p:to>
                                        <a:schemeClr val="bg1"/>
                                      </p:to>
                                    </p:animClr>
                                    <p:set>
                                      <p:cBhvr>
                                        <p:cTn id="75" dur="250" autoRev="1" fill="hold"/>
                                        <p:tgtEl>
                                          <p:spTgt spid="43"/>
                                        </p:tgtEl>
                                        <p:attrNameLst>
                                          <p:attrName>fill.type</p:attrName>
                                        </p:attrNameLst>
                                      </p:cBhvr>
                                      <p:to>
                                        <p:strVal val="solid"/>
                                      </p:to>
                                    </p:set>
                                    <p:set>
                                      <p:cBhvr>
                                        <p:cTn id="76" dur="250" autoRev="1" fill="hold"/>
                                        <p:tgtEl>
                                          <p:spTgt spid="43"/>
                                        </p:tgtEl>
                                        <p:attrNameLst>
                                          <p:attrName>fill.on</p:attrName>
                                        </p:attrNameLst>
                                      </p:cBhvr>
                                      <p:to>
                                        <p:strVal val="true"/>
                                      </p:to>
                                    </p:set>
                                  </p:childTnLst>
                                </p:cTn>
                              </p:par>
                            </p:childTnLst>
                          </p:cTn>
                        </p:par>
                        <p:par>
                          <p:cTn id="77" fill="hold">
                            <p:stCondLst>
                              <p:cond delay="4500"/>
                            </p:stCondLst>
                            <p:childTnLst>
                              <p:par>
                                <p:cTn id="78" presetID="27" presetClass="emph" presetSubtype="0" fill="hold" grpId="1" nodeType="afterEffect">
                                  <p:stCondLst>
                                    <p:cond delay="0"/>
                                  </p:stCondLst>
                                  <p:childTnLst>
                                    <p:animClr clrSpc="rgb">
                                      <p:cBhvr override="childStyle">
                                        <p:cTn id="79" dur="250" autoRev="1" fill="hold"/>
                                        <p:tgtEl>
                                          <p:spTgt spid="42"/>
                                        </p:tgtEl>
                                        <p:attrNameLst>
                                          <p:attrName>style.color</p:attrName>
                                        </p:attrNameLst>
                                      </p:cBhvr>
                                      <p:to>
                                        <a:schemeClr val="bg1"/>
                                      </p:to>
                                    </p:animClr>
                                    <p:animClr clrSpc="rgb">
                                      <p:cBhvr>
                                        <p:cTn id="80" dur="250" autoRev="1" fill="hold"/>
                                        <p:tgtEl>
                                          <p:spTgt spid="42"/>
                                        </p:tgtEl>
                                        <p:attrNameLst>
                                          <p:attrName>fillcolor</p:attrName>
                                        </p:attrNameLst>
                                      </p:cBhvr>
                                      <p:to>
                                        <a:schemeClr val="bg1"/>
                                      </p:to>
                                    </p:animClr>
                                    <p:set>
                                      <p:cBhvr>
                                        <p:cTn id="81" dur="250" autoRev="1" fill="hold"/>
                                        <p:tgtEl>
                                          <p:spTgt spid="42"/>
                                        </p:tgtEl>
                                        <p:attrNameLst>
                                          <p:attrName>fill.type</p:attrName>
                                        </p:attrNameLst>
                                      </p:cBhvr>
                                      <p:to>
                                        <p:strVal val="solid"/>
                                      </p:to>
                                    </p:set>
                                    <p:set>
                                      <p:cBhvr>
                                        <p:cTn id="82" dur="250" autoRev="1" fill="hold"/>
                                        <p:tgtEl>
                                          <p:spTgt spid="4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5" grpId="0" animBg="1"/>
      <p:bldP spid="35" grpId="1" animBg="1"/>
      <p:bldP spid="37" grpId="0" animBg="1"/>
      <p:bldP spid="39" grpId="0" animBg="1"/>
      <p:bldP spid="41" grpId="0" animBg="1"/>
      <p:bldP spid="42" grpId="0" animBg="1"/>
      <p:bldP spid="42" grpId="1" animBg="1"/>
      <p:bldP spid="43" grpId="0" animBg="1"/>
      <p:bldP spid="43" grpId="1" animBg="1"/>
      <p:bldP spid="48" grpId="0" animBg="1"/>
      <p:bldP spid="5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pic>
        <p:nvPicPr>
          <p:cNvPr id="15" name="Picture 14" descr="Access_grad_.png"/>
          <p:cNvPicPr/>
          <p:nvPr/>
        </p:nvPicPr>
        <p:blipFill>
          <a:blip r:embed="rId4"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19"/>
          <p:cNvSpPr/>
          <p:nvPr/>
        </p:nvSpPr>
        <p:spPr>
          <a:xfrm>
            <a:off x="0" y="0"/>
            <a:ext cx="9144000" cy="1015663"/>
          </a:xfrm>
          <a:prstGeom prst="rect">
            <a:avLst/>
          </a:prstGeom>
          <a:noFill/>
        </p:spPr>
        <p:txBody>
          <a:bodyPr wrap="square" lIns="91440" tIns="45720" rIns="91440" bIns="45720">
            <a:spAutoFit/>
          </a:bodyPr>
          <a:lstStyle/>
          <a:p>
            <a:pPr algn="ctr"/>
            <a:r>
              <a:rPr kumimoji="0" lang="en-US" sz="6000" b="1" i="0" u="none" strike="noStrike" kern="1200" normalizeH="0" baseline="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How to</a:t>
            </a:r>
            <a:r>
              <a:rPr kumimoji="0" lang="en-US" sz="6000" b="1" i="0" u="none" strike="noStrike" kern="1200" normalizeH="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 </a:t>
            </a:r>
            <a:r>
              <a:rPr lang="en-US" sz="6000" b="1" dirty="0" err="1"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latin typeface="Arial" pitchFamily="34" charset="0"/>
                <a:cs typeface="Arial" pitchFamily="34" charset="0"/>
              </a:rPr>
              <a:t>C</a:t>
            </a:r>
            <a:r>
              <a:rPr kumimoji="0" lang="en-US" sz="6000" b="1" i="0" u="none" strike="noStrike" kern="1200" normalizeH="0" noProof="0" dirty="0" err="1"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reat</a:t>
            </a:r>
            <a:r>
              <a:rPr lang="en-US" sz="6000" b="1"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latin typeface="Arial" pitchFamily="34" charset="0"/>
                <a:cs typeface="Arial" pitchFamily="34" charset="0"/>
              </a:rPr>
              <a:t>e a </a:t>
            </a:r>
            <a:r>
              <a:rPr kumimoji="0" lang="en-US" sz="6000" b="1" i="0" u="none" strike="noStrike" kern="1200" normalizeH="0" baseline="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Blog</a:t>
            </a:r>
            <a:endParaRPr lang="en-US" sz="6000" b="1" dirty="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endParaRPr>
          </a:p>
        </p:txBody>
      </p:sp>
      <p:sp>
        <p:nvSpPr>
          <p:cNvPr id="10" name="Rectangle 9"/>
          <p:cNvSpPr/>
          <p:nvPr/>
        </p:nvSpPr>
        <p:spPr>
          <a:xfrm>
            <a:off x="762000" y="1447800"/>
            <a:ext cx="7848600" cy="2246769"/>
          </a:xfrm>
          <a:prstGeom prst="rect">
            <a:avLst/>
          </a:prstGeom>
        </p:spPr>
        <p:txBody>
          <a:bodyPr wrap="square">
            <a:spAutoFit/>
          </a:bodyPr>
          <a:lstStyle/>
          <a:p>
            <a:pPr marL="914400" marR="0" lvl="1" indent="-457200" defTabSz="914400" eaLnBrk="1" fontAlgn="auto" latinLnBrk="0" hangingPunct="1">
              <a:lnSpc>
                <a:spcPct val="100000"/>
              </a:lnSpc>
              <a:spcBef>
                <a:spcPts val="0"/>
              </a:spcBef>
              <a:spcAft>
                <a:spcPts val="0"/>
              </a:spcAft>
              <a:buClr>
                <a:schemeClr val="accent4"/>
              </a:buClr>
              <a:buSzTx/>
              <a:buFont typeface="Arial" pitchFamily="34" charset="0"/>
              <a:buChar char="•"/>
              <a:tabLst/>
              <a:defRPr/>
            </a:pPr>
            <a:r>
              <a:rPr kumimoji="0" lang="en-US" b="1" i="0" u="sng" strike="noStrike" kern="0" cap="none" spc="0" normalizeH="0" baseline="0" noProof="0" dirty="0" smtClean="0">
                <a:ln>
                  <a:noFill/>
                </a:ln>
                <a:solidFill>
                  <a:schemeClr val="bg2"/>
                </a:solidFill>
                <a:effectLst/>
                <a:uLnTx/>
                <a:uFillTx/>
                <a:latin typeface="Arial" pitchFamily="34" charset="0"/>
                <a:cs typeface="Arial" pitchFamily="34" charset="0"/>
              </a:rPr>
              <a:t>Homepage</a:t>
            </a:r>
            <a:r>
              <a:rPr kumimoji="0" lang="en-US" i="0" u="none" strike="noStrike" kern="0" cap="none" spc="0" normalizeH="0" noProof="0" dirty="0" smtClean="0">
                <a:ln>
                  <a:noFill/>
                </a:ln>
                <a:solidFill>
                  <a:srgbClr val="030201"/>
                </a:solidFill>
                <a:effectLst/>
                <a:uLnTx/>
                <a:uFillTx/>
                <a:latin typeface="Arial" pitchFamily="34" charset="0"/>
                <a:cs typeface="Arial" pitchFamily="34" charset="0"/>
              </a:rPr>
              <a:t> -- </a:t>
            </a:r>
            <a:r>
              <a:rPr kumimoji="0" lang="en-US" i="0" u="none" strike="noStrike" kern="0" cap="none" spc="0" normalizeH="0" baseline="0" noProof="0" dirty="0" smtClean="0">
                <a:ln>
                  <a:noFill/>
                </a:ln>
                <a:solidFill>
                  <a:srgbClr val="030201"/>
                </a:solidFill>
                <a:effectLst/>
                <a:uLnTx/>
                <a:uFillTx/>
                <a:latin typeface="Arial" pitchFamily="34" charset="0"/>
                <a:cs typeface="Arial" pitchFamily="34" charset="0"/>
              </a:rPr>
              <a:t>Creating a </a:t>
            </a:r>
            <a:r>
              <a:rPr kumimoji="0" lang="en-US" b="1" i="0" u="none" strike="noStrike" kern="0" cap="none" spc="0" normalizeH="0" baseline="0" noProof="0" dirty="0" smtClean="0">
                <a:ln>
                  <a:noFill/>
                </a:ln>
                <a:solidFill>
                  <a:srgbClr val="030201"/>
                </a:solidFill>
                <a:effectLst/>
                <a:uLnTx/>
                <a:uFillTx/>
                <a:latin typeface="Arial" pitchFamily="34" charset="0"/>
                <a:cs typeface="Arial" pitchFamily="34" charset="0"/>
              </a:rPr>
              <a:t>blog</a:t>
            </a:r>
            <a:r>
              <a:rPr kumimoji="0" lang="en-US" i="0" u="none" strike="noStrike" kern="0" cap="none" spc="0" normalizeH="0" noProof="0" dirty="0" smtClean="0">
                <a:ln>
                  <a:noFill/>
                </a:ln>
                <a:solidFill>
                  <a:srgbClr val="030201"/>
                </a:solidFill>
                <a:effectLst/>
                <a:uLnTx/>
                <a:uFillTx/>
                <a:latin typeface="Arial" pitchFamily="34" charset="0"/>
                <a:cs typeface="Arial" pitchFamily="34" charset="0"/>
              </a:rPr>
              <a:t>:</a:t>
            </a:r>
          </a:p>
          <a:p>
            <a:pPr marL="914400" marR="0" lvl="1" indent="-457200" defTabSz="914400" eaLnBrk="1" fontAlgn="auto" latinLnBrk="0" hangingPunct="1">
              <a:lnSpc>
                <a:spcPct val="100000"/>
              </a:lnSpc>
              <a:spcBef>
                <a:spcPts val="0"/>
              </a:spcBef>
              <a:spcAft>
                <a:spcPts val="0"/>
              </a:spcAft>
              <a:buClrTx/>
              <a:buSzTx/>
              <a:tabLst/>
              <a:defRPr/>
            </a:pPr>
            <a:endParaRPr kumimoji="0" lang="en-US" sz="1000" b="0" i="0" u="none" strike="noStrike" kern="0" cap="none" spc="0" normalizeH="0" baseline="0" noProof="0" dirty="0" smtClean="0">
              <a:ln>
                <a:noFill/>
              </a:ln>
              <a:solidFill>
                <a:srgbClr val="030201"/>
              </a:solidFill>
              <a:effectLst/>
              <a:uLnTx/>
              <a:uFillTx/>
              <a:latin typeface="Arial" pitchFamily="34" charset="0"/>
              <a:cs typeface="Arial" pitchFamily="34" charset="0"/>
            </a:endParaRPr>
          </a:p>
          <a:p>
            <a:pPr marL="1371600" lvl="2" indent="-457200">
              <a:buClr>
                <a:srgbClr val="030201"/>
              </a:buClr>
              <a:buFont typeface="Arial" pitchFamily="34" charset="0"/>
              <a:buChar char="•"/>
            </a:pPr>
            <a:r>
              <a:rPr lang="en-US" sz="1600" dirty="0" smtClean="0">
                <a:solidFill>
                  <a:schemeClr val="accent4"/>
                </a:solidFill>
                <a:latin typeface="Arial" pitchFamily="34" charset="0"/>
                <a:cs typeface="Arial" pitchFamily="34" charset="0"/>
              </a:rPr>
              <a:t>Click the “Post” link in the recent blogs toolbox </a:t>
            </a:r>
          </a:p>
          <a:p>
            <a:pPr marL="1371600" lvl="2" indent="-457200">
              <a:buClr>
                <a:srgbClr val="030201"/>
              </a:buClr>
            </a:pPr>
            <a:endParaRPr lang="en-US" sz="1000" dirty="0" smtClean="0">
              <a:solidFill>
                <a:schemeClr val="accent4"/>
              </a:solidFill>
              <a:latin typeface="Arial" pitchFamily="34" charset="0"/>
              <a:cs typeface="Arial" pitchFamily="34" charset="0"/>
            </a:endParaRPr>
          </a:p>
          <a:p>
            <a:pPr marL="3200400" lvl="6" indent="-457200">
              <a:buClr>
                <a:srgbClr val="030201"/>
              </a:buClr>
            </a:pPr>
            <a:r>
              <a:rPr lang="en-US" sz="1600" dirty="0" smtClean="0">
                <a:solidFill>
                  <a:schemeClr val="accent4"/>
                </a:solidFill>
                <a:latin typeface="Arial" pitchFamily="34" charset="0"/>
                <a:cs typeface="Arial" pitchFamily="34" charset="0"/>
              </a:rPr>
              <a:t>	</a:t>
            </a:r>
            <a:r>
              <a:rPr lang="en-US" sz="1600" i="1" dirty="0" smtClean="0">
                <a:solidFill>
                  <a:schemeClr val="accent4"/>
                </a:solidFill>
                <a:latin typeface="Arial" pitchFamily="34" charset="0"/>
                <a:cs typeface="Arial" pitchFamily="34" charset="0"/>
              </a:rPr>
              <a:t>or</a:t>
            </a:r>
          </a:p>
          <a:p>
            <a:pPr marL="3200400" lvl="6" indent="-457200">
              <a:buClr>
                <a:srgbClr val="030201"/>
              </a:buClr>
            </a:pPr>
            <a:endParaRPr lang="en-US" sz="1000" i="1" dirty="0" smtClean="0">
              <a:solidFill>
                <a:schemeClr val="accent4"/>
              </a:solidFill>
              <a:latin typeface="Arial" pitchFamily="34" charset="0"/>
              <a:cs typeface="Arial" pitchFamily="34" charset="0"/>
            </a:endParaRPr>
          </a:p>
          <a:p>
            <a:pPr marL="1371600" lvl="2" indent="-457200">
              <a:lnSpc>
                <a:spcPts val="2400"/>
              </a:lnSpc>
              <a:buClr>
                <a:srgbClr val="030201"/>
              </a:buClr>
              <a:buFont typeface="Arial" pitchFamily="34" charset="0"/>
              <a:buChar char="•"/>
            </a:pPr>
            <a:r>
              <a:rPr lang="en-US" sz="1600" dirty="0" smtClean="0">
                <a:solidFill>
                  <a:schemeClr val="accent4"/>
                </a:solidFill>
                <a:latin typeface="Arial" pitchFamily="34" charset="0"/>
                <a:cs typeface="Arial" pitchFamily="34" charset="0"/>
              </a:rPr>
              <a:t>Navigating to the blog tab on the dashboard of your member group’s landing page and clicking the                    link which appears above the dashboard</a:t>
            </a:r>
          </a:p>
        </p:txBody>
      </p:sp>
      <p:pic>
        <p:nvPicPr>
          <p:cNvPr id="11" name="Picture 10" descr="create a new blog entry.jpg">
            <a:hlinkClick r:id="" action="ppaction://hlinkshowjump?jump=nextslide"/>
          </p:cNvPr>
          <p:cNvPicPr>
            <a:picLocks noChangeAspect="1"/>
          </p:cNvPicPr>
          <p:nvPr/>
        </p:nvPicPr>
        <p:blipFill>
          <a:blip r:embed="rId5" cstate="print"/>
          <a:stretch>
            <a:fillRect/>
          </a:stretch>
        </p:blipFill>
        <p:spPr>
          <a:xfrm>
            <a:off x="4876800" y="2986128"/>
            <a:ext cx="1009426" cy="366672"/>
          </a:xfrm>
          <a:prstGeom prst="rect">
            <a:avLst/>
          </a:prstGeom>
          <a:ln>
            <a:solidFill>
              <a:schemeClr val="accent1"/>
            </a:solidFill>
          </a:ln>
        </p:spPr>
      </p:pic>
      <p:sp>
        <p:nvSpPr>
          <p:cNvPr id="9" name="Rectangle 8"/>
          <p:cNvSpPr/>
          <p:nvPr/>
        </p:nvSpPr>
        <p:spPr>
          <a:xfrm>
            <a:off x="0" y="914400"/>
            <a:ext cx="9144000" cy="384721"/>
          </a:xfrm>
          <a:prstGeom prst="rect">
            <a:avLst/>
          </a:prstGeom>
        </p:spPr>
        <p:txBody>
          <a:bodyPr wrap="square">
            <a:spAutoFit/>
          </a:bodyPr>
          <a:lstStyle/>
          <a:p>
            <a:pPr lvl="0" algn="ctr">
              <a:defRPr/>
            </a:pPr>
            <a:r>
              <a:rPr lang="en-US" sz="1900" b="1" i="1" kern="0" dirty="0" smtClean="0">
                <a:solidFill>
                  <a:srgbClr val="030201"/>
                </a:solidFill>
                <a:latin typeface="Arial" pitchFamily="34" charset="0"/>
                <a:cs typeface="Arial" pitchFamily="34" charset="0"/>
              </a:rPr>
              <a:t>My Bar Access </a:t>
            </a:r>
            <a:r>
              <a:rPr lang="en-US" sz="1900" b="1" i="1" u="sng" kern="0" dirty="0" smtClean="0">
                <a:solidFill>
                  <a:schemeClr val="bg2"/>
                </a:solidFill>
                <a:latin typeface="Arial" pitchFamily="34" charset="0"/>
                <a:cs typeface="Arial" pitchFamily="34" charset="0"/>
              </a:rPr>
              <a:t>homepage</a:t>
            </a:r>
            <a:r>
              <a:rPr lang="en-US" sz="1900" kern="0" dirty="0" smtClean="0">
                <a:solidFill>
                  <a:srgbClr val="030201"/>
                </a:solidFill>
                <a:latin typeface="Arial" pitchFamily="34" charset="0"/>
                <a:cs typeface="Arial" pitchFamily="34" charset="0"/>
              </a:rPr>
              <a:t> </a:t>
            </a:r>
            <a:r>
              <a:rPr lang="en-US" sz="1900" i="1" kern="0" dirty="0" smtClean="0">
                <a:solidFill>
                  <a:srgbClr val="030201"/>
                </a:solidFill>
                <a:latin typeface="Arial" pitchFamily="34" charset="0"/>
                <a:cs typeface="Arial" pitchFamily="34" charset="0"/>
              </a:rPr>
              <a:t>vs. your member group’s </a:t>
            </a:r>
            <a:r>
              <a:rPr lang="en-US" sz="1900" b="1" i="1" u="sng" kern="0" dirty="0" smtClean="0">
                <a:solidFill>
                  <a:schemeClr val="bg2"/>
                </a:solidFill>
                <a:latin typeface="Arial" pitchFamily="34" charset="0"/>
                <a:cs typeface="Arial" pitchFamily="34" charset="0"/>
              </a:rPr>
              <a:t>landing page</a:t>
            </a:r>
            <a:endParaRPr lang="en-US" sz="1900" i="1" kern="0" dirty="0" smtClean="0">
              <a:solidFill>
                <a:schemeClr val="bg1">
                  <a:lumMod val="10000"/>
                </a:schemeClr>
              </a:solidFill>
              <a:latin typeface="Arial" pitchFamily="34" charset="0"/>
              <a:cs typeface="Arial" pitchFamily="34" charset="0"/>
            </a:endParaRPr>
          </a:p>
        </p:txBody>
      </p:sp>
      <p:sp>
        <p:nvSpPr>
          <p:cNvPr id="7" name="Rectangle 6"/>
          <p:cNvSpPr/>
          <p:nvPr/>
        </p:nvSpPr>
        <p:spPr>
          <a:xfrm>
            <a:off x="783608" y="3657600"/>
            <a:ext cx="7620000" cy="1969770"/>
          </a:xfrm>
          <a:prstGeom prst="rect">
            <a:avLst/>
          </a:prstGeom>
        </p:spPr>
        <p:txBody>
          <a:bodyPr wrap="square">
            <a:spAutoFit/>
          </a:bodyPr>
          <a:lstStyle/>
          <a:p>
            <a:pPr marL="914400" lvl="1" indent="-457200">
              <a:defRPr/>
            </a:pPr>
            <a:endParaRPr lang="en-US" sz="1000" kern="0" dirty="0" smtClean="0">
              <a:solidFill>
                <a:srgbClr val="030201"/>
              </a:solidFill>
              <a:latin typeface="Arial" pitchFamily="34" charset="0"/>
              <a:cs typeface="Arial" pitchFamily="34" charset="0"/>
            </a:endParaRPr>
          </a:p>
          <a:p>
            <a:pPr marL="914400" lvl="1" indent="-457200">
              <a:buClr>
                <a:schemeClr val="accent4"/>
              </a:buClr>
              <a:buFont typeface="Arial" pitchFamily="34" charset="0"/>
              <a:buChar char="•"/>
              <a:defRPr/>
            </a:pPr>
            <a:r>
              <a:rPr lang="en-US" b="1" u="sng" kern="0" dirty="0" smtClean="0">
                <a:solidFill>
                  <a:schemeClr val="bg2"/>
                </a:solidFill>
                <a:latin typeface="Arial" pitchFamily="34" charset="0"/>
                <a:cs typeface="Arial" pitchFamily="34" charset="0"/>
              </a:rPr>
              <a:t>Landing page</a:t>
            </a:r>
            <a:r>
              <a:rPr lang="en-US" kern="0" dirty="0" smtClean="0">
                <a:solidFill>
                  <a:schemeClr val="bg2"/>
                </a:solidFill>
                <a:latin typeface="Arial" pitchFamily="34" charset="0"/>
                <a:cs typeface="Arial" pitchFamily="34" charset="0"/>
              </a:rPr>
              <a:t> </a:t>
            </a:r>
            <a:r>
              <a:rPr lang="en-US" kern="0" dirty="0" smtClean="0">
                <a:solidFill>
                  <a:srgbClr val="030201"/>
                </a:solidFill>
                <a:latin typeface="Arial" pitchFamily="34" charset="0"/>
                <a:cs typeface="Arial" pitchFamily="34" charset="0"/>
              </a:rPr>
              <a:t>-- Creating a </a:t>
            </a:r>
            <a:r>
              <a:rPr lang="en-US" b="1" kern="0" dirty="0" smtClean="0">
                <a:solidFill>
                  <a:srgbClr val="030201"/>
                </a:solidFill>
                <a:latin typeface="Arial" pitchFamily="34" charset="0"/>
                <a:cs typeface="Arial" pitchFamily="34" charset="0"/>
              </a:rPr>
              <a:t>blog</a:t>
            </a:r>
            <a:r>
              <a:rPr lang="en-US" kern="0" dirty="0" smtClean="0">
                <a:solidFill>
                  <a:srgbClr val="030201"/>
                </a:solidFill>
                <a:latin typeface="Arial" pitchFamily="34" charset="0"/>
                <a:cs typeface="Arial" pitchFamily="34" charset="0"/>
              </a:rPr>
              <a:t>:</a:t>
            </a:r>
          </a:p>
          <a:p>
            <a:pPr marL="914400" lvl="1" indent="-457200">
              <a:buFont typeface="Arial" pitchFamily="34" charset="0"/>
              <a:buChar char="•"/>
              <a:defRPr/>
            </a:pPr>
            <a:endParaRPr lang="en-US" sz="1000" kern="0" dirty="0" smtClean="0">
              <a:solidFill>
                <a:srgbClr val="030201"/>
              </a:solidFill>
              <a:latin typeface="Arial" pitchFamily="34" charset="0"/>
              <a:cs typeface="Arial" pitchFamily="34" charset="0"/>
            </a:endParaRPr>
          </a:p>
          <a:p>
            <a:pPr marL="1371600" lvl="2" indent="-457200">
              <a:buClr>
                <a:srgbClr val="030201"/>
              </a:buClr>
              <a:buFont typeface="Arial" pitchFamily="34" charset="0"/>
              <a:buChar char="•"/>
            </a:pPr>
            <a:r>
              <a:rPr lang="en-US" sz="1600" kern="0" dirty="0" smtClean="0">
                <a:solidFill>
                  <a:srgbClr val="030201"/>
                </a:solidFill>
                <a:latin typeface="Arial" pitchFamily="34" charset="0"/>
                <a:cs typeface="Arial" pitchFamily="34" charset="0"/>
              </a:rPr>
              <a:t>Click the “Create a blog” link in the blogs toolbox </a:t>
            </a:r>
          </a:p>
          <a:p>
            <a:pPr marL="1371600" lvl="2" indent="-457200">
              <a:buClr>
                <a:srgbClr val="030201"/>
              </a:buClr>
            </a:pPr>
            <a:endParaRPr lang="en-US" sz="1000" kern="0" dirty="0" smtClean="0">
              <a:solidFill>
                <a:srgbClr val="030201"/>
              </a:solidFill>
              <a:latin typeface="Arial" pitchFamily="34" charset="0"/>
              <a:cs typeface="Arial" pitchFamily="34" charset="0"/>
            </a:endParaRPr>
          </a:p>
          <a:p>
            <a:pPr marL="3200400" lvl="6" indent="-457200">
              <a:buClr>
                <a:srgbClr val="030201"/>
              </a:buClr>
            </a:pPr>
            <a:r>
              <a:rPr lang="en-US" sz="1600" b="1" kern="0" dirty="0" smtClean="0">
                <a:solidFill>
                  <a:srgbClr val="030201"/>
                </a:solidFill>
                <a:latin typeface="Arial" pitchFamily="34" charset="0"/>
                <a:cs typeface="Arial" pitchFamily="34" charset="0"/>
              </a:rPr>
              <a:t>	</a:t>
            </a:r>
            <a:r>
              <a:rPr lang="en-US" sz="1600" i="1" kern="0" dirty="0" smtClean="0">
                <a:solidFill>
                  <a:srgbClr val="030201"/>
                </a:solidFill>
                <a:latin typeface="Arial" pitchFamily="34" charset="0"/>
                <a:cs typeface="Arial" pitchFamily="34" charset="0"/>
              </a:rPr>
              <a:t>or</a:t>
            </a:r>
          </a:p>
          <a:p>
            <a:pPr marL="3200400" lvl="6" indent="-457200">
              <a:buClr>
                <a:srgbClr val="030201"/>
              </a:buClr>
            </a:pPr>
            <a:endParaRPr lang="en-US" sz="1000" i="1" kern="0" dirty="0" smtClean="0">
              <a:solidFill>
                <a:srgbClr val="030201"/>
              </a:solidFill>
              <a:latin typeface="Arial" pitchFamily="34" charset="0"/>
              <a:cs typeface="Arial" pitchFamily="34" charset="0"/>
            </a:endParaRPr>
          </a:p>
          <a:p>
            <a:pPr marL="1371600" lvl="2" indent="-457200">
              <a:buClr>
                <a:srgbClr val="030201"/>
              </a:buClr>
              <a:buFont typeface="Arial" pitchFamily="34" charset="0"/>
              <a:buChar char="•"/>
            </a:pPr>
            <a:r>
              <a:rPr lang="en-US" sz="1600" kern="0" dirty="0" smtClean="0">
                <a:solidFill>
                  <a:srgbClr val="030201"/>
                </a:solidFill>
                <a:latin typeface="Arial" pitchFamily="34" charset="0"/>
                <a:cs typeface="Arial" pitchFamily="34" charset="0"/>
              </a:rPr>
              <a:t>Select “Create New Blog” from the drop down menu under BLOGS in the navigation bar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1000"/>
                                        <p:tgtEl>
                                          <p:spTgt spid="9"/>
                                        </p:tgtEl>
                                      </p:cBhvr>
                                    </p:animEffect>
                                  </p:childTnLst>
                                </p:cTn>
                              </p:par>
                            </p:childTnLst>
                          </p:cTn>
                        </p:par>
                        <p:par>
                          <p:cTn id="8" fill="hold">
                            <p:stCondLst>
                              <p:cond delay="1000"/>
                            </p:stCondLst>
                            <p:childTnLst>
                              <p:par>
                                <p:cTn id="9" presetID="10" presetClass="entr" presetSubtype="0" fill="hold" grpId="1" nodeType="after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0"/>
                                        <p:tgtEl>
                                          <p:spTgt spid="10"/>
                                        </p:tgtEl>
                                      </p:cBhvr>
                                    </p:animEffect>
                                  </p:childTnLst>
                                </p:cTn>
                              </p:par>
                              <p:par>
                                <p:cTn id="12" presetID="10" presetClass="entr" presetSubtype="0" fill="hold" nodeType="withEffect">
                                  <p:stCondLst>
                                    <p:cond delay="5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2000"/>
                                        <p:tgtEl>
                                          <p:spTgt spid="11"/>
                                        </p:tgtEl>
                                      </p:cBhvr>
                                    </p:animEffect>
                                  </p:childTnLst>
                                </p:cTn>
                              </p:par>
                            </p:childTnLst>
                          </p:cTn>
                        </p:par>
                        <p:par>
                          <p:cTn id="15" fill="hold">
                            <p:stCondLst>
                              <p:cond delay="3500"/>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p:bldP spid="9"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CCB676"/>
        </a:solidFill>
        <a:effectLst/>
      </p:bgPr>
    </p:bg>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627001" y="3965080"/>
            <a:ext cx="2350681" cy="365125"/>
          </a:xfrm>
        </p:spPr>
        <p:txBody>
          <a:bodyPr/>
          <a:lstStyle/>
          <a:p>
            <a:r>
              <a:rPr lang="en-US" smtClean="0"/>
              <a:t>1</a:t>
            </a:r>
            <a:endParaRPr lang="en-US"/>
          </a:p>
        </p:txBody>
      </p:sp>
      <p:sp>
        <p:nvSpPr>
          <p:cNvPr id="13" name="Footer Placeholder 7"/>
          <p:cNvSpPr txBox="1">
            <a:spLocks/>
          </p:cNvSpPr>
          <p:nvPr/>
        </p:nvSpPr>
        <p:spPr>
          <a:xfrm>
            <a:off x="4093601" y="6327280"/>
            <a:ext cx="2350681" cy="365125"/>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smtClean="0">
                <a:ln>
                  <a:noFill/>
                </a:ln>
                <a:solidFill>
                  <a:schemeClr val="tx1"/>
                </a:solidFill>
                <a:effectLst/>
                <a:uLnTx/>
                <a:uFillTx/>
                <a:latin typeface="+mn-lt"/>
                <a:ea typeface="+mn-ea"/>
                <a:cs typeface="+mn-cs"/>
              </a:rPr>
              <a:t>1</a:t>
            </a:r>
            <a:endParaRPr kumimoji="0" lang="en-US" sz="1000" b="0" i="0" u="none" strike="noStrike" kern="1200" cap="none" spc="0" normalizeH="0" baseline="0" noProof="0">
              <a:ln>
                <a:noFill/>
              </a:ln>
              <a:solidFill>
                <a:schemeClr val="tx1"/>
              </a:solidFill>
              <a:effectLst/>
              <a:uLnTx/>
              <a:uFillTx/>
              <a:latin typeface="+mn-lt"/>
              <a:ea typeface="+mn-ea"/>
              <a:cs typeface="+mn-cs"/>
            </a:endParaRPr>
          </a:p>
        </p:txBody>
      </p:sp>
      <p:sp>
        <p:nvSpPr>
          <p:cNvPr id="14" name="Slide Number Placeholder 5"/>
          <p:cNvSpPr txBox="1">
            <a:spLocks/>
          </p:cNvSpPr>
          <p:nvPr/>
        </p:nvSpPr>
        <p:spPr>
          <a:xfrm>
            <a:off x="8360800" y="6327280"/>
            <a:ext cx="365760" cy="365125"/>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fld id="{ECC269A1-74AF-416E-8C4F-67BF795E009A}" type="slidenum">
              <a:rPr kumimoji="0" lang="en-US" sz="10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000" b="0" i="0" u="none" strike="noStrike" kern="1200" cap="none" spc="0" normalizeH="0" baseline="0" noProof="0">
              <a:ln>
                <a:noFill/>
              </a:ln>
              <a:solidFill>
                <a:schemeClr val="tx1"/>
              </a:solidFill>
              <a:effectLst/>
              <a:uLnTx/>
              <a:uFillTx/>
              <a:latin typeface="+mn-lt"/>
              <a:ea typeface="+mn-ea"/>
              <a:cs typeface="+mn-cs"/>
            </a:endParaRPr>
          </a:p>
        </p:txBody>
      </p:sp>
      <p:pic>
        <p:nvPicPr>
          <p:cNvPr id="17" name="Picture 16" descr="new blog post screen.jpg"/>
          <p:cNvPicPr>
            <a:picLocks noChangeAspect="1"/>
          </p:cNvPicPr>
          <p:nvPr/>
        </p:nvPicPr>
        <p:blipFill>
          <a:blip r:embed="rId4" cstate="print"/>
          <a:stretch>
            <a:fillRect/>
          </a:stretch>
        </p:blipFill>
        <p:spPr>
          <a:xfrm>
            <a:off x="2057400" y="1062335"/>
            <a:ext cx="5029200" cy="5715000"/>
          </a:xfrm>
          <a:prstGeom prst="rect">
            <a:avLst/>
          </a:prstGeom>
          <a:ln>
            <a:solidFill>
              <a:schemeClr val="accent1"/>
            </a:solidFill>
          </a:ln>
        </p:spPr>
      </p:pic>
      <p:cxnSp>
        <p:nvCxnSpPr>
          <p:cNvPr id="18" name="Straight Connector 17"/>
          <p:cNvCxnSpPr/>
          <p:nvPr/>
        </p:nvCxnSpPr>
        <p:spPr>
          <a:xfrm flipV="1">
            <a:off x="7010400" y="6400801"/>
            <a:ext cx="304800" cy="152399"/>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447800" y="2281535"/>
            <a:ext cx="990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52400" y="4034135"/>
            <a:ext cx="1237528" cy="120032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Select the member group you wish to associate  with your blog. (optional)</a:t>
            </a:r>
            <a:endParaRPr lang="en-US" sz="1200" dirty="0">
              <a:solidFill>
                <a:schemeClr val="accent4"/>
              </a:solidFill>
              <a:latin typeface="Arial" pitchFamily="34" charset="0"/>
              <a:cs typeface="Arial" pitchFamily="34" charset="0"/>
            </a:endParaRPr>
          </a:p>
        </p:txBody>
      </p:sp>
      <p:sp>
        <p:nvSpPr>
          <p:cNvPr id="22" name="TextBox 21"/>
          <p:cNvSpPr txBox="1"/>
          <p:nvPr/>
        </p:nvSpPr>
        <p:spPr>
          <a:xfrm>
            <a:off x="152400" y="3119735"/>
            <a:ext cx="1237528"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Insert the content of your blog.</a:t>
            </a:r>
            <a:endParaRPr lang="en-US" sz="1200" dirty="0">
              <a:solidFill>
                <a:schemeClr val="accent4"/>
              </a:solidFill>
              <a:latin typeface="Arial" pitchFamily="34" charset="0"/>
              <a:cs typeface="Arial" pitchFamily="34" charset="0"/>
            </a:endParaRPr>
          </a:p>
        </p:txBody>
      </p:sp>
      <p:cxnSp>
        <p:nvCxnSpPr>
          <p:cNvPr id="23" name="Straight Connector 22"/>
          <p:cNvCxnSpPr/>
          <p:nvPr/>
        </p:nvCxnSpPr>
        <p:spPr>
          <a:xfrm>
            <a:off x="1447800" y="1478960"/>
            <a:ext cx="6858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6342928" y="5997215"/>
            <a:ext cx="1118"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6571529" y="2187215"/>
            <a:ext cx="638"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1313729" y="968015"/>
            <a:ext cx="638"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2400" y="1976735"/>
            <a:ext cx="1237528"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Insert the title of your blog entry.</a:t>
            </a:r>
            <a:endParaRPr lang="en-US" sz="1200" dirty="0">
              <a:solidFill>
                <a:schemeClr val="accent4"/>
              </a:solidFill>
              <a:latin typeface="Arial" pitchFamily="34" charset="0"/>
              <a:cs typeface="Arial" pitchFamily="34" charset="0"/>
            </a:endParaRPr>
          </a:p>
        </p:txBody>
      </p:sp>
      <p:sp>
        <p:nvSpPr>
          <p:cNvPr id="28" name="TextBox 27"/>
          <p:cNvSpPr txBox="1"/>
          <p:nvPr/>
        </p:nvSpPr>
        <p:spPr>
          <a:xfrm>
            <a:off x="7315200" y="1295400"/>
            <a:ext cx="1676400" cy="1384995"/>
          </a:xfrm>
          <a:prstGeom prst="rect">
            <a:avLst/>
          </a:prstGeom>
          <a:noFill/>
          <a:ln w="38100" cmpd="thickThin">
            <a:solidFill>
              <a:schemeClr val="accent1"/>
            </a:solidFill>
          </a:ln>
        </p:spPr>
        <p:txBody>
          <a:bodyPr wrap="square" rtlCol="0">
            <a:spAutoFit/>
          </a:bodyPr>
          <a:lstStyle/>
          <a:p>
            <a:pPr algn="ctr"/>
            <a:r>
              <a:rPr lang="en-US" sz="1200" b="1" dirty="0" smtClean="0">
                <a:solidFill>
                  <a:schemeClr val="accent4"/>
                </a:solidFill>
                <a:latin typeface="Arial" pitchFamily="34" charset="0"/>
                <a:cs typeface="Arial" pitchFamily="34" charset="0"/>
              </a:rPr>
              <a:t>Editing toolbars</a:t>
            </a:r>
          </a:p>
          <a:p>
            <a:endParaRPr lang="en-US" sz="1200" dirty="0" smtClean="0">
              <a:solidFill>
                <a:schemeClr val="accent4"/>
              </a:solidFill>
              <a:latin typeface="Arial" pitchFamily="34" charset="0"/>
              <a:cs typeface="Arial" pitchFamily="34" charset="0"/>
            </a:endParaRPr>
          </a:p>
          <a:p>
            <a:r>
              <a:rPr lang="en-US" sz="1200" dirty="0" smtClean="0">
                <a:solidFill>
                  <a:schemeClr val="accent4"/>
                </a:solidFill>
                <a:latin typeface="Arial" pitchFamily="34" charset="0"/>
                <a:cs typeface="Arial" pitchFamily="34" charset="0"/>
              </a:rPr>
              <a:t>Review </a:t>
            </a:r>
            <a:r>
              <a:rPr lang="en-US" sz="1200" b="1" dirty="0" smtClean="0">
                <a:solidFill>
                  <a:schemeClr val="accent4"/>
                </a:solidFill>
                <a:latin typeface="Arial" pitchFamily="34" charset="0"/>
                <a:cs typeface="Arial" pitchFamily="34" charset="0"/>
              </a:rPr>
              <a:t>spelling &amp; grammar</a:t>
            </a:r>
            <a:r>
              <a:rPr lang="en-US" sz="1200" dirty="0" smtClean="0">
                <a:solidFill>
                  <a:schemeClr val="accent4"/>
                </a:solidFill>
                <a:latin typeface="Arial" pitchFamily="34" charset="0"/>
                <a:cs typeface="Arial" pitchFamily="34" charset="0"/>
              </a:rPr>
              <a:t>, adjust font settings, insert hyperlinks, copy &amp; paste and more.</a:t>
            </a:r>
            <a:endParaRPr lang="en-US" sz="1200" dirty="0">
              <a:solidFill>
                <a:schemeClr val="accent4"/>
              </a:solidFill>
              <a:latin typeface="Arial" pitchFamily="34" charset="0"/>
              <a:cs typeface="Arial" pitchFamily="34" charset="0"/>
            </a:endParaRPr>
          </a:p>
        </p:txBody>
      </p:sp>
      <p:sp>
        <p:nvSpPr>
          <p:cNvPr id="29" name="TextBox 28"/>
          <p:cNvSpPr txBox="1"/>
          <p:nvPr/>
        </p:nvSpPr>
        <p:spPr>
          <a:xfrm>
            <a:off x="7391400" y="6172200"/>
            <a:ext cx="1600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a:t>
            </a:r>
            <a:r>
              <a:rPr lang="en-US" sz="1200" b="1" dirty="0" smtClean="0">
                <a:solidFill>
                  <a:schemeClr val="accent4"/>
                </a:solidFill>
                <a:latin typeface="Arial" pitchFamily="34" charset="0"/>
                <a:cs typeface="Arial" pitchFamily="34" charset="0"/>
              </a:rPr>
              <a:t>add/edit tag(s)</a:t>
            </a:r>
            <a:r>
              <a:rPr lang="en-US" sz="1200" dirty="0" smtClean="0">
                <a:solidFill>
                  <a:schemeClr val="accent4"/>
                </a:solidFill>
                <a:latin typeface="Arial" pitchFamily="34" charset="0"/>
                <a:cs typeface="Arial" pitchFamily="34" charset="0"/>
              </a:rPr>
              <a:t>”</a:t>
            </a:r>
            <a:r>
              <a:rPr lang="en-US" sz="1200" b="1" dirty="0" smtClean="0">
                <a:solidFill>
                  <a:schemeClr val="accent4"/>
                </a:solidFill>
                <a:latin typeface="Arial" pitchFamily="34" charset="0"/>
                <a:cs typeface="Arial" pitchFamily="34" charset="0"/>
              </a:rPr>
              <a:t> </a:t>
            </a:r>
            <a:r>
              <a:rPr lang="en-US" sz="1200" dirty="0" smtClean="0">
                <a:solidFill>
                  <a:schemeClr val="accent4"/>
                </a:solidFill>
                <a:latin typeface="Arial" pitchFamily="34" charset="0"/>
                <a:cs typeface="Arial" pitchFamily="34" charset="0"/>
              </a:rPr>
              <a:t>to your blog.</a:t>
            </a:r>
            <a:endParaRPr lang="en-US" sz="1200" dirty="0">
              <a:solidFill>
                <a:schemeClr val="accent4"/>
              </a:solidFill>
              <a:latin typeface="Arial" pitchFamily="34" charset="0"/>
              <a:cs typeface="Arial" pitchFamily="34" charset="0"/>
            </a:endParaRPr>
          </a:p>
        </p:txBody>
      </p:sp>
      <p:sp>
        <p:nvSpPr>
          <p:cNvPr id="30" name="TextBox 29"/>
          <p:cNvSpPr txBox="1"/>
          <p:nvPr/>
        </p:nvSpPr>
        <p:spPr>
          <a:xfrm>
            <a:off x="3352800" y="6455897"/>
            <a:ext cx="2895600" cy="276999"/>
          </a:xfrm>
          <a:prstGeom prst="rect">
            <a:avLst/>
          </a:prstGeom>
          <a:solidFill>
            <a:schemeClr val="bg2"/>
          </a:solid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“save for later” and “publish” buttons</a:t>
            </a:r>
            <a:endParaRPr lang="en-US" sz="1200" dirty="0">
              <a:solidFill>
                <a:schemeClr val="accent4"/>
              </a:solidFill>
              <a:latin typeface="Arial" pitchFamily="34" charset="0"/>
              <a:cs typeface="Arial" pitchFamily="34" charset="0"/>
            </a:endParaRPr>
          </a:p>
        </p:txBody>
      </p:sp>
      <p:sp>
        <p:nvSpPr>
          <p:cNvPr id="31" name="TextBox 30"/>
          <p:cNvSpPr txBox="1"/>
          <p:nvPr/>
        </p:nvSpPr>
        <p:spPr>
          <a:xfrm rot="10800000" flipV="1">
            <a:off x="152400" y="1046202"/>
            <a:ext cx="1237528" cy="830997"/>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Are you creating a </a:t>
            </a:r>
            <a:r>
              <a:rPr lang="en-US" sz="1200" b="1" dirty="0" smtClean="0">
                <a:solidFill>
                  <a:schemeClr val="accent4"/>
                </a:solidFill>
                <a:latin typeface="Arial" pitchFamily="34" charset="0"/>
                <a:cs typeface="Arial" pitchFamily="34" charset="0"/>
              </a:rPr>
              <a:t>blog</a:t>
            </a:r>
            <a:r>
              <a:rPr lang="en-US" sz="1200" dirty="0" smtClean="0">
                <a:solidFill>
                  <a:schemeClr val="accent4"/>
                </a:solidFill>
                <a:latin typeface="Arial" pitchFamily="34" charset="0"/>
                <a:cs typeface="Arial" pitchFamily="34" charset="0"/>
              </a:rPr>
              <a:t> or </a:t>
            </a:r>
            <a:r>
              <a:rPr lang="en-US" sz="1200" b="1" dirty="0" smtClean="0">
                <a:solidFill>
                  <a:schemeClr val="accent4"/>
                </a:solidFill>
                <a:latin typeface="Arial" pitchFamily="34" charset="0"/>
                <a:cs typeface="Arial" pitchFamily="34" charset="0"/>
              </a:rPr>
              <a:t>discussion</a:t>
            </a:r>
            <a:r>
              <a:rPr lang="en-US" sz="1200" dirty="0" smtClean="0">
                <a:solidFill>
                  <a:schemeClr val="accent4"/>
                </a:solidFill>
                <a:latin typeface="Arial" pitchFamily="34" charset="0"/>
                <a:cs typeface="Arial" pitchFamily="34" charset="0"/>
              </a:rPr>
              <a:t>?</a:t>
            </a:r>
            <a:endParaRPr lang="en-US" sz="1200" dirty="0">
              <a:solidFill>
                <a:schemeClr val="accent4"/>
              </a:solidFill>
              <a:latin typeface="Arial" pitchFamily="34" charset="0"/>
              <a:cs typeface="Arial" pitchFamily="34" charset="0"/>
            </a:endParaRPr>
          </a:p>
        </p:txBody>
      </p:sp>
      <p:cxnSp>
        <p:nvCxnSpPr>
          <p:cNvPr id="32" name="Straight Connector 31"/>
          <p:cNvCxnSpPr/>
          <p:nvPr/>
        </p:nvCxnSpPr>
        <p:spPr>
          <a:xfrm flipH="1">
            <a:off x="1313729" y="1882415"/>
            <a:ext cx="1437"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3" name="Left Brace 32"/>
          <p:cNvSpPr/>
          <p:nvPr/>
        </p:nvSpPr>
        <p:spPr>
          <a:xfrm>
            <a:off x="1524000" y="2738735"/>
            <a:ext cx="992316" cy="1676400"/>
          </a:xfrm>
          <a:prstGeom prst="leftBrace">
            <a:avLst>
              <a:gd name="adj1" fmla="val 8333"/>
              <a:gd name="adj2" fmla="val 44167"/>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extBox 33"/>
          <p:cNvSpPr txBox="1"/>
          <p:nvPr/>
        </p:nvSpPr>
        <p:spPr>
          <a:xfrm>
            <a:off x="152400" y="5791200"/>
            <a:ext cx="1237528"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“cancel” your blog entry.</a:t>
            </a:r>
            <a:endParaRPr lang="en-US" sz="1200" dirty="0">
              <a:solidFill>
                <a:schemeClr val="accent4"/>
              </a:solidFill>
              <a:latin typeface="Arial" pitchFamily="34" charset="0"/>
              <a:cs typeface="Arial" pitchFamily="34" charset="0"/>
            </a:endParaRPr>
          </a:p>
        </p:txBody>
      </p:sp>
      <p:sp>
        <p:nvSpPr>
          <p:cNvPr id="35" name="TextBox 34"/>
          <p:cNvSpPr txBox="1"/>
          <p:nvPr/>
        </p:nvSpPr>
        <p:spPr>
          <a:xfrm>
            <a:off x="7391400" y="4643735"/>
            <a:ext cx="1600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Select who you want to read your blog.</a:t>
            </a:r>
            <a:endParaRPr lang="en-US" sz="1200" dirty="0">
              <a:solidFill>
                <a:schemeClr val="accent4"/>
              </a:solidFill>
              <a:latin typeface="Arial" pitchFamily="34" charset="0"/>
              <a:cs typeface="Arial" pitchFamily="34" charset="0"/>
            </a:endParaRPr>
          </a:p>
        </p:txBody>
      </p:sp>
      <p:cxnSp>
        <p:nvCxnSpPr>
          <p:cNvPr id="36" name="Straight Connector 35"/>
          <p:cNvCxnSpPr/>
          <p:nvPr/>
        </p:nvCxnSpPr>
        <p:spPr>
          <a:xfrm flipV="1">
            <a:off x="5334000" y="1905000"/>
            <a:ext cx="1905000" cy="797626"/>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4437928" y="4701816"/>
            <a:ext cx="5112" cy="3629"/>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0" y="0"/>
            <a:ext cx="9144000" cy="707886"/>
          </a:xfrm>
          <a:prstGeom prst="rect">
            <a:avLst/>
          </a:prstGeom>
          <a:noFill/>
        </p:spPr>
        <p:txBody>
          <a:bodyPr wrap="square" lIns="91440" tIns="45720" rIns="91440" bIns="45720">
            <a:spAutoFit/>
          </a:bodyPr>
          <a:lstStyle/>
          <a:p>
            <a:pPr algn="ctr"/>
            <a:r>
              <a:rPr kumimoji="0" lang="en-US" sz="4000" b="1" i="0" u="none" strike="noStrike" kern="1200" normalizeH="0" baseline="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How to</a:t>
            </a:r>
            <a:r>
              <a:rPr kumimoji="0" lang="en-US" sz="4000" b="1" i="0" u="none" strike="noStrike" kern="1200" normalizeH="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 </a:t>
            </a:r>
            <a:r>
              <a:rPr lang="en-US" sz="4000" b="1" dirty="0" err="1"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latin typeface="Arial" pitchFamily="34" charset="0"/>
                <a:cs typeface="Arial" pitchFamily="34" charset="0"/>
              </a:rPr>
              <a:t>C</a:t>
            </a:r>
            <a:r>
              <a:rPr kumimoji="0" lang="en-US" sz="4000" b="1" i="0" u="none" strike="noStrike" kern="1200" normalizeH="0" noProof="0" dirty="0" err="1"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reat</a:t>
            </a:r>
            <a:r>
              <a:rPr lang="en-US" sz="4000" b="1"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latin typeface="Arial" pitchFamily="34" charset="0"/>
                <a:cs typeface="Arial" pitchFamily="34" charset="0"/>
              </a:rPr>
              <a:t>e a </a:t>
            </a:r>
            <a:r>
              <a:rPr kumimoji="0" lang="en-US" sz="4000" b="1" i="0" u="none" strike="noStrike" kern="1200" normalizeH="0" baseline="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Blog</a:t>
            </a:r>
            <a:endParaRPr lang="en-US" sz="4000" b="1" dirty="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endParaRPr>
          </a:p>
        </p:txBody>
      </p:sp>
      <p:sp>
        <p:nvSpPr>
          <p:cNvPr id="5" name="Rectangle 4"/>
          <p:cNvSpPr/>
          <p:nvPr/>
        </p:nvSpPr>
        <p:spPr>
          <a:xfrm>
            <a:off x="990600" y="560696"/>
            <a:ext cx="7239000" cy="715581"/>
          </a:xfrm>
          <a:prstGeom prst="rect">
            <a:avLst/>
          </a:prstGeom>
        </p:spPr>
        <p:txBody>
          <a:bodyPr wrap="square">
            <a:spAutoFit/>
          </a:bodyPr>
          <a:lstStyle/>
          <a:p>
            <a:pPr algn="ctr"/>
            <a:r>
              <a:rPr lang="en-US" sz="1350" i="1" dirty="0" smtClean="0">
                <a:solidFill>
                  <a:schemeClr val="accent4"/>
                </a:solidFill>
                <a:latin typeface="Arial" pitchFamily="34" charset="0"/>
                <a:cs typeface="Arial" pitchFamily="34" charset="0"/>
              </a:rPr>
              <a:t>Clicking on the “post” or any “create a blog” link from either your </a:t>
            </a:r>
            <a:r>
              <a:rPr lang="en-US" sz="1350" b="1" i="1" dirty="0" smtClean="0">
                <a:solidFill>
                  <a:schemeClr val="accent4"/>
                </a:solidFill>
                <a:latin typeface="Arial" pitchFamily="34" charset="0"/>
                <a:cs typeface="Arial" pitchFamily="34" charset="0"/>
              </a:rPr>
              <a:t>My Bar Access</a:t>
            </a:r>
            <a:r>
              <a:rPr lang="en-US" sz="1350" i="1" dirty="0" smtClean="0">
                <a:solidFill>
                  <a:schemeClr val="accent4"/>
                </a:solidFill>
                <a:latin typeface="Arial" pitchFamily="34" charset="0"/>
                <a:cs typeface="Arial" pitchFamily="34" charset="0"/>
              </a:rPr>
              <a:t> </a:t>
            </a:r>
            <a:r>
              <a:rPr lang="en-US" sz="1350" b="1" i="1" u="sng" dirty="0" smtClean="0">
                <a:solidFill>
                  <a:schemeClr val="bg2"/>
                </a:solidFill>
                <a:latin typeface="Arial" pitchFamily="34" charset="0"/>
                <a:cs typeface="Arial" pitchFamily="34" charset="0"/>
              </a:rPr>
              <a:t>homepage</a:t>
            </a:r>
            <a:r>
              <a:rPr lang="en-US" sz="1350" i="1" dirty="0" smtClean="0">
                <a:solidFill>
                  <a:schemeClr val="bg2"/>
                </a:solidFill>
                <a:latin typeface="Arial" pitchFamily="34" charset="0"/>
                <a:cs typeface="Arial" pitchFamily="34" charset="0"/>
              </a:rPr>
              <a:t> </a:t>
            </a:r>
            <a:r>
              <a:rPr lang="en-US" sz="1350" i="1" dirty="0" smtClean="0">
                <a:solidFill>
                  <a:schemeClr val="accent4"/>
                </a:solidFill>
                <a:latin typeface="Arial" pitchFamily="34" charset="0"/>
                <a:cs typeface="Arial" pitchFamily="34" charset="0"/>
              </a:rPr>
              <a:t>or your member group’s </a:t>
            </a:r>
            <a:r>
              <a:rPr lang="en-US" sz="1350" b="1" i="1" u="sng" dirty="0" smtClean="0">
                <a:solidFill>
                  <a:schemeClr val="bg2"/>
                </a:solidFill>
                <a:latin typeface="Arial" pitchFamily="34" charset="0"/>
                <a:cs typeface="Arial" pitchFamily="34" charset="0"/>
              </a:rPr>
              <a:t>landing page</a:t>
            </a:r>
            <a:r>
              <a:rPr lang="en-US" sz="1350" dirty="0" smtClean="0">
                <a:solidFill>
                  <a:schemeClr val="bg2"/>
                </a:solidFill>
                <a:latin typeface="Arial" pitchFamily="34" charset="0"/>
                <a:cs typeface="Arial" pitchFamily="34" charset="0"/>
              </a:rPr>
              <a:t> </a:t>
            </a:r>
            <a:r>
              <a:rPr lang="en-US" sz="1350" i="1" dirty="0" smtClean="0">
                <a:solidFill>
                  <a:schemeClr val="accent4"/>
                </a:solidFill>
                <a:latin typeface="Arial" pitchFamily="34" charset="0"/>
                <a:cs typeface="Arial" pitchFamily="34" charset="0"/>
              </a:rPr>
              <a:t>will navigate you to this screen:</a:t>
            </a:r>
          </a:p>
          <a:p>
            <a:pPr algn="ctr"/>
            <a:r>
              <a:rPr lang="en-US" sz="1350" i="1" dirty="0" smtClean="0">
                <a:solidFill>
                  <a:schemeClr val="accent4"/>
                </a:solidFill>
                <a:latin typeface="Arial" pitchFamily="34" charset="0"/>
                <a:cs typeface="Arial" pitchFamily="34" charset="0"/>
              </a:rPr>
              <a:t> </a:t>
            </a:r>
            <a:endParaRPr lang="en-US" sz="1350" i="1" dirty="0">
              <a:solidFill>
                <a:schemeClr val="accent4"/>
              </a:solidFill>
              <a:latin typeface="Arial" pitchFamily="34" charset="0"/>
              <a:cs typeface="Arial" pitchFamily="34" charset="0"/>
            </a:endParaRPr>
          </a:p>
        </p:txBody>
      </p:sp>
      <p:sp>
        <p:nvSpPr>
          <p:cNvPr id="41" name="TextBox 40"/>
          <p:cNvSpPr txBox="1"/>
          <p:nvPr/>
        </p:nvSpPr>
        <p:spPr>
          <a:xfrm>
            <a:off x="5562600" y="3048000"/>
            <a:ext cx="2590800" cy="1015663"/>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solidFill>
              <a:schemeClr val="accent1"/>
            </a:solidFill>
          </a:ln>
        </p:spPr>
        <p:txBody>
          <a:bodyPr wrap="square" rtlCol="0">
            <a:spAutoFit/>
          </a:bodyPr>
          <a:lstStyle/>
          <a:p>
            <a:pPr algn="ctr"/>
            <a:r>
              <a:rPr lang="en-US" sz="2000" i="1" dirty="0" smtClean="0">
                <a:solidFill>
                  <a:schemeClr val="bg1"/>
                </a:solidFill>
                <a:latin typeface="Arial" pitchFamily="34" charset="0"/>
                <a:cs typeface="Arial" pitchFamily="34" charset="0"/>
              </a:rPr>
              <a:t>Click the screen to find out how to create a </a:t>
            </a:r>
            <a:r>
              <a:rPr lang="en-US" sz="2000" b="1" i="1" dirty="0" smtClean="0">
                <a:solidFill>
                  <a:schemeClr val="bg2"/>
                </a:solidFill>
                <a:latin typeface="Arial" pitchFamily="34" charset="0"/>
                <a:cs typeface="Arial" pitchFamily="34" charset="0"/>
              </a:rPr>
              <a:t>blog</a:t>
            </a:r>
          </a:p>
        </p:txBody>
      </p:sp>
      <p:cxnSp>
        <p:nvCxnSpPr>
          <p:cNvPr id="42" name="Straight Connector 41"/>
          <p:cNvCxnSpPr/>
          <p:nvPr/>
        </p:nvCxnSpPr>
        <p:spPr>
          <a:xfrm>
            <a:off x="1447800" y="4643735"/>
            <a:ext cx="10668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648200" y="5634335"/>
            <a:ext cx="26670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447800" y="6091535"/>
            <a:ext cx="12954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391400" y="5329535"/>
            <a:ext cx="1600200"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Select who can comment on your blog.</a:t>
            </a:r>
            <a:endParaRPr lang="en-US" sz="1200" dirty="0">
              <a:solidFill>
                <a:schemeClr val="accent4"/>
              </a:solidFill>
              <a:latin typeface="Arial" pitchFamily="34" charset="0"/>
              <a:cs typeface="Arial" pitchFamily="34" charset="0"/>
            </a:endParaRPr>
          </a:p>
        </p:txBody>
      </p:sp>
      <p:cxnSp>
        <p:nvCxnSpPr>
          <p:cNvPr id="62" name="Straight Connector 61"/>
          <p:cNvCxnSpPr/>
          <p:nvPr/>
        </p:nvCxnSpPr>
        <p:spPr>
          <a:xfrm>
            <a:off x="4648200" y="4872335"/>
            <a:ext cx="26670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5029200" y="6243936"/>
            <a:ext cx="1143000" cy="156864"/>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5029200" y="6243935"/>
            <a:ext cx="685800" cy="156865"/>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334000" y="1905000"/>
            <a:ext cx="1905000" cy="633350"/>
          </a:xfrm>
          <a:prstGeom prst="line">
            <a:avLst/>
          </a:prstGeom>
          <a:ln w="508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50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5">
                                            <p:txEl>
                                              <p:pRg st="1" end="1"/>
                                            </p:txEl>
                                          </p:spTgt>
                                        </p:tgtEl>
                                      </p:cBhvr>
                                    </p:animEffect>
                                  </p:childTnLst>
                                </p:cTn>
                              </p:par>
                            </p:childTnLst>
                          </p:cTn>
                        </p:par>
                        <p:par>
                          <p:cTn id="15" fill="hold">
                            <p:stCondLst>
                              <p:cond delay="1500"/>
                            </p:stCondLst>
                            <p:childTnLst>
                              <p:par>
                                <p:cTn id="16" presetID="55" presetClass="entr" presetSubtype="0" fill="hold" nodeType="after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1000" fill="hold"/>
                                        <p:tgtEl>
                                          <p:spTgt spid="17"/>
                                        </p:tgtEl>
                                        <p:attrNameLst>
                                          <p:attrName>ppt_w</p:attrName>
                                        </p:attrNameLst>
                                      </p:cBhvr>
                                      <p:tavLst>
                                        <p:tav tm="0">
                                          <p:val>
                                            <p:strVal val="#ppt_w*0.70"/>
                                          </p:val>
                                        </p:tav>
                                        <p:tav tm="100000">
                                          <p:val>
                                            <p:strVal val="#ppt_w"/>
                                          </p:val>
                                        </p:tav>
                                      </p:tavLst>
                                    </p:anim>
                                    <p:anim calcmode="lin" valueType="num">
                                      <p:cBhvr>
                                        <p:cTn id="19" dur="1000" fill="hold"/>
                                        <p:tgtEl>
                                          <p:spTgt spid="17"/>
                                        </p:tgtEl>
                                        <p:attrNameLst>
                                          <p:attrName>ppt_h</p:attrName>
                                        </p:attrNameLst>
                                      </p:cBhvr>
                                      <p:tavLst>
                                        <p:tav tm="0">
                                          <p:val>
                                            <p:strVal val="#ppt_h"/>
                                          </p:val>
                                        </p:tav>
                                        <p:tav tm="100000">
                                          <p:val>
                                            <p:strVal val="#ppt_h"/>
                                          </p:val>
                                        </p:tav>
                                      </p:tavLst>
                                    </p:anim>
                                    <p:animEffect transition="in" filter="fade">
                                      <p:cBhvr>
                                        <p:cTn id="20" dur="1000"/>
                                        <p:tgtEl>
                                          <p:spTgt spid="17"/>
                                        </p:tgtEl>
                                      </p:cBhvr>
                                    </p:animEffect>
                                  </p:childTnLst>
                                </p:cTn>
                              </p:par>
                            </p:childTnLst>
                          </p:cTn>
                        </p:par>
                        <p:par>
                          <p:cTn id="21" fill="hold">
                            <p:stCondLst>
                              <p:cond delay="3500"/>
                            </p:stCondLst>
                            <p:childTnLst>
                              <p:par>
                                <p:cTn id="22" presetID="9" presetClass="entr" presetSubtype="0" fill="hold" grpId="0" nodeType="afterEffect">
                                  <p:stCondLst>
                                    <p:cond delay="1000"/>
                                  </p:stCondLst>
                                  <p:childTnLst>
                                    <p:set>
                                      <p:cBhvr>
                                        <p:cTn id="23" dur="1" fill="hold">
                                          <p:stCondLst>
                                            <p:cond delay="0"/>
                                          </p:stCondLst>
                                        </p:cTn>
                                        <p:tgtEl>
                                          <p:spTgt spid="41"/>
                                        </p:tgtEl>
                                        <p:attrNameLst>
                                          <p:attrName>style.visibility</p:attrName>
                                        </p:attrNameLst>
                                      </p:cBhvr>
                                      <p:to>
                                        <p:strVal val="visible"/>
                                      </p:to>
                                    </p:set>
                                    <p:animEffect transition="in" filter="dissolve">
                                      <p:cBhvr>
                                        <p:cTn id="24" dur="1000"/>
                                        <p:tgtEl>
                                          <p:spTgt spid="41"/>
                                        </p:tgtEl>
                                      </p:cBhvr>
                                    </p:animEffect>
                                  </p:childTnLst>
                                  <p:subTnLst>
                                    <p:set>
                                      <p:cBhvr override="childStyle">
                                        <p:cTn dur="1" fill="hold" display="0" masterRel="nextClick" afterEffect="1"/>
                                        <p:tgtEl>
                                          <p:spTgt spid="41"/>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500"/>
                                  </p:stCondLst>
                                  <p:childTnLst>
                                    <p:set>
                                      <p:cBhvr>
                                        <p:cTn id="28" dur="1" fill="hold">
                                          <p:stCondLst>
                                            <p:cond delay="0"/>
                                          </p:stCondLst>
                                        </p:cTn>
                                        <p:tgtEl>
                                          <p:spTgt spid="31"/>
                                        </p:tgtEl>
                                        <p:attrNameLst>
                                          <p:attrName>style.visibility</p:attrName>
                                        </p:attrNameLst>
                                      </p:cBhvr>
                                      <p:to>
                                        <p:strVal val="visible"/>
                                      </p:to>
                                    </p:set>
                                    <p:animEffect transition="in" filter="dissolve">
                                      <p:cBhvr>
                                        <p:cTn id="29" dur="500"/>
                                        <p:tgtEl>
                                          <p:spTgt spid="31"/>
                                        </p:tgtEl>
                                      </p:cBhvr>
                                    </p:animEffect>
                                  </p:childTnLst>
                                </p:cTn>
                              </p:par>
                              <p:par>
                                <p:cTn id="30" presetID="9" presetClass="entr" presetSubtype="0" fill="hold" nodeType="withEffect">
                                  <p:stCondLst>
                                    <p:cond delay="500"/>
                                  </p:stCondLst>
                                  <p:childTnLst>
                                    <p:set>
                                      <p:cBhvr>
                                        <p:cTn id="31" dur="1" fill="hold">
                                          <p:stCondLst>
                                            <p:cond delay="0"/>
                                          </p:stCondLst>
                                        </p:cTn>
                                        <p:tgtEl>
                                          <p:spTgt spid="26"/>
                                        </p:tgtEl>
                                        <p:attrNameLst>
                                          <p:attrName>style.visibility</p:attrName>
                                        </p:attrNameLst>
                                      </p:cBhvr>
                                      <p:to>
                                        <p:strVal val="visible"/>
                                      </p:to>
                                    </p:set>
                                    <p:animEffect transition="in" filter="dissolve">
                                      <p:cBhvr>
                                        <p:cTn id="32" dur="500"/>
                                        <p:tgtEl>
                                          <p:spTgt spid="26"/>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dissolve">
                                      <p:cBhvr>
                                        <p:cTn id="35" dur="500"/>
                                        <p:tgtEl>
                                          <p:spTgt spid="27"/>
                                        </p:tgtEl>
                                      </p:cBhvr>
                                    </p:animEffect>
                                  </p:childTnLst>
                                </p:cTn>
                              </p:par>
                              <p:par>
                                <p:cTn id="36" presetID="9" presetClass="entr" presetSubtype="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dissolve">
                                      <p:cBhvr>
                                        <p:cTn id="38" dur="500"/>
                                        <p:tgtEl>
                                          <p:spTgt spid="32"/>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dissolve">
                                      <p:cBhvr>
                                        <p:cTn id="41" dur="500"/>
                                        <p:tgtEl>
                                          <p:spTgt spid="33"/>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dissolve">
                                      <p:cBhvr>
                                        <p:cTn id="44" dur="500"/>
                                        <p:tgtEl>
                                          <p:spTgt spid="22"/>
                                        </p:tgtEl>
                                      </p:cBhvr>
                                    </p:animEffect>
                                  </p:childTnLst>
                                </p:cTn>
                              </p:par>
                              <p:par>
                                <p:cTn id="45" presetID="9"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dissolve">
                                      <p:cBhvr>
                                        <p:cTn id="50" dur="500"/>
                                        <p:tgtEl>
                                          <p:spTgt spid="28"/>
                                        </p:tgtEl>
                                      </p:cBhvr>
                                    </p:animEffect>
                                  </p:childTnLst>
                                </p:cTn>
                              </p:par>
                              <p:par>
                                <p:cTn id="51" presetID="9"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dissolve">
                                      <p:cBhvr>
                                        <p:cTn id="53" dur="500"/>
                                        <p:tgtEl>
                                          <p:spTgt spid="23"/>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dissolve">
                                      <p:cBhvr>
                                        <p:cTn id="56" dur="500"/>
                                        <p:tgtEl>
                                          <p:spTgt spid="21"/>
                                        </p:tgtEl>
                                      </p:cBhvr>
                                    </p:animEffect>
                                  </p:childTnLst>
                                </p:cTn>
                              </p:par>
                              <p:par>
                                <p:cTn id="57" presetID="9" presetClass="entr" presetSubtype="0" fill="hold" nodeType="with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dissolve">
                                      <p:cBhvr>
                                        <p:cTn id="59" dur="500"/>
                                        <p:tgtEl>
                                          <p:spTgt spid="37"/>
                                        </p:tgtEl>
                                      </p:cBhvr>
                                    </p:animEffect>
                                  </p:childTnLst>
                                </p:cTn>
                              </p:par>
                              <p:par>
                                <p:cTn id="60" presetID="9" presetClass="entr" presetSubtype="0" fill="hold"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dissolve">
                                      <p:cBhvr>
                                        <p:cTn id="62" dur="500"/>
                                        <p:tgtEl>
                                          <p:spTgt spid="36"/>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dissolve">
                                      <p:cBhvr>
                                        <p:cTn id="65" dur="500"/>
                                        <p:tgtEl>
                                          <p:spTgt spid="35"/>
                                        </p:tgtEl>
                                      </p:cBhvr>
                                    </p:animEffect>
                                  </p:childTnLst>
                                </p:cTn>
                              </p:par>
                              <p:par>
                                <p:cTn id="66" presetID="9" presetClass="entr" presetSubtype="0" fill="hold"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dissolve">
                                      <p:cBhvr>
                                        <p:cTn id="68" dur="500"/>
                                        <p:tgtEl>
                                          <p:spTgt spid="24"/>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dissolve">
                                      <p:cBhvr>
                                        <p:cTn id="71" dur="500"/>
                                        <p:tgtEl>
                                          <p:spTgt spid="30"/>
                                        </p:tgtEl>
                                      </p:cBhvr>
                                    </p:animEffect>
                                  </p:childTnLst>
                                </p:cTn>
                              </p:par>
                              <p:par>
                                <p:cTn id="72" presetID="9" presetClass="entr" presetSubtype="0" fill="hold"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dissolve">
                                      <p:cBhvr>
                                        <p:cTn id="74" dur="500"/>
                                        <p:tgtEl>
                                          <p:spTgt spid="18"/>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dissolve">
                                      <p:cBhvr>
                                        <p:cTn id="77" dur="500"/>
                                        <p:tgtEl>
                                          <p:spTgt spid="29"/>
                                        </p:tgtEl>
                                      </p:cBhvr>
                                    </p:animEffect>
                                  </p:childTnLst>
                                </p:cTn>
                              </p:par>
                              <p:par>
                                <p:cTn id="78" presetID="9" presetClass="entr" presetSubtype="0" fill="hold" nodeType="with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dissolve">
                                      <p:cBhvr>
                                        <p:cTn id="80" dur="500"/>
                                        <p:tgtEl>
                                          <p:spTgt spid="19"/>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dissolve">
                                      <p:cBhvr>
                                        <p:cTn id="83" dur="500"/>
                                        <p:tgtEl>
                                          <p:spTgt spid="34"/>
                                        </p:tgtEl>
                                      </p:cBhvr>
                                    </p:animEffect>
                                  </p:childTnLst>
                                </p:cTn>
                              </p:par>
                              <p:par>
                                <p:cTn id="84" presetID="9" presetClass="entr" presetSubtype="0" fill="hold"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dissolve">
                                      <p:cBhvr>
                                        <p:cTn id="86" dur="500"/>
                                        <p:tgtEl>
                                          <p:spTgt spid="42"/>
                                        </p:tgtEl>
                                      </p:cBhvr>
                                    </p:animEffect>
                                  </p:childTnLst>
                                </p:cTn>
                              </p:par>
                              <p:par>
                                <p:cTn id="87" presetID="9" presetClass="entr" presetSubtype="0" fill="hold"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dissolve">
                                      <p:cBhvr>
                                        <p:cTn id="89" dur="500"/>
                                        <p:tgtEl>
                                          <p:spTgt spid="43"/>
                                        </p:tgtEl>
                                      </p:cBhvr>
                                    </p:animEffect>
                                  </p:childTnLst>
                                </p:cTn>
                              </p:par>
                              <p:par>
                                <p:cTn id="90" presetID="9" presetClass="entr" presetSubtype="0" fill="hold"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dissolve">
                                      <p:cBhvr>
                                        <p:cTn id="92" dur="500"/>
                                        <p:tgtEl>
                                          <p:spTgt spid="44"/>
                                        </p:tgtEl>
                                      </p:cBhvr>
                                    </p:animEffect>
                                  </p:childTnLst>
                                </p:cTn>
                              </p:par>
                              <p:par>
                                <p:cTn id="93" presetID="9" presetClass="entr" presetSubtype="0" fill="hold" grpId="0" nodeType="withEffect">
                                  <p:stCondLst>
                                    <p:cond delay="0"/>
                                  </p:stCondLst>
                                  <p:childTnLst>
                                    <p:set>
                                      <p:cBhvr>
                                        <p:cTn id="94" dur="1" fill="hold">
                                          <p:stCondLst>
                                            <p:cond delay="0"/>
                                          </p:stCondLst>
                                        </p:cTn>
                                        <p:tgtEl>
                                          <p:spTgt spid="61"/>
                                        </p:tgtEl>
                                        <p:attrNameLst>
                                          <p:attrName>style.visibility</p:attrName>
                                        </p:attrNameLst>
                                      </p:cBhvr>
                                      <p:to>
                                        <p:strVal val="visible"/>
                                      </p:to>
                                    </p:set>
                                    <p:animEffect transition="in" filter="dissolve">
                                      <p:cBhvr>
                                        <p:cTn id="95" dur="500"/>
                                        <p:tgtEl>
                                          <p:spTgt spid="61"/>
                                        </p:tgtEl>
                                      </p:cBhvr>
                                    </p:animEffect>
                                  </p:childTnLst>
                                </p:cTn>
                              </p:par>
                              <p:par>
                                <p:cTn id="96" presetID="9" presetClass="entr" presetSubtype="0" fill="hold" nodeType="with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dissolve">
                                      <p:cBhvr>
                                        <p:cTn id="98" dur="500"/>
                                        <p:tgtEl>
                                          <p:spTgt spid="62"/>
                                        </p:tgtEl>
                                      </p:cBhvr>
                                    </p:animEffect>
                                  </p:childTnLst>
                                </p:cTn>
                              </p:par>
                              <p:par>
                                <p:cTn id="99" presetID="9" presetClass="entr" presetSubtype="0" fill="hold" nodeType="withEffect">
                                  <p:stCondLst>
                                    <p:cond delay="0"/>
                                  </p:stCondLst>
                                  <p:childTnLst>
                                    <p:set>
                                      <p:cBhvr>
                                        <p:cTn id="100" dur="1" fill="hold">
                                          <p:stCondLst>
                                            <p:cond delay="0"/>
                                          </p:stCondLst>
                                        </p:cTn>
                                        <p:tgtEl>
                                          <p:spTgt spid="67"/>
                                        </p:tgtEl>
                                        <p:attrNameLst>
                                          <p:attrName>style.visibility</p:attrName>
                                        </p:attrNameLst>
                                      </p:cBhvr>
                                      <p:to>
                                        <p:strVal val="visible"/>
                                      </p:to>
                                    </p:set>
                                    <p:animEffect transition="in" filter="dissolve">
                                      <p:cBhvr>
                                        <p:cTn id="101" dur="500"/>
                                        <p:tgtEl>
                                          <p:spTgt spid="67"/>
                                        </p:tgtEl>
                                      </p:cBhvr>
                                    </p:animEffect>
                                  </p:childTnLst>
                                </p:cTn>
                              </p:par>
                              <p:par>
                                <p:cTn id="102" presetID="9" presetClass="entr" presetSubtype="0" fill="hold" nodeType="withEffect">
                                  <p:stCondLst>
                                    <p:cond delay="0"/>
                                  </p:stCondLst>
                                  <p:childTnLst>
                                    <p:set>
                                      <p:cBhvr>
                                        <p:cTn id="103" dur="1" fill="hold">
                                          <p:stCondLst>
                                            <p:cond delay="0"/>
                                          </p:stCondLst>
                                        </p:cTn>
                                        <p:tgtEl>
                                          <p:spTgt spid="68"/>
                                        </p:tgtEl>
                                        <p:attrNameLst>
                                          <p:attrName>style.visibility</p:attrName>
                                        </p:attrNameLst>
                                      </p:cBhvr>
                                      <p:to>
                                        <p:strVal val="visible"/>
                                      </p:to>
                                    </p:set>
                                    <p:animEffect transition="in" filter="dissolve">
                                      <p:cBhvr>
                                        <p:cTn id="104" dur="500"/>
                                        <p:tgtEl>
                                          <p:spTgt spid="68"/>
                                        </p:tgtEl>
                                      </p:cBhvr>
                                    </p:animEffect>
                                  </p:childTnLst>
                                </p:cTn>
                              </p:par>
                              <p:par>
                                <p:cTn id="105" presetID="9" presetClass="entr" presetSubtype="0" fill="hold" nodeType="with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dissolve">
                                      <p:cBhvr>
                                        <p:cTn id="107" dur="500"/>
                                        <p:tgtEl>
                                          <p:spTgt spid="39"/>
                                        </p:tgtEl>
                                      </p:cBhvr>
                                    </p:animEffect>
                                  </p:childTnLst>
                                </p:cTn>
                              </p:par>
                            </p:childTnLst>
                          </p:cTn>
                        </p:par>
                        <p:par>
                          <p:cTn id="108" fill="hold">
                            <p:stCondLst>
                              <p:cond delay="1000"/>
                            </p:stCondLst>
                            <p:childTnLst>
                              <p:par>
                                <p:cTn id="109" presetID="27" presetClass="emph" presetSubtype="0" fill="hold" grpId="1" nodeType="afterEffect">
                                  <p:stCondLst>
                                    <p:cond delay="1000"/>
                                  </p:stCondLst>
                                  <p:childTnLst>
                                    <p:animClr clrSpc="rgb">
                                      <p:cBhvr override="childStyle">
                                        <p:cTn id="110" dur="250" autoRev="1" fill="hold"/>
                                        <p:tgtEl>
                                          <p:spTgt spid="31"/>
                                        </p:tgtEl>
                                        <p:attrNameLst>
                                          <p:attrName>style.color</p:attrName>
                                        </p:attrNameLst>
                                      </p:cBhvr>
                                      <p:to>
                                        <a:schemeClr val="bg1"/>
                                      </p:to>
                                    </p:animClr>
                                    <p:animClr clrSpc="rgb">
                                      <p:cBhvr>
                                        <p:cTn id="111" dur="250" autoRev="1" fill="hold"/>
                                        <p:tgtEl>
                                          <p:spTgt spid="31"/>
                                        </p:tgtEl>
                                        <p:attrNameLst>
                                          <p:attrName>fillcolor</p:attrName>
                                        </p:attrNameLst>
                                      </p:cBhvr>
                                      <p:to>
                                        <a:schemeClr val="bg1"/>
                                      </p:to>
                                    </p:animClr>
                                    <p:set>
                                      <p:cBhvr>
                                        <p:cTn id="112" dur="250" autoRev="1" fill="hold"/>
                                        <p:tgtEl>
                                          <p:spTgt spid="31"/>
                                        </p:tgtEl>
                                        <p:attrNameLst>
                                          <p:attrName>fill.type</p:attrName>
                                        </p:attrNameLst>
                                      </p:cBhvr>
                                      <p:to>
                                        <p:strVal val="solid"/>
                                      </p:to>
                                    </p:set>
                                    <p:set>
                                      <p:cBhvr>
                                        <p:cTn id="113" dur="250" autoRev="1" fill="hold"/>
                                        <p:tgtEl>
                                          <p:spTgt spid="31"/>
                                        </p:tgtEl>
                                        <p:attrNameLst>
                                          <p:attrName>fill.on</p:attrName>
                                        </p:attrNameLst>
                                      </p:cBhvr>
                                      <p:to>
                                        <p:strVal val="true"/>
                                      </p:to>
                                    </p:set>
                                  </p:childTnLst>
                                </p:cTn>
                              </p:par>
                            </p:childTnLst>
                          </p:cTn>
                        </p:par>
                        <p:par>
                          <p:cTn id="114" fill="hold">
                            <p:stCondLst>
                              <p:cond delay="2500"/>
                            </p:stCondLst>
                            <p:childTnLst>
                              <p:par>
                                <p:cTn id="115" presetID="27" presetClass="emph" presetSubtype="0" fill="hold" grpId="1" nodeType="afterEffect">
                                  <p:stCondLst>
                                    <p:cond delay="0"/>
                                  </p:stCondLst>
                                  <p:childTnLst>
                                    <p:animClr clrSpc="rgb">
                                      <p:cBhvr override="childStyle">
                                        <p:cTn id="116" dur="250" autoRev="1" fill="hold"/>
                                        <p:tgtEl>
                                          <p:spTgt spid="34"/>
                                        </p:tgtEl>
                                        <p:attrNameLst>
                                          <p:attrName>style.color</p:attrName>
                                        </p:attrNameLst>
                                      </p:cBhvr>
                                      <p:to>
                                        <a:schemeClr val="bg1"/>
                                      </p:to>
                                    </p:animClr>
                                    <p:animClr clrSpc="rgb">
                                      <p:cBhvr>
                                        <p:cTn id="117" dur="250" autoRev="1" fill="hold"/>
                                        <p:tgtEl>
                                          <p:spTgt spid="34"/>
                                        </p:tgtEl>
                                        <p:attrNameLst>
                                          <p:attrName>fillcolor</p:attrName>
                                        </p:attrNameLst>
                                      </p:cBhvr>
                                      <p:to>
                                        <a:schemeClr val="bg1"/>
                                      </p:to>
                                    </p:animClr>
                                    <p:set>
                                      <p:cBhvr>
                                        <p:cTn id="118" dur="250" autoRev="1" fill="hold"/>
                                        <p:tgtEl>
                                          <p:spTgt spid="34"/>
                                        </p:tgtEl>
                                        <p:attrNameLst>
                                          <p:attrName>fill.type</p:attrName>
                                        </p:attrNameLst>
                                      </p:cBhvr>
                                      <p:to>
                                        <p:strVal val="solid"/>
                                      </p:to>
                                    </p:set>
                                    <p:set>
                                      <p:cBhvr>
                                        <p:cTn id="119" dur="250" autoRev="1" fill="hold"/>
                                        <p:tgtEl>
                                          <p:spTgt spid="34"/>
                                        </p:tgtEl>
                                        <p:attrNameLst>
                                          <p:attrName>fill.on</p:attrName>
                                        </p:attrNameLst>
                                      </p:cBhvr>
                                      <p:to>
                                        <p:strVal val="true"/>
                                      </p:to>
                                    </p:set>
                                  </p:childTnLst>
                                </p:cTn>
                              </p:par>
                            </p:childTnLst>
                          </p:cTn>
                        </p:par>
                        <p:par>
                          <p:cTn id="120" fill="hold">
                            <p:stCondLst>
                              <p:cond delay="3000"/>
                            </p:stCondLst>
                            <p:childTnLst>
                              <p:par>
                                <p:cTn id="121" presetID="27" presetClass="emph" presetSubtype="0" fill="hold" grpId="1" nodeType="afterEffect">
                                  <p:stCondLst>
                                    <p:cond delay="0"/>
                                  </p:stCondLst>
                                  <p:childTnLst>
                                    <p:animClr clrSpc="rgb">
                                      <p:cBhvr override="childStyle">
                                        <p:cTn id="122" dur="250" autoRev="1" fill="hold"/>
                                        <p:tgtEl>
                                          <p:spTgt spid="29"/>
                                        </p:tgtEl>
                                        <p:attrNameLst>
                                          <p:attrName>style.color</p:attrName>
                                        </p:attrNameLst>
                                      </p:cBhvr>
                                      <p:to>
                                        <a:schemeClr val="bg1"/>
                                      </p:to>
                                    </p:animClr>
                                    <p:animClr clrSpc="rgb">
                                      <p:cBhvr>
                                        <p:cTn id="123" dur="250" autoRev="1" fill="hold"/>
                                        <p:tgtEl>
                                          <p:spTgt spid="29"/>
                                        </p:tgtEl>
                                        <p:attrNameLst>
                                          <p:attrName>fillcolor</p:attrName>
                                        </p:attrNameLst>
                                      </p:cBhvr>
                                      <p:to>
                                        <a:schemeClr val="bg1"/>
                                      </p:to>
                                    </p:animClr>
                                    <p:set>
                                      <p:cBhvr>
                                        <p:cTn id="124" dur="250" autoRev="1" fill="hold"/>
                                        <p:tgtEl>
                                          <p:spTgt spid="29"/>
                                        </p:tgtEl>
                                        <p:attrNameLst>
                                          <p:attrName>fill.type</p:attrName>
                                        </p:attrNameLst>
                                      </p:cBhvr>
                                      <p:to>
                                        <p:strVal val="solid"/>
                                      </p:to>
                                    </p:set>
                                    <p:set>
                                      <p:cBhvr>
                                        <p:cTn id="125" dur="250" autoRev="1" fill="hold"/>
                                        <p:tgtEl>
                                          <p:spTgt spid="29"/>
                                        </p:tgtEl>
                                        <p:attrNameLst>
                                          <p:attrName>fill.on</p:attrName>
                                        </p:attrNameLst>
                                      </p:cBhvr>
                                      <p:to>
                                        <p:strVal val="true"/>
                                      </p:to>
                                    </p:set>
                                  </p:childTnLst>
                                </p:cTn>
                              </p:par>
                            </p:childTnLst>
                          </p:cTn>
                        </p:par>
                        <p:par>
                          <p:cTn id="126" fill="hold">
                            <p:stCondLst>
                              <p:cond delay="3500"/>
                            </p:stCondLst>
                            <p:childTnLst>
                              <p:par>
                                <p:cTn id="127" presetID="27" presetClass="emph" presetSubtype="0" fill="hold" grpId="1" nodeType="afterEffect">
                                  <p:stCondLst>
                                    <p:cond delay="0"/>
                                  </p:stCondLst>
                                  <p:childTnLst>
                                    <p:animClr clrSpc="rgb">
                                      <p:cBhvr override="childStyle">
                                        <p:cTn id="128" dur="250" autoRev="1" fill="hold"/>
                                        <p:tgtEl>
                                          <p:spTgt spid="30"/>
                                        </p:tgtEl>
                                        <p:attrNameLst>
                                          <p:attrName>style.color</p:attrName>
                                        </p:attrNameLst>
                                      </p:cBhvr>
                                      <p:to>
                                        <a:schemeClr val="bg1"/>
                                      </p:to>
                                    </p:animClr>
                                    <p:animClr clrSpc="rgb">
                                      <p:cBhvr>
                                        <p:cTn id="129" dur="250" autoRev="1" fill="hold"/>
                                        <p:tgtEl>
                                          <p:spTgt spid="30"/>
                                        </p:tgtEl>
                                        <p:attrNameLst>
                                          <p:attrName>fillcolor</p:attrName>
                                        </p:attrNameLst>
                                      </p:cBhvr>
                                      <p:to>
                                        <a:schemeClr val="bg1"/>
                                      </p:to>
                                    </p:animClr>
                                    <p:set>
                                      <p:cBhvr>
                                        <p:cTn id="130" dur="250" autoRev="1" fill="hold"/>
                                        <p:tgtEl>
                                          <p:spTgt spid="30"/>
                                        </p:tgtEl>
                                        <p:attrNameLst>
                                          <p:attrName>fill.type</p:attrName>
                                        </p:attrNameLst>
                                      </p:cBhvr>
                                      <p:to>
                                        <p:strVal val="solid"/>
                                      </p:to>
                                    </p:set>
                                    <p:set>
                                      <p:cBhvr>
                                        <p:cTn id="131" dur="250" autoRev="1"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7" grpId="0" animBg="1"/>
      <p:bldP spid="28" grpId="0" animBg="1"/>
      <p:bldP spid="29" grpId="0" animBg="1"/>
      <p:bldP spid="29" grpId="1" animBg="1"/>
      <p:bldP spid="30" grpId="0" animBg="1"/>
      <p:bldP spid="30" grpId="1" animBg="1"/>
      <p:bldP spid="31" grpId="0" animBg="1"/>
      <p:bldP spid="31" grpId="1" animBg="1"/>
      <p:bldP spid="33" grpId="0" animBg="1"/>
      <p:bldP spid="34" grpId="0" animBg="1"/>
      <p:bldP spid="34" grpId="1" animBg="1"/>
      <p:bldP spid="35" grpId="0" animBg="1"/>
      <p:bldP spid="5" grpId="0" uiExpand="1" build="allAtOnce"/>
      <p:bldP spid="41" grpId="0" animBg="1"/>
      <p:bldP spid="6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ccess again.jpg"/>
          <p:cNvPicPr>
            <a:picLocks noChangeAspect="1"/>
          </p:cNvPicPr>
          <p:nvPr/>
        </p:nvPicPr>
        <p:blipFill>
          <a:blip r:embed="rId2" cstate="print"/>
          <a:stretch>
            <a:fillRect/>
          </a:stretch>
        </p:blipFill>
        <p:spPr>
          <a:xfrm>
            <a:off x="1676400" y="1219200"/>
            <a:ext cx="5801613" cy="2057400"/>
          </a:xfrm>
          <a:prstGeom prst="rect">
            <a:avLst/>
          </a:prstGeom>
          <a:effectLst>
            <a:outerShdw blurRad="50800" dist="38100" dir="2700000" algn="tl" rotWithShape="0">
              <a:prstClr val="black">
                <a:alpha val="40000"/>
              </a:prstClr>
            </a:outerShdw>
          </a:effectLst>
        </p:spPr>
      </p:pic>
      <p:sp>
        <p:nvSpPr>
          <p:cNvPr id="8" name="Rectangle 7"/>
          <p:cNvSpPr/>
          <p:nvPr/>
        </p:nvSpPr>
        <p:spPr>
          <a:xfrm>
            <a:off x="0" y="3581400"/>
            <a:ext cx="9144000" cy="1015663"/>
          </a:xfrm>
          <a:prstGeom prst="rect">
            <a:avLst/>
          </a:prstGeom>
          <a:noFill/>
        </p:spPr>
        <p:txBody>
          <a:bodyPr wrap="square" lIns="91440" tIns="45720" rIns="91440" bIns="45720">
            <a:spAutoFit/>
          </a:bodyPr>
          <a:lstStyle/>
          <a:p>
            <a:pPr algn="ct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Discussions</a:t>
            </a:r>
            <a:endParaRPr lang="en-US" sz="6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sp>
        <p:nvSpPr>
          <p:cNvPr id="16" name="Rectangle 15"/>
          <p:cNvSpPr/>
          <p:nvPr/>
        </p:nvSpPr>
        <p:spPr>
          <a:xfrm>
            <a:off x="304800" y="5175912"/>
            <a:ext cx="5943600" cy="1615827"/>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rgbClr val="FAF6EE">
                    <a:lumMod val="10000"/>
                  </a:srgbClr>
                </a:solidFill>
                <a:latin typeface="Arial" pitchFamily="34" charset="0"/>
                <a:cs typeface="Arial" pitchFamily="34" charset="0"/>
              </a:rPr>
              <a:t>Return to the following slides:</a:t>
            </a:r>
          </a:p>
          <a:p>
            <a:pPr lvl="0">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b="1" dirty="0" smtClean="0">
                <a:solidFill>
                  <a:srgbClr val="FAF6EE">
                    <a:lumMod val="10000"/>
                  </a:srgbClr>
                </a:solidFill>
                <a:latin typeface="Arial" pitchFamily="34" charset="0"/>
                <a:cs typeface="Arial" pitchFamily="34" charset="0"/>
              </a:rPr>
              <a:t> </a:t>
            </a:r>
            <a:r>
              <a:rPr lang="en-US" sz="1100" dirty="0" smtClean="0">
                <a:solidFill>
                  <a:srgbClr val="CCB676">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3" action="ppaction://hlinksldjump"/>
              </a:rPr>
              <a:t>How to Use My Bar Access</a:t>
            </a:r>
            <a:r>
              <a:rPr lang="en-US" sz="1100" dirty="0" smtClean="0">
                <a:solidFill>
                  <a:srgbClr val="CCB676">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4" action="ppaction://hlinksldjump"/>
              </a:rPr>
              <a:t>What Type of User Am I?</a:t>
            </a:r>
            <a:r>
              <a:rPr lang="en-US" sz="1100" dirty="0" smtClean="0">
                <a:solidFill>
                  <a:schemeClr val="accent3"/>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5" action="ppaction://hlinksldjump"/>
              </a:rPr>
              <a:t>The Homepage</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6" action="ppaction://hlinksldjump"/>
              </a:rPr>
              <a:t>The Homepage: Member-Created Content Displayed</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7" action="ppaction://hlinksldjump"/>
              </a:rPr>
              <a:t>How to Access your Member Group’s Landing Page: Member-Created Content Displayed</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hlinkClick r:id="rId8" action="ppaction://hlinksldjump"/>
              </a:rPr>
              <a:t>How Contribute</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i="1" dirty="0" smtClean="0">
                <a:solidFill>
                  <a:srgbClr val="030201"/>
                </a:solidFill>
                <a:latin typeface="Arial" pitchFamily="34" charset="0"/>
                <a:cs typeface="Arial" pitchFamily="34" charset="0"/>
              </a:rPr>
              <a:t>  </a:t>
            </a:r>
            <a:r>
              <a:rPr lang="en-US" sz="1100" dirty="0" smtClean="0">
                <a:solidFill>
                  <a:srgbClr val="030201"/>
                </a:solidFill>
                <a:latin typeface="Arial" pitchFamily="34" charset="0"/>
                <a:cs typeface="Arial" pitchFamily="34" charset="0"/>
              </a:rPr>
              <a:t>“</a:t>
            </a:r>
            <a:r>
              <a:rPr lang="en-US" sz="1100" dirty="0" smtClean="0">
                <a:solidFill>
                  <a:srgbClr val="030201"/>
                </a:solidFill>
                <a:latin typeface="Arial" pitchFamily="34" charset="0"/>
                <a:cs typeface="Arial" pitchFamily="34" charset="0"/>
                <a:hlinkClick r:id="rId9" action="ppaction://hlinksldjump"/>
              </a:rPr>
              <a:t>How to Contribute: Member-Created Content Explained</a:t>
            </a:r>
            <a:r>
              <a:rPr lang="en-US" sz="1100" dirty="0" smtClean="0">
                <a:solidFill>
                  <a:srgbClr val="030201"/>
                </a:solidFill>
                <a:latin typeface="Arial" pitchFamily="34" charset="0"/>
                <a:cs typeface="Arial" pitchFamily="34" charset="0"/>
              </a:rPr>
              <a:t>”</a:t>
            </a:r>
          </a:p>
          <a:p>
            <a:pPr>
              <a:buFont typeface="Arial" pitchFamily="34" charset="0"/>
              <a:buChar char="•"/>
            </a:pPr>
            <a:r>
              <a:rPr lang="en-US" sz="1100" dirty="0" smtClean="0">
                <a:solidFill>
                  <a:srgbClr val="030201"/>
                </a:solidFill>
                <a:latin typeface="Arial" pitchFamily="34" charset="0"/>
                <a:cs typeface="Arial" pitchFamily="34" charset="0"/>
              </a:rPr>
              <a:t>  “</a:t>
            </a:r>
            <a:r>
              <a:rPr lang="en-US" sz="1100" dirty="0" smtClean="0">
                <a:solidFill>
                  <a:srgbClr val="030201"/>
                </a:solidFill>
                <a:latin typeface="Arial" pitchFamily="34" charset="0"/>
                <a:cs typeface="Arial" pitchFamily="34" charset="0"/>
                <a:hlinkClick r:id="rId10" action="ppaction://hlinksldjump"/>
              </a:rPr>
              <a:t>Resource Library</a:t>
            </a:r>
            <a:r>
              <a:rPr lang="en-US" sz="1100" dirty="0" smtClean="0">
                <a:solidFill>
                  <a:srgbClr val="030201"/>
                </a:solidFill>
                <a:latin typeface="Arial" pitchFamily="34" charset="0"/>
                <a:cs typeface="Arial" pitchFamily="34" charset="0"/>
              </a:rPr>
              <a:t>“</a:t>
            </a:r>
            <a:endParaRPr lang="en-US"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7" name="Picture 6" descr="Access_grad_.png"/>
          <p:cNvPicPr/>
          <p:nvPr/>
        </p:nvPicPr>
        <p:blipFill>
          <a:blip r:embed="rId2"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ubtitle 2"/>
          <p:cNvSpPr txBox="1">
            <a:spLocks/>
          </p:cNvSpPr>
          <p:nvPr/>
        </p:nvSpPr>
        <p:spPr>
          <a:xfrm>
            <a:off x="0" y="0"/>
            <a:ext cx="9144000" cy="914400"/>
          </a:xfrm>
          <a:prstGeom prst="rect">
            <a:avLst/>
          </a:prstGeom>
          <a:effectLst/>
        </p:spPr>
        <p:txBody>
          <a:bodyPr>
            <a:normAutofit/>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36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Discussions </a:t>
            </a:r>
            <a:r>
              <a:rPr lang="en-US" sz="36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(formerly known as </a:t>
            </a:r>
            <a:r>
              <a:rPr lang="en-US" sz="3600" dirty="0" err="1"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listservs</a:t>
            </a:r>
            <a:r>
              <a:rPr lang="en-US" sz="36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a:t>
            </a:r>
            <a:endParaRPr kumimoji="0" lang="en-US" sz="3600" i="0" u="none"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13" name="TextBox 12"/>
          <p:cNvSpPr txBox="1"/>
          <p:nvPr/>
        </p:nvSpPr>
        <p:spPr>
          <a:xfrm>
            <a:off x="381000" y="762000"/>
            <a:ext cx="8534400" cy="4555093"/>
          </a:xfrm>
          <a:prstGeom prst="rect">
            <a:avLst/>
          </a:prstGeom>
          <a:noFill/>
        </p:spPr>
        <p:txBody>
          <a:bodyPr wrap="square" rtlCol="0">
            <a:spAutoFit/>
          </a:bodyPr>
          <a:lstStyle/>
          <a:p>
            <a:r>
              <a:rPr lang="en-US" sz="1600" dirty="0" smtClean="0">
                <a:solidFill>
                  <a:schemeClr val="accent5"/>
                </a:solidFill>
                <a:latin typeface="Arial" pitchFamily="34" charset="0"/>
                <a:cs typeface="Arial" pitchFamily="34" charset="0"/>
              </a:rPr>
              <a:t>Every </a:t>
            </a:r>
            <a:r>
              <a:rPr lang="en-US" sz="1600" b="1" dirty="0" smtClean="0">
                <a:solidFill>
                  <a:schemeClr val="accent5"/>
                </a:solidFill>
                <a:latin typeface="Arial" pitchFamily="34" charset="0"/>
                <a:cs typeface="Arial" pitchFamily="34" charset="0"/>
              </a:rPr>
              <a:t>My Bar Access</a:t>
            </a:r>
            <a:r>
              <a:rPr lang="en-US" sz="1600" dirty="0" smtClean="0">
                <a:solidFill>
                  <a:schemeClr val="accent5"/>
                </a:solidFill>
                <a:latin typeface="Arial" pitchFamily="34" charset="0"/>
                <a:cs typeface="Arial" pitchFamily="34" charset="0"/>
              </a:rPr>
              <a:t> member group has its own </a:t>
            </a:r>
            <a:r>
              <a:rPr lang="en-US" sz="1600" b="1" dirty="0" smtClean="0">
                <a:solidFill>
                  <a:schemeClr val="bg1"/>
                </a:solidFill>
                <a:latin typeface="Arial" pitchFamily="34" charset="0"/>
                <a:cs typeface="Arial" pitchFamily="34" charset="0"/>
              </a:rPr>
              <a:t>discussion</a:t>
            </a:r>
            <a:r>
              <a:rPr lang="en-US" sz="1600" dirty="0" smtClean="0">
                <a:solidFill>
                  <a:schemeClr val="accent5"/>
                </a:solidFill>
                <a:latin typeface="Arial" pitchFamily="34" charset="0"/>
                <a:cs typeface="Arial" pitchFamily="34" charset="0"/>
              </a:rPr>
              <a:t> functionality -- a way for members to instantly connect via web-enriched e-mail messaging.</a:t>
            </a:r>
          </a:p>
          <a:p>
            <a:endParaRPr lang="en-US" sz="1200" dirty="0" smtClean="0">
              <a:solidFill>
                <a:schemeClr val="accent5"/>
              </a:solidFill>
              <a:latin typeface="Arial" pitchFamily="34" charset="0"/>
              <a:cs typeface="Arial" pitchFamily="34" charset="0"/>
            </a:endParaRPr>
          </a:p>
          <a:p>
            <a:r>
              <a:rPr lang="en-US" sz="1600" b="1" dirty="0" smtClean="0">
                <a:solidFill>
                  <a:schemeClr val="bg1"/>
                </a:solidFill>
                <a:latin typeface="Arial" pitchFamily="34" charset="0"/>
                <a:cs typeface="Arial" pitchFamily="34" charset="0"/>
              </a:rPr>
              <a:t>Discussions</a:t>
            </a:r>
            <a:r>
              <a:rPr lang="en-US" sz="1600" dirty="0" smtClean="0">
                <a:solidFill>
                  <a:schemeClr val="accent5"/>
                </a:solidFill>
                <a:latin typeface="Arial" pitchFamily="34" charset="0"/>
                <a:cs typeface="Arial" pitchFamily="34" charset="0"/>
              </a:rPr>
              <a:t> allow users to interact with fellow members of the bar and utilize colleagues as a resource.</a:t>
            </a:r>
          </a:p>
          <a:p>
            <a:endParaRPr lang="en-US" sz="1200" dirty="0" smtClean="0">
              <a:solidFill>
                <a:schemeClr val="accent5"/>
              </a:solidFill>
              <a:latin typeface="Arial" pitchFamily="34" charset="0"/>
              <a:cs typeface="Arial" pitchFamily="34" charset="0"/>
            </a:endParaRPr>
          </a:p>
          <a:p>
            <a:r>
              <a:rPr lang="en-US" sz="1600" dirty="0" smtClean="0">
                <a:solidFill>
                  <a:schemeClr val="accent5"/>
                </a:solidFill>
                <a:latin typeface="Arial" pitchFamily="34" charset="0"/>
                <a:cs typeface="Arial" pitchFamily="34" charset="0"/>
              </a:rPr>
              <a:t>A </a:t>
            </a:r>
            <a:r>
              <a:rPr lang="en-US" sz="1600" b="1" dirty="0" smtClean="0">
                <a:solidFill>
                  <a:schemeClr val="bg1"/>
                </a:solidFill>
                <a:latin typeface="Arial" pitchFamily="34" charset="0"/>
                <a:cs typeface="Arial" pitchFamily="34" charset="0"/>
              </a:rPr>
              <a:t>discussion</a:t>
            </a:r>
            <a:r>
              <a:rPr lang="en-US" sz="1600" dirty="0" smtClean="0">
                <a:solidFill>
                  <a:schemeClr val="accent5"/>
                </a:solidFill>
                <a:latin typeface="Arial" pitchFamily="34" charset="0"/>
                <a:cs typeface="Arial" pitchFamily="34" charset="0"/>
              </a:rPr>
              <a:t> poster can share his or her discussion question/post with any </a:t>
            </a:r>
            <a:r>
              <a:rPr lang="en-US" sz="1600" b="1" dirty="0" smtClean="0">
                <a:solidFill>
                  <a:schemeClr val="accent5"/>
                </a:solidFill>
                <a:latin typeface="Arial" pitchFamily="34" charset="0"/>
                <a:cs typeface="Arial" pitchFamily="34" charset="0"/>
              </a:rPr>
              <a:t>My Bar Access</a:t>
            </a:r>
            <a:r>
              <a:rPr lang="en-US" sz="1600" dirty="0" smtClean="0">
                <a:solidFill>
                  <a:schemeClr val="accent5"/>
                </a:solidFill>
                <a:latin typeface="Arial" pitchFamily="34" charset="0"/>
                <a:cs typeface="Arial" pitchFamily="34" charset="0"/>
              </a:rPr>
              <a:t> member groups to which he or she belongs.</a:t>
            </a:r>
            <a:r>
              <a:rPr lang="en-US" dirty="0" smtClean="0">
                <a:solidFill>
                  <a:srgbClr val="000000"/>
                </a:solidFill>
                <a:latin typeface="Arial" pitchFamily="34" charset="0"/>
                <a:cs typeface="Arial" pitchFamily="34" charset="0"/>
              </a:rPr>
              <a:t> </a:t>
            </a:r>
            <a:r>
              <a:rPr lang="en-US" sz="1600" dirty="0" smtClean="0">
                <a:solidFill>
                  <a:srgbClr val="000000"/>
                </a:solidFill>
                <a:latin typeface="Arial" pitchFamily="34" charset="0"/>
                <a:cs typeface="Arial" pitchFamily="34" charset="0"/>
              </a:rPr>
              <a:t>A poster can even use spell check when commenting on discussions located in the editing toolbar when posting a </a:t>
            </a:r>
            <a:r>
              <a:rPr lang="en-US" sz="1600" b="1" dirty="0" smtClean="0">
                <a:solidFill>
                  <a:schemeClr val="bg1"/>
                </a:solidFill>
                <a:latin typeface="Arial" pitchFamily="34" charset="0"/>
                <a:cs typeface="Arial" pitchFamily="34" charset="0"/>
              </a:rPr>
              <a:t>discussion</a:t>
            </a:r>
            <a:r>
              <a:rPr lang="en-US" sz="1600" dirty="0" smtClean="0">
                <a:solidFill>
                  <a:srgbClr val="000000"/>
                </a:solidFill>
                <a:latin typeface="Arial" pitchFamily="34" charset="0"/>
                <a:cs typeface="Arial" pitchFamily="34" charset="0"/>
              </a:rPr>
              <a:t>.</a:t>
            </a:r>
            <a:endParaRPr lang="en-US" sz="1600" dirty="0" smtClean="0">
              <a:solidFill>
                <a:schemeClr val="accent5"/>
              </a:solidFill>
              <a:latin typeface="Arial" pitchFamily="34" charset="0"/>
              <a:cs typeface="Arial" pitchFamily="34" charset="0"/>
            </a:endParaRPr>
          </a:p>
          <a:p>
            <a:endParaRPr lang="en-US" sz="1200" dirty="0" smtClean="0">
              <a:solidFill>
                <a:schemeClr val="accent5"/>
              </a:solidFill>
              <a:latin typeface="Arial" pitchFamily="34" charset="0"/>
              <a:cs typeface="Arial" pitchFamily="34" charset="0"/>
            </a:endParaRPr>
          </a:p>
          <a:p>
            <a:r>
              <a:rPr lang="en-US" sz="1600" dirty="0" smtClean="0">
                <a:solidFill>
                  <a:schemeClr val="accent5"/>
                </a:solidFill>
                <a:latin typeface="Arial" pitchFamily="34" charset="0"/>
                <a:cs typeface="Arial" pitchFamily="34" charset="0"/>
              </a:rPr>
              <a:t>All attachments include in a </a:t>
            </a:r>
            <a:r>
              <a:rPr lang="en-US" sz="1600" b="1" dirty="0" smtClean="0">
                <a:solidFill>
                  <a:schemeClr val="bg1"/>
                </a:solidFill>
                <a:latin typeface="Arial" pitchFamily="34" charset="0"/>
                <a:cs typeface="Arial" pitchFamily="34" charset="0"/>
              </a:rPr>
              <a:t>discussion</a:t>
            </a:r>
            <a:r>
              <a:rPr lang="en-US" sz="1600" dirty="0" smtClean="0">
                <a:solidFill>
                  <a:schemeClr val="accent5"/>
                </a:solidFill>
                <a:latin typeface="Arial" pitchFamily="34" charset="0"/>
                <a:cs typeface="Arial" pitchFamily="34" charset="0"/>
              </a:rPr>
              <a:t> post are automatically added to the associated member group’s </a:t>
            </a:r>
            <a:r>
              <a:rPr lang="en-US" sz="1600" b="1" dirty="0" smtClean="0">
                <a:solidFill>
                  <a:schemeClr val="accent5"/>
                </a:solidFill>
                <a:latin typeface="Arial" pitchFamily="34" charset="0"/>
                <a:cs typeface="Arial" pitchFamily="34" charset="0"/>
              </a:rPr>
              <a:t>resource library       </a:t>
            </a:r>
            <a:r>
              <a:rPr lang="en-US" sz="1600" dirty="0" smtClean="0">
                <a:solidFill>
                  <a:schemeClr val="accent5"/>
                </a:solidFill>
                <a:latin typeface="Arial" pitchFamily="34" charset="0"/>
                <a:cs typeface="Arial" pitchFamily="34" charset="0"/>
              </a:rPr>
              <a:t>.</a:t>
            </a:r>
          </a:p>
          <a:p>
            <a:endParaRPr lang="en-US" sz="1200" dirty="0" smtClean="0">
              <a:solidFill>
                <a:schemeClr val="accent5"/>
              </a:solidFill>
              <a:latin typeface="Arial" pitchFamily="34" charset="0"/>
              <a:cs typeface="Arial" pitchFamily="34" charset="0"/>
            </a:endParaRPr>
          </a:p>
          <a:p>
            <a:r>
              <a:rPr lang="en-US" sz="1600" dirty="0" smtClean="0">
                <a:solidFill>
                  <a:schemeClr val="accent5"/>
                </a:solidFill>
                <a:latin typeface="Arial" pitchFamily="34" charset="0"/>
                <a:cs typeface="Arial" pitchFamily="34" charset="0"/>
              </a:rPr>
              <a:t>All </a:t>
            </a:r>
            <a:r>
              <a:rPr lang="en-US" sz="1600" b="1" dirty="0" smtClean="0">
                <a:solidFill>
                  <a:schemeClr val="bg1"/>
                </a:solidFill>
                <a:latin typeface="Arial" pitchFamily="34" charset="0"/>
                <a:cs typeface="Arial" pitchFamily="34" charset="0"/>
              </a:rPr>
              <a:t>discussion</a:t>
            </a:r>
            <a:r>
              <a:rPr lang="en-US" sz="1600" dirty="0" smtClean="0">
                <a:solidFill>
                  <a:schemeClr val="accent5"/>
                </a:solidFill>
                <a:latin typeface="Arial" pitchFamily="34" charset="0"/>
                <a:cs typeface="Arial" pitchFamily="34" charset="0"/>
              </a:rPr>
              <a:t> posts are available at </a:t>
            </a:r>
            <a:r>
              <a:rPr lang="en-US" sz="1600" b="1" dirty="0" smtClean="0">
                <a:solidFill>
                  <a:schemeClr val="accent5"/>
                </a:solidFill>
                <a:latin typeface="Arial" pitchFamily="34" charset="0"/>
                <a:cs typeface="Arial" pitchFamily="34" charset="0"/>
              </a:rPr>
              <a:t>My Bar Access </a:t>
            </a:r>
            <a:r>
              <a:rPr lang="en-US" sz="1600" dirty="0" smtClean="0">
                <a:solidFill>
                  <a:schemeClr val="accent5"/>
                </a:solidFill>
                <a:latin typeface="Arial" pitchFamily="34" charset="0"/>
                <a:cs typeface="Arial" pitchFamily="34" charset="0"/>
              </a:rPr>
              <a:t>and are searchable by the public.</a:t>
            </a:r>
          </a:p>
          <a:p>
            <a:endParaRPr lang="en-US" sz="1200" dirty="0" smtClean="0">
              <a:solidFill>
                <a:schemeClr val="accent5"/>
              </a:solidFill>
              <a:latin typeface="Arial" pitchFamily="34" charset="0"/>
              <a:cs typeface="Arial" pitchFamily="34" charset="0"/>
            </a:endParaRPr>
          </a:p>
          <a:p>
            <a:r>
              <a:rPr lang="en-US" sz="1600" dirty="0" smtClean="0">
                <a:solidFill>
                  <a:schemeClr val="accent5"/>
                </a:solidFill>
                <a:latin typeface="Arial" pitchFamily="34" charset="0"/>
                <a:cs typeface="Arial" pitchFamily="34" charset="0"/>
              </a:rPr>
              <a:t>The latest </a:t>
            </a:r>
            <a:r>
              <a:rPr lang="en-US" sz="1600" b="1" dirty="0" smtClean="0">
                <a:solidFill>
                  <a:schemeClr val="bg1"/>
                </a:solidFill>
                <a:latin typeface="Arial" pitchFamily="34" charset="0"/>
                <a:cs typeface="Arial" pitchFamily="34" charset="0"/>
              </a:rPr>
              <a:t>discussions</a:t>
            </a:r>
            <a:r>
              <a:rPr lang="en-US" sz="1600" dirty="0" smtClean="0">
                <a:solidFill>
                  <a:schemeClr val="accent5"/>
                </a:solidFill>
                <a:latin typeface="Arial" pitchFamily="34" charset="0"/>
                <a:cs typeface="Arial" pitchFamily="34" charset="0"/>
              </a:rPr>
              <a:t> are displayed on your </a:t>
            </a:r>
            <a:r>
              <a:rPr lang="en-US" sz="1600" b="1" dirty="0" smtClean="0">
                <a:solidFill>
                  <a:schemeClr val="accent5"/>
                </a:solidFill>
                <a:latin typeface="Arial" pitchFamily="34" charset="0"/>
                <a:cs typeface="Arial" pitchFamily="34" charset="0"/>
              </a:rPr>
              <a:t>My Bar Access homepage</a:t>
            </a:r>
            <a:r>
              <a:rPr lang="en-US" sz="1600" dirty="0" smtClean="0">
                <a:solidFill>
                  <a:schemeClr val="accent5"/>
                </a:solidFill>
                <a:latin typeface="Arial" pitchFamily="34" charset="0"/>
                <a:cs typeface="Arial" pitchFamily="34" charset="0"/>
              </a:rPr>
              <a:t> as seen </a:t>
            </a:r>
            <a:r>
              <a:rPr lang="en-US" sz="1600" u="sng" dirty="0" smtClean="0">
                <a:solidFill>
                  <a:srgbClr val="0000FF"/>
                </a:solidFill>
                <a:latin typeface="Arial" pitchFamily="34" charset="0"/>
                <a:cs typeface="Arial" pitchFamily="34" charset="0"/>
                <a:hlinkClick r:id="rId3" action="ppaction://hlinksldjump"/>
              </a:rPr>
              <a:t>here</a:t>
            </a:r>
            <a:r>
              <a:rPr lang="en-US" sz="1600" dirty="0" smtClean="0">
                <a:solidFill>
                  <a:schemeClr val="accent3"/>
                </a:solidFill>
                <a:latin typeface="Arial" pitchFamily="34" charset="0"/>
                <a:cs typeface="Arial" pitchFamily="34" charset="0"/>
              </a:rPr>
              <a:t>, as well as your member group’s </a:t>
            </a:r>
            <a:r>
              <a:rPr lang="en-US" sz="1600" b="1" dirty="0" smtClean="0">
                <a:solidFill>
                  <a:schemeClr val="accent3"/>
                </a:solidFill>
                <a:latin typeface="Arial" pitchFamily="34" charset="0"/>
                <a:cs typeface="Arial" pitchFamily="34" charset="0"/>
              </a:rPr>
              <a:t>landing page</a:t>
            </a:r>
            <a:r>
              <a:rPr lang="en-US" sz="1600" dirty="0" smtClean="0">
                <a:solidFill>
                  <a:schemeClr val="accent3"/>
                </a:solidFill>
                <a:latin typeface="Arial" pitchFamily="34" charset="0"/>
                <a:cs typeface="Arial" pitchFamily="34" charset="0"/>
              </a:rPr>
              <a:t> as seen </a:t>
            </a:r>
            <a:r>
              <a:rPr lang="en-US" sz="1600" u="sng" dirty="0" smtClean="0">
                <a:solidFill>
                  <a:srgbClr val="0000FF"/>
                </a:solidFill>
                <a:latin typeface="Arial" pitchFamily="34" charset="0"/>
                <a:cs typeface="Arial" pitchFamily="34" charset="0"/>
                <a:hlinkClick r:id="rId4" action="ppaction://hlinksldjump"/>
              </a:rPr>
              <a:t>here</a:t>
            </a:r>
            <a:r>
              <a:rPr lang="en-US" sz="1600" dirty="0" smtClean="0">
                <a:solidFill>
                  <a:schemeClr val="accent3"/>
                </a:solidFill>
                <a:latin typeface="Arial" pitchFamily="34" charset="0"/>
                <a:cs typeface="Arial" pitchFamily="34" charset="0"/>
              </a:rPr>
              <a:t>.</a:t>
            </a:r>
          </a:p>
          <a:p>
            <a:endParaRPr lang="en-US" dirty="0" smtClean="0"/>
          </a:p>
          <a:p>
            <a:endParaRPr lang="en-US" dirty="0"/>
          </a:p>
        </p:txBody>
      </p:sp>
      <p:sp>
        <p:nvSpPr>
          <p:cNvPr id="6" name="Rectangle 5"/>
          <p:cNvSpPr/>
          <p:nvPr/>
        </p:nvSpPr>
        <p:spPr>
          <a:xfrm>
            <a:off x="228600" y="4919246"/>
            <a:ext cx="8686800"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smtClean="0">
                <a:ln>
                  <a:noFill/>
                </a:ln>
                <a:solidFill>
                  <a:srgbClr val="030201"/>
                </a:solidFill>
                <a:effectLst/>
                <a:uLnTx/>
                <a:uFillTx/>
                <a:latin typeface="Arial" pitchFamily="34" charset="0"/>
                <a:cs typeface="Arial" pitchFamily="34" charset="0"/>
              </a:rPr>
              <a:t>The following </a:t>
            </a:r>
            <a:r>
              <a:rPr kumimoji="0" lang="en-US" sz="1600" b="1" i="1" u="none" strike="noStrike" kern="0" cap="none" spc="0" normalizeH="0" baseline="0" noProof="0" dirty="0" smtClean="0">
                <a:ln>
                  <a:noFill/>
                </a:ln>
                <a:solidFill>
                  <a:srgbClr val="030201"/>
                </a:solidFill>
                <a:effectLst/>
                <a:uLnTx/>
                <a:uFillTx/>
                <a:latin typeface="Arial" pitchFamily="34" charset="0"/>
                <a:cs typeface="Arial" pitchFamily="34" charset="0"/>
              </a:rPr>
              <a:t>seven</a:t>
            </a:r>
            <a:r>
              <a:rPr kumimoji="0" lang="en-US" sz="1600" b="0" i="1" u="none" strike="noStrike" kern="0" cap="none" spc="0" normalizeH="0" noProof="0" dirty="0" smtClean="0">
                <a:ln>
                  <a:noFill/>
                </a:ln>
                <a:solidFill>
                  <a:srgbClr val="030201"/>
                </a:solidFill>
                <a:effectLst/>
                <a:uLnTx/>
                <a:uFillTx/>
                <a:latin typeface="Arial" pitchFamily="34" charset="0"/>
                <a:cs typeface="Arial" pitchFamily="34" charset="0"/>
              </a:rPr>
              <a:t> </a:t>
            </a:r>
            <a:r>
              <a:rPr kumimoji="0" lang="en-US" sz="1600" b="0" i="1" u="none" strike="noStrike" kern="0" cap="none" spc="0" normalizeH="0" baseline="0" noProof="0" dirty="0" smtClean="0">
                <a:ln>
                  <a:noFill/>
                </a:ln>
                <a:solidFill>
                  <a:srgbClr val="030201"/>
                </a:solidFill>
                <a:effectLst/>
                <a:uLnTx/>
                <a:uFillTx/>
                <a:latin typeface="Arial" pitchFamily="34" charset="0"/>
                <a:cs typeface="Arial" pitchFamily="34" charset="0"/>
              </a:rPr>
              <a:t>slides will detail how to contribute to </a:t>
            </a:r>
            <a:r>
              <a:rPr kumimoji="0" lang="en-US" sz="1600" b="1" i="1" u="none" strike="noStrike" kern="0" cap="none" spc="0" normalizeH="0" baseline="0" noProof="0" dirty="0" smtClean="0">
                <a:ln>
                  <a:noFill/>
                </a:ln>
                <a:solidFill>
                  <a:srgbClr val="030201"/>
                </a:solidFill>
                <a:effectLst/>
                <a:uLnTx/>
                <a:uFillTx/>
                <a:latin typeface="Arial" pitchFamily="34" charset="0"/>
                <a:cs typeface="Arial" pitchFamily="34" charset="0"/>
              </a:rPr>
              <a:t>My Bar Access </a:t>
            </a:r>
            <a:r>
              <a:rPr kumimoji="0" lang="en-US" sz="1600" b="0" i="1" u="none" strike="noStrike" kern="0" cap="none" spc="0" normalizeH="0" baseline="0" noProof="0" dirty="0" smtClean="0">
                <a:ln>
                  <a:noFill/>
                </a:ln>
                <a:solidFill>
                  <a:srgbClr val="030201"/>
                </a:solidFill>
                <a:effectLst/>
                <a:uLnTx/>
                <a:uFillTx/>
                <a:latin typeface="Arial" pitchFamily="34" charset="0"/>
                <a:cs typeface="Arial" pitchFamily="34" charset="0"/>
              </a:rPr>
              <a:t>using </a:t>
            </a:r>
            <a:r>
              <a:rPr lang="en-US" sz="1600" b="1" i="1" kern="0" noProof="0" dirty="0" err="1" smtClean="0">
                <a:solidFill>
                  <a:srgbClr val="F3F3F4"/>
                </a:solidFill>
                <a:latin typeface="Arial" pitchFamily="34" charset="0"/>
                <a:cs typeface="Arial" pitchFamily="34" charset="0"/>
              </a:rPr>
              <a:t>di</a:t>
            </a:r>
            <a:r>
              <a:rPr lang="en-US" sz="1600" b="1" i="1" kern="0" dirty="0" err="1" smtClean="0">
                <a:solidFill>
                  <a:srgbClr val="F3F3F4"/>
                </a:solidFill>
                <a:latin typeface="Arial" pitchFamily="34" charset="0"/>
                <a:cs typeface="Arial" pitchFamily="34" charset="0"/>
              </a:rPr>
              <a:t>scussions</a:t>
            </a:r>
            <a:r>
              <a:rPr lang="en-US" sz="1600" b="1" i="1" kern="0" dirty="0" smtClean="0">
                <a:solidFill>
                  <a:schemeClr val="accent3"/>
                </a:solidFill>
                <a:latin typeface="Arial" pitchFamily="34" charset="0"/>
                <a:cs typeface="Arial" pitchFamily="34" charset="0"/>
              </a:rPr>
              <a:t>.</a:t>
            </a:r>
            <a:endParaRPr kumimoji="0" lang="en-US" sz="1600" b="0" i="0" u="none" strike="noStrike" kern="0" cap="none" spc="0" normalizeH="0" baseline="0" noProof="0" dirty="0" smtClean="0">
              <a:ln>
                <a:noFill/>
              </a:ln>
              <a:solidFill>
                <a:srgbClr val="F3F3F4"/>
              </a:solidFill>
              <a:effectLst/>
              <a:uLnTx/>
              <a:uFillTx/>
            </a:endParaRPr>
          </a:p>
        </p:txBody>
      </p:sp>
      <p:pic>
        <p:nvPicPr>
          <p:cNvPr id="9" name="Picture 8" descr="information icon.jpg">
            <a:hlinkClick r:id="rId5" action="ppaction://hlinksldjump"/>
          </p:cNvPr>
          <p:cNvPicPr>
            <a:picLocks noChangeAspect="1"/>
          </p:cNvPicPr>
          <p:nvPr/>
        </p:nvPicPr>
        <p:blipFill>
          <a:blip r:embed="rId6" cstate="print"/>
          <a:stretch>
            <a:fillRect/>
          </a:stretch>
        </p:blipFill>
        <p:spPr>
          <a:xfrm>
            <a:off x="3567752" y="3324752"/>
            <a:ext cx="306137" cy="3061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par>
                          <p:cTn id="15" fill="hold">
                            <p:stCondLst>
                              <p:cond delay="1000"/>
                            </p:stCondLst>
                            <p:childTnLst>
                              <p:par>
                                <p:cTn id="16" presetID="50" presetClass="entr" presetSubtype="0" decel="100000" fill="hold" grpId="0" nodeType="afterEffect">
                                  <p:stCondLst>
                                    <p:cond delay="100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strVal val="#ppt_w+.3"/>
                                          </p:val>
                                        </p:tav>
                                        <p:tav tm="100000">
                                          <p:val>
                                            <p:strVal val="#ppt_w"/>
                                          </p:val>
                                        </p:tav>
                                      </p:tavLst>
                                    </p:anim>
                                    <p:anim calcmode="lin" valueType="num">
                                      <p:cBhvr>
                                        <p:cTn id="19" dur="1000" fill="hold"/>
                                        <p:tgtEl>
                                          <p:spTgt spid="6"/>
                                        </p:tgtEl>
                                        <p:attrNameLst>
                                          <p:attrName>ppt_h</p:attrName>
                                        </p:attrNameLst>
                                      </p:cBhvr>
                                      <p:tavLst>
                                        <p:tav tm="0">
                                          <p:val>
                                            <p:strVal val="#ppt_h"/>
                                          </p:val>
                                        </p:tav>
                                        <p:tav tm="100000">
                                          <p:val>
                                            <p:strVal val="#ppt_h"/>
                                          </p:val>
                                        </p:tav>
                                      </p:tavLst>
                                    </p:anim>
                                    <p:animEffect transition="in" filter="fade">
                                      <p:cBhvr>
                                        <p:cTn id="2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8" name="Picture 7" descr="Access_grad_.png"/>
          <p:cNvPicPr/>
          <p:nvPr/>
        </p:nvPicPr>
        <p:blipFill>
          <a:blip r:embed="rId2"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Subtitle 2"/>
          <p:cNvSpPr txBox="1">
            <a:spLocks/>
          </p:cNvSpPr>
          <p:nvPr/>
        </p:nvSpPr>
        <p:spPr>
          <a:xfrm>
            <a:off x="0" y="0"/>
            <a:ext cx="9144000" cy="914400"/>
          </a:xfrm>
          <a:prstGeom prst="rect">
            <a:avLst/>
          </a:prstGeom>
          <a:effectLst/>
        </p:spPr>
        <p:txBody>
          <a:bodyPr>
            <a:normAutofit/>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tabLst/>
              <a:defRPr/>
            </a:pPr>
            <a:r>
              <a:rPr lang="en-US" sz="36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Discussions </a:t>
            </a:r>
            <a:r>
              <a:rPr lang="en-US" sz="36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(formerly known as </a:t>
            </a:r>
            <a:r>
              <a:rPr lang="en-US" sz="3600" dirty="0" err="1"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listservs</a:t>
            </a:r>
            <a:r>
              <a:rPr lang="en-US" sz="36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a:t>
            </a:r>
            <a:endParaRPr kumimoji="0" lang="en-US" sz="3600" i="0" u="none"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13" name="Rectangle 12"/>
          <p:cNvSpPr/>
          <p:nvPr/>
        </p:nvSpPr>
        <p:spPr>
          <a:xfrm>
            <a:off x="381000" y="609600"/>
            <a:ext cx="8229600" cy="707886"/>
          </a:xfrm>
          <a:prstGeom prst="rect">
            <a:avLst/>
          </a:prstGeom>
        </p:spPr>
        <p:txBody>
          <a:bodyPr wrap="square">
            <a:spAutoFit/>
          </a:bodyPr>
          <a:lstStyle/>
          <a:p>
            <a:pPr>
              <a:lnSpc>
                <a:spcPts val="2400"/>
              </a:lnSpc>
            </a:pPr>
            <a:r>
              <a:rPr lang="en-US" sz="1600" dirty="0" smtClean="0">
                <a:solidFill>
                  <a:schemeClr val="accent3"/>
                </a:solidFill>
                <a:latin typeface="Arial" pitchFamily="34" charset="0"/>
                <a:cs typeface="Arial" pitchFamily="34" charset="0"/>
              </a:rPr>
              <a:t>When you set up your “My Subscriptions” portion of your </a:t>
            </a:r>
            <a:r>
              <a:rPr lang="en-US" sz="1600" b="1" dirty="0" smtClean="0">
                <a:solidFill>
                  <a:schemeClr val="accent3"/>
                </a:solidFill>
                <a:latin typeface="Arial" pitchFamily="34" charset="0"/>
                <a:cs typeface="Arial" pitchFamily="34" charset="0"/>
              </a:rPr>
              <a:t>My Bar Access </a:t>
            </a:r>
            <a:r>
              <a:rPr lang="en-US" sz="1600" dirty="0" smtClean="0">
                <a:solidFill>
                  <a:schemeClr val="accent3"/>
                </a:solidFill>
                <a:latin typeface="Arial" pitchFamily="34" charset="0"/>
                <a:cs typeface="Arial" pitchFamily="34" charset="0"/>
              </a:rPr>
              <a:t>profile, you can choose how often you wish to receive </a:t>
            </a:r>
            <a:r>
              <a:rPr lang="en-US" sz="1600" b="1" dirty="0" smtClean="0">
                <a:solidFill>
                  <a:schemeClr val="bg1"/>
                </a:solidFill>
                <a:latin typeface="Arial" pitchFamily="34" charset="0"/>
                <a:cs typeface="Arial" pitchFamily="34" charset="0"/>
              </a:rPr>
              <a:t>discussion</a:t>
            </a:r>
            <a:r>
              <a:rPr lang="en-US" sz="1600" dirty="0" smtClean="0">
                <a:solidFill>
                  <a:schemeClr val="accent3"/>
                </a:solidFill>
                <a:latin typeface="Arial" pitchFamily="34" charset="0"/>
                <a:cs typeface="Arial" pitchFamily="34" charset="0"/>
              </a:rPr>
              <a:t> posts. Options include:</a:t>
            </a:r>
            <a:endParaRPr lang="en-US" sz="1600" dirty="0">
              <a:solidFill>
                <a:schemeClr val="accent3"/>
              </a:solidFill>
              <a:latin typeface="Arial" pitchFamily="34" charset="0"/>
              <a:cs typeface="Arial" pitchFamily="34" charset="0"/>
            </a:endParaRPr>
          </a:p>
        </p:txBody>
      </p:sp>
      <p:sp>
        <p:nvSpPr>
          <p:cNvPr id="7" name="Rectangle 6"/>
          <p:cNvSpPr/>
          <p:nvPr/>
        </p:nvSpPr>
        <p:spPr>
          <a:xfrm>
            <a:off x="0" y="1295400"/>
            <a:ext cx="8763000" cy="5132174"/>
          </a:xfrm>
          <a:prstGeom prst="rect">
            <a:avLst/>
          </a:prstGeom>
        </p:spPr>
        <p:txBody>
          <a:bodyPr wrap="square">
            <a:spAutoFit/>
          </a:bodyPr>
          <a:lstStyle/>
          <a:p>
            <a:pPr marL="914400" lvl="1" indent="-457200">
              <a:buFont typeface="Arial" pitchFamily="34" charset="0"/>
              <a:buChar char="•"/>
              <a:defRPr/>
            </a:pPr>
            <a:r>
              <a:rPr lang="en-US" sz="1600" b="1" u="sng" dirty="0" smtClean="0">
                <a:solidFill>
                  <a:srgbClr val="030201"/>
                </a:solidFill>
                <a:latin typeface="Arial" pitchFamily="34" charset="0"/>
                <a:cs typeface="Arial" pitchFamily="34" charset="0"/>
              </a:rPr>
              <a:t>Real-time</a:t>
            </a:r>
            <a:r>
              <a:rPr lang="en-US" sz="1600" dirty="0" smtClean="0">
                <a:solidFill>
                  <a:srgbClr val="030201"/>
                </a:solidFill>
                <a:latin typeface="Arial" pitchFamily="34" charset="0"/>
                <a:cs typeface="Arial" pitchFamily="34" charset="0"/>
              </a:rPr>
              <a:t>: You receive an e-mail for each post made in your member groups. You must login to </a:t>
            </a:r>
            <a:r>
              <a:rPr lang="en-US" sz="1600" b="1" dirty="0" smtClean="0">
                <a:solidFill>
                  <a:srgbClr val="030201"/>
                </a:solidFill>
                <a:latin typeface="Arial" pitchFamily="34" charset="0"/>
                <a:cs typeface="Arial" pitchFamily="34" charset="0"/>
              </a:rPr>
              <a:t>My Bar Access </a:t>
            </a:r>
            <a:r>
              <a:rPr lang="en-US" sz="1600" dirty="0" smtClean="0">
                <a:solidFill>
                  <a:srgbClr val="030201"/>
                </a:solidFill>
                <a:latin typeface="Arial" pitchFamily="34" charset="0"/>
                <a:cs typeface="Arial" pitchFamily="34" charset="0"/>
              </a:rPr>
              <a:t>to respond to the </a:t>
            </a:r>
            <a:r>
              <a:rPr lang="en-US" sz="1600" b="1" dirty="0" smtClean="0">
                <a:solidFill>
                  <a:schemeClr val="bg1"/>
                </a:solidFill>
                <a:latin typeface="Arial" pitchFamily="34" charset="0"/>
                <a:cs typeface="Arial" pitchFamily="34" charset="0"/>
              </a:rPr>
              <a:t>discussion</a:t>
            </a:r>
            <a:r>
              <a:rPr lang="en-US" sz="1600" dirty="0" smtClean="0">
                <a:solidFill>
                  <a:srgbClr val="030201"/>
                </a:solidFill>
                <a:latin typeface="Arial" pitchFamily="34" charset="0"/>
                <a:cs typeface="Arial" pitchFamily="34" charset="0"/>
              </a:rPr>
              <a:t> thread.</a:t>
            </a:r>
            <a:endParaRPr lang="en-US" sz="1600" dirty="0" smtClean="0">
              <a:solidFill>
                <a:schemeClr val="accent4"/>
              </a:solidFill>
              <a:latin typeface="Arial" pitchFamily="34" charset="0"/>
              <a:cs typeface="Arial" pitchFamily="34" charset="0"/>
            </a:endParaRPr>
          </a:p>
          <a:p>
            <a:pPr marL="914400" marR="0" lvl="1" indent="-45720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smtClean="0">
              <a:ln>
                <a:noFill/>
              </a:ln>
              <a:solidFill>
                <a:srgbClr val="030201"/>
              </a:solidFill>
              <a:effectLst/>
              <a:uLnTx/>
              <a:uFillTx/>
              <a:latin typeface="Arial" pitchFamily="34" charset="0"/>
              <a:cs typeface="Arial" pitchFamily="34" charset="0"/>
            </a:endParaRPr>
          </a:p>
          <a:p>
            <a:pPr marL="914400" lvl="1" indent="-457200">
              <a:buFont typeface="Arial" pitchFamily="34" charset="0"/>
              <a:buChar char="•"/>
              <a:defRPr/>
            </a:pPr>
            <a:r>
              <a:rPr lang="en-US" sz="1600" b="1" u="sng" kern="0" dirty="0" smtClean="0">
                <a:solidFill>
                  <a:srgbClr val="030201"/>
                </a:solidFill>
                <a:latin typeface="Arial" pitchFamily="34" charset="0"/>
                <a:cs typeface="Arial" pitchFamily="34" charset="0"/>
              </a:rPr>
              <a:t>Daily Digest</a:t>
            </a:r>
            <a:r>
              <a:rPr lang="en-US" sz="1600" kern="0" dirty="0" smtClean="0">
                <a:solidFill>
                  <a:srgbClr val="030201"/>
                </a:solidFill>
                <a:latin typeface="Arial" pitchFamily="34" charset="0"/>
                <a:cs typeface="Arial" pitchFamily="34" charset="0"/>
              </a:rPr>
              <a:t> (recommended): You receive a single e-mail each day which includes every post to the </a:t>
            </a:r>
            <a:r>
              <a:rPr lang="en-US" sz="1600" b="1" kern="0" dirty="0" smtClean="0">
                <a:solidFill>
                  <a:schemeClr val="bg1"/>
                </a:solidFill>
                <a:latin typeface="Arial" pitchFamily="34" charset="0"/>
                <a:cs typeface="Arial" pitchFamily="34" charset="0"/>
              </a:rPr>
              <a:t>discussion</a:t>
            </a:r>
            <a:r>
              <a:rPr lang="en-US" sz="1600" kern="0" dirty="0" smtClean="0">
                <a:solidFill>
                  <a:srgbClr val="030201"/>
                </a:solidFill>
                <a:latin typeface="Arial" pitchFamily="34" charset="0"/>
                <a:cs typeface="Arial" pitchFamily="34" charset="0"/>
              </a:rPr>
              <a:t> group for the previous day. Daily digests for multiple groups cannot be compiled. </a:t>
            </a:r>
            <a:r>
              <a:rPr lang="en-US" sz="1600" dirty="0" smtClean="0">
                <a:solidFill>
                  <a:srgbClr val="030201"/>
                </a:solidFill>
                <a:latin typeface="Arial" pitchFamily="34" charset="0"/>
                <a:cs typeface="Arial" pitchFamily="34" charset="0"/>
              </a:rPr>
              <a:t>You must login to </a:t>
            </a:r>
            <a:r>
              <a:rPr lang="en-US" sz="1600" b="1" dirty="0" smtClean="0">
                <a:solidFill>
                  <a:srgbClr val="030201"/>
                </a:solidFill>
                <a:latin typeface="Arial" pitchFamily="34" charset="0"/>
                <a:cs typeface="Arial" pitchFamily="34" charset="0"/>
              </a:rPr>
              <a:t>My Bar Access </a:t>
            </a:r>
            <a:r>
              <a:rPr lang="en-US" sz="1600" dirty="0" smtClean="0">
                <a:solidFill>
                  <a:srgbClr val="030201"/>
                </a:solidFill>
                <a:latin typeface="Arial" pitchFamily="34" charset="0"/>
                <a:cs typeface="Arial" pitchFamily="34" charset="0"/>
              </a:rPr>
              <a:t>to respond to the </a:t>
            </a:r>
            <a:r>
              <a:rPr lang="en-US" sz="1600" b="1" dirty="0" smtClean="0">
                <a:solidFill>
                  <a:schemeClr val="bg1"/>
                </a:solidFill>
                <a:latin typeface="Arial" pitchFamily="34" charset="0"/>
                <a:cs typeface="Arial" pitchFamily="34" charset="0"/>
              </a:rPr>
              <a:t>discussion</a:t>
            </a:r>
            <a:r>
              <a:rPr lang="en-US" sz="1600" dirty="0" smtClean="0">
                <a:solidFill>
                  <a:srgbClr val="030201"/>
                </a:solidFill>
                <a:latin typeface="Arial" pitchFamily="34" charset="0"/>
                <a:cs typeface="Arial" pitchFamily="34" charset="0"/>
              </a:rPr>
              <a:t> thread.</a:t>
            </a:r>
            <a:endParaRPr lang="en-US" sz="1600" kern="0" dirty="0" smtClean="0">
              <a:solidFill>
                <a:srgbClr val="030201"/>
              </a:solidFill>
              <a:latin typeface="Arial" pitchFamily="34" charset="0"/>
              <a:cs typeface="Arial" pitchFamily="34" charset="0"/>
            </a:endParaRPr>
          </a:p>
          <a:p>
            <a:pPr marL="914400" marR="0" lvl="1" indent="-457200" defTabSz="914400" eaLnBrk="1" fontAlgn="auto" latinLnBrk="0" hangingPunct="1">
              <a:lnSpc>
                <a:spcPct val="100000"/>
              </a:lnSpc>
              <a:spcBef>
                <a:spcPts val="0"/>
              </a:spcBef>
              <a:spcAft>
                <a:spcPts val="0"/>
              </a:spcAft>
              <a:buClrTx/>
              <a:buSzTx/>
              <a:buFont typeface="Arial" pitchFamily="34" charset="0"/>
              <a:buChar char="•"/>
              <a:tabLst/>
              <a:defRPr/>
            </a:pPr>
            <a:endParaRPr kumimoji="0" lang="en-US" sz="1000" b="0" i="0" u="none" strike="noStrike" kern="0" cap="none" spc="0" normalizeH="0" baseline="0" noProof="0" dirty="0" smtClean="0">
              <a:ln>
                <a:noFill/>
              </a:ln>
              <a:solidFill>
                <a:srgbClr val="030201"/>
              </a:solidFill>
              <a:effectLst/>
              <a:uLnTx/>
              <a:uFillTx/>
              <a:latin typeface="Arial" pitchFamily="34" charset="0"/>
              <a:cs typeface="Arial" pitchFamily="34" charset="0"/>
            </a:endParaRPr>
          </a:p>
          <a:p>
            <a:pPr marL="1371600" lvl="2" indent="-457200">
              <a:buClr>
                <a:srgbClr val="030201"/>
              </a:buClr>
            </a:pPr>
            <a:r>
              <a:rPr lang="en-US" sz="1600" i="1" dirty="0" smtClean="0">
                <a:solidFill>
                  <a:schemeClr val="accent3"/>
                </a:solidFill>
                <a:latin typeface="Arial" pitchFamily="34" charset="0"/>
                <a:cs typeface="Arial" pitchFamily="34" charset="0"/>
              </a:rPr>
              <a:t>	</a:t>
            </a:r>
            <a:r>
              <a:rPr lang="en-US" sz="1500" i="1" dirty="0" smtClean="0">
                <a:solidFill>
                  <a:schemeClr val="accent3"/>
                </a:solidFill>
                <a:latin typeface="Arial" pitchFamily="34" charset="0"/>
                <a:cs typeface="Arial" pitchFamily="34" charset="0"/>
              </a:rPr>
              <a:t>For example, if you are a member of the </a:t>
            </a:r>
            <a:r>
              <a:rPr lang="en-US" sz="1500" b="1" i="1" dirty="0" smtClean="0">
                <a:solidFill>
                  <a:schemeClr val="accent3"/>
                </a:solidFill>
                <a:latin typeface="Arial" pitchFamily="34" charset="0"/>
                <a:cs typeface="Arial" pitchFamily="34" charset="0"/>
              </a:rPr>
              <a:t>My Bar Access </a:t>
            </a:r>
            <a:r>
              <a:rPr lang="en-US" sz="1500" i="1" dirty="0" smtClean="0">
                <a:solidFill>
                  <a:schemeClr val="accent3"/>
                </a:solidFill>
                <a:latin typeface="Arial" pitchFamily="34" charset="0"/>
                <a:cs typeface="Arial" pitchFamily="34" charset="0"/>
              </a:rPr>
              <a:t>Young Lawyers Division and the Access to Justice groups -- you will receive a digest for each group.</a:t>
            </a:r>
          </a:p>
          <a:p>
            <a:pPr marL="1371600" lvl="2" indent="-457200">
              <a:buClr>
                <a:srgbClr val="030201"/>
              </a:buClr>
            </a:pPr>
            <a:endParaRPr lang="en-US" sz="1000" i="1" dirty="0" smtClean="0">
              <a:solidFill>
                <a:schemeClr val="accent3"/>
              </a:solidFill>
              <a:latin typeface="Arial" pitchFamily="34" charset="0"/>
              <a:cs typeface="Arial" pitchFamily="34" charset="0"/>
            </a:endParaRPr>
          </a:p>
          <a:p>
            <a:pPr marL="914400" lvl="1" indent="-457200">
              <a:buClr>
                <a:srgbClr val="030201"/>
              </a:buClr>
              <a:buFont typeface="Arial" pitchFamily="34" charset="0"/>
              <a:buChar char="•"/>
            </a:pPr>
            <a:r>
              <a:rPr lang="en-US" sz="1600" b="1" u="sng" dirty="0" smtClean="0">
                <a:solidFill>
                  <a:schemeClr val="accent3"/>
                </a:solidFill>
                <a:latin typeface="Arial" pitchFamily="34" charset="0"/>
                <a:cs typeface="Arial" pitchFamily="34" charset="0"/>
              </a:rPr>
              <a:t>Legacy</a:t>
            </a:r>
            <a:r>
              <a:rPr lang="en-US" sz="1600" b="1" dirty="0" smtClean="0">
                <a:solidFill>
                  <a:schemeClr val="accent3"/>
                </a:solidFill>
                <a:latin typeface="Arial" pitchFamily="34" charset="0"/>
                <a:cs typeface="Arial" pitchFamily="34" charset="0"/>
              </a:rPr>
              <a:t> </a:t>
            </a:r>
            <a:r>
              <a:rPr lang="en-US" sz="1600" dirty="0" smtClean="0">
                <a:solidFill>
                  <a:schemeClr val="accent3"/>
                </a:solidFill>
                <a:latin typeface="Arial" pitchFamily="34" charset="0"/>
                <a:cs typeface="Arial" pitchFamily="34" charset="0"/>
              </a:rPr>
              <a:t>(most like a traditional listserv): You receive a message for every post in real-time. The Legacy options are plain text format (no HTML) and allow the subscriber to respond to a message, or create one, from an e-mail client as opposed to being logged into </a:t>
            </a:r>
            <a:r>
              <a:rPr lang="en-US" sz="1600" b="1" dirty="0" smtClean="0">
                <a:solidFill>
                  <a:schemeClr val="accent3"/>
                </a:solidFill>
                <a:latin typeface="Arial" pitchFamily="34" charset="0"/>
                <a:cs typeface="Arial" pitchFamily="34" charset="0"/>
              </a:rPr>
              <a:t>My Bar Access</a:t>
            </a:r>
            <a:r>
              <a:rPr lang="en-US" sz="1600" dirty="0" smtClean="0">
                <a:solidFill>
                  <a:schemeClr val="accent3"/>
                </a:solidFill>
                <a:latin typeface="Arial" pitchFamily="34" charset="0"/>
                <a:cs typeface="Arial" pitchFamily="34" charset="0"/>
              </a:rPr>
              <a:t>. This option does not allow attachments.</a:t>
            </a:r>
          </a:p>
          <a:p>
            <a:pPr marL="914400" lvl="1" indent="-457200">
              <a:buClr>
                <a:srgbClr val="030201"/>
              </a:buClr>
              <a:buFont typeface="Arial" pitchFamily="34" charset="0"/>
              <a:buChar char="•"/>
            </a:pPr>
            <a:endParaRPr lang="en-US" sz="1050" dirty="0" smtClean="0">
              <a:solidFill>
                <a:schemeClr val="accent3"/>
              </a:solidFill>
              <a:latin typeface="Arial" pitchFamily="34" charset="0"/>
              <a:cs typeface="Arial" pitchFamily="34" charset="0"/>
            </a:endParaRPr>
          </a:p>
          <a:p>
            <a:pPr marL="914400" lvl="1" indent="-457200">
              <a:buClr>
                <a:srgbClr val="030201"/>
              </a:buClr>
              <a:buFont typeface="Arial" pitchFamily="34" charset="0"/>
              <a:buChar char="•"/>
            </a:pPr>
            <a:r>
              <a:rPr lang="en-US" sz="1600" b="1" u="sng" dirty="0" smtClean="0">
                <a:solidFill>
                  <a:schemeClr val="accent3"/>
                </a:solidFill>
                <a:latin typeface="Arial" pitchFamily="34" charset="0"/>
                <a:cs typeface="Arial" pitchFamily="34" charset="0"/>
              </a:rPr>
              <a:t>No E-mails</a:t>
            </a:r>
            <a:r>
              <a:rPr lang="en-US" sz="1600" b="1" dirty="0" smtClean="0">
                <a:solidFill>
                  <a:schemeClr val="accent3"/>
                </a:solidFill>
                <a:latin typeface="Arial" pitchFamily="34" charset="0"/>
                <a:cs typeface="Arial" pitchFamily="34" charset="0"/>
              </a:rPr>
              <a:t> </a:t>
            </a:r>
            <a:r>
              <a:rPr lang="en-US" sz="1600" dirty="0" smtClean="0">
                <a:solidFill>
                  <a:schemeClr val="accent3"/>
                </a:solidFill>
                <a:latin typeface="Arial" pitchFamily="34" charset="0"/>
                <a:cs typeface="Arial" pitchFamily="34" charset="0"/>
              </a:rPr>
              <a:t>(Opting out of e-mail delivery. Not recommended): You will have to login to My Bar Access every time, to view discussion posts. </a:t>
            </a:r>
            <a:r>
              <a:rPr lang="en-US" sz="1600" dirty="0" smtClean="0">
                <a:solidFill>
                  <a:srgbClr val="030201"/>
                </a:solidFill>
                <a:latin typeface="Arial" pitchFamily="34" charset="0"/>
                <a:cs typeface="Arial" pitchFamily="34" charset="0"/>
              </a:rPr>
              <a:t>You must login to </a:t>
            </a:r>
            <a:r>
              <a:rPr lang="en-US" sz="1600" b="1" dirty="0" smtClean="0">
                <a:solidFill>
                  <a:srgbClr val="030201"/>
                </a:solidFill>
                <a:latin typeface="Arial" pitchFamily="34" charset="0"/>
                <a:cs typeface="Arial" pitchFamily="34" charset="0"/>
              </a:rPr>
              <a:t>My Bar Access </a:t>
            </a:r>
            <a:r>
              <a:rPr lang="en-US" sz="1600" dirty="0" smtClean="0">
                <a:solidFill>
                  <a:srgbClr val="030201"/>
                </a:solidFill>
                <a:latin typeface="Arial" pitchFamily="34" charset="0"/>
                <a:cs typeface="Arial" pitchFamily="34" charset="0"/>
              </a:rPr>
              <a:t>to respond to the </a:t>
            </a:r>
            <a:r>
              <a:rPr lang="en-US" sz="1600" b="1" dirty="0" smtClean="0">
                <a:solidFill>
                  <a:schemeClr val="bg1"/>
                </a:solidFill>
                <a:latin typeface="Arial" pitchFamily="34" charset="0"/>
                <a:cs typeface="Arial" pitchFamily="34" charset="0"/>
              </a:rPr>
              <a:t>discussion</a:t>
            </a:r>
            <a:r>
              <a:rPr lang="en-US" sz="1600" dirty="0" smtClean="0">
                <a:solidFill>
                  <a:srgbClr val="030201"/>
                </a:solidFill>
                <a:latin typeface="Arial" pitchFamily="34" charset="0"/>
                <a:cs typeface="Arial" pitchFamily="34" charset="0"/>
              </a:rPr>
              <a:t> thread.</a:t>
            </a:r>
            <a:endParaRPr lang="en-US" sz="1600" dirty="0" smtClean="0">
              <a:solidFill>
                <a:schemeClr val="accent3"/>
              </a:solidFill>
              <a:latin typeface="Arial" pitchFamily="34" charset="0"/>
              <a:cs typeface="Arial" pitchFamily="34" charset="0"/>
            </a:endParaRPr>
          </a:p>
          <a:p>
            <a:pPr marL="914400" lvl="1" indent="-457200">
              <a:buClr>
                <a:srgbClr val="030201"/>
              </a:buClr>
              <a:buFont typeface="Arial" pitchFamily="34" charset="0"/>
              <a:buChar char="•"/>
            </a:pPr>
            <a:endParaRPr lang="en-US" sz="1600" dirty="0" smtClean="0">
              <a:solidFill>
                <a:schemeClr val="accent3"/>
              </a:solidFill>
              <a:latin typeface="Arial" pitchFamily="34" charset="0"/>
              <a:cs typeface="Arial" pitchFamily="34" charset="0"/>
            </a:endParaRPr>
          </a:p>
          <a:p>
            <a:pPr marL="914400" lvl="1" indent="-457200">
              <a:buClr>
                <a:srgbClr val="030201"/>
              </a:buClr>
              <a:buFont typeface="Arial" pitchFamily="34" charset="0"/>
              <a:buChar char="•"/>
            </a:pPr>
            <a:endParaRPr lang="en-US" sz="1600" i="1" dirty="0" smtClean="0">
              <a:solidFill>
                <a:schemeClr val="accent3"/>
              </a:solidFill>
              <a:latin typeface="Arial" pitchFamily="34" charset="0"/>
              <a:cs typeface="Arial" pitchFamily="34" charset="0"/>
            </a:endParaRPr>
          </a:p>
          <a:p>
            <a:pPr marL="914400" lvl="1" indent="-457200">
              <a:buClr>
                <a:srgbClr val="030201"/>
              </a:buClr>
              <a:buFont typeface="Arial" pitchFamily="34" charset="0"/>
              <a:buChar char="•"/>
            </a:pPr>
            <a:endParaRPr kumimoji="0" lang="en-US" sz="1600" b="0" i="0" u="none" strike="noStrike" kern="0" cap="none" spc="0" normalizeH="0" baseline="0" noProof="0" dirty="0" smtClean="0">
              <a:ln>
                <a:noFill/>
              </a:ln>
              <a:solidFill>
                <a:srgbClr val="030201"/>
              </a:solidFill>
              <a:effectLst/>
              <a:uLnTx/>
              <a:uFillTx/>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100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par>
                          <p:cTn id="10" fill="hold">
                            <p:stCondLst>
                              <p:cond delay="2000"/>
                            </p:stCondLst>
                            <p:childTnLst>
                              <p:par>
                                <p:cTn id="11" presetID="50" presetClass="entr" presetSubtype="0" decel="100000" fill="hold" nodeType="after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p:cTn id="13" dur="1000" fill="hold"/>
                                        <p:tgtEl>
                                          <p:spTgt spid="7">
                                            <p:txEl>
                                              <p:pRg st="2" end="2"/>
                                            </p:txEl>
                                          </p:spTgt>
                                        </p:tgtEl>
                                        <p:attrNameLst>
                                          <p:attrName>ppt_w</p:attrName>
                                        </p:attrNameLst>
                                      </p:cBhvr>
                                      <p:tavLst>
                                        <p:tav tm="0">
                                          <p:val>
                                            <p:strVal val="#ppt_w+.3"/>
                                          </p:val>
                                        </p:tav>
                                        <p:tav tm="100000">
                                          <p:val>
                                            <p:strVal val="#ppt_w"/>
                                          </p:val>
                                        </p:tav>
                                      </p:tavLst>
                                    </p:anim>
                                    <p:anim calcmode="lin" valueType="num">
                                      <p:cBhvr>
                                        <p:cTn id="14" dur="10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15" dur="1000"/>
                                        <p:tgtEl>
                                          <p:spTgt spid="7">
                                            <p:txEl>
                                              <p:pRg st="2" end="2"/>
                                            </p:txEl>
                                          </p:spTgt>
                                        </p:tgtEl>
                                      </p:cBhvr>
                                    </p:animEffect>
                                  </p:childTnLst>
                                </p:cTn>
                              </p:par>
                              <p:par>
                                <p:cTn id="16" presetID="50" presetClass="entr" presetSubtype="0" decel="100000" fill="hold" nodeType="with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 calcmode="lin" valueType="num">
                                      <p:cBhvr>
                                        <p:cTn id="18" dur="1000" fill="hold"/>
                                        <p:tgtEl>
                                          <p:spTgt spid="7">
                                            <p:txEl>
                                              <p:pRg st="4" end="4"/>
                                            </p:txEl>
                                          </p:spTgt>
                                        </p:tgtEl>
                                        <p:attrNameLst>
                                          <p:attrName>ppt_w</p:attrName>
                                        </p:attrNameLst>
                                      </p:cBhvr>
                                      <p:tavLst>
                                        <p:tav tm="0">
                                          <p:val>
                                            <p:strVal val="#ppt_w+.3"/>
                                          </p:val>
                                        </p:tav>
                                        <p:tav tm="100000">
                                          <p:val>
                                            <p:strVal val="#ppt_w"/>
                                          </p:val>
                                        </p:tav>
                                      </p:tavLst>
                                    </p:anim>
                                    <p:anim calcmode="lin" valueType="num">
                                      <p:cBhvr>
                                        <p:cTn id="19" dur="1000" fill="hold"/>
                                        <p:tgtEl>
                                          <p:spTgt spid="7">
                                            <p:txEl>
                                              <p:pRg st="4" end="4"/>
                                            </p:txEl>
                                          </p:spTgt>
                                        </p:tgtEl>
                                        <p:attrNameLst>
                                          <p:attrName>ppt_h</p:attrName>
                                        </p:attrNameLst>
                                      </p:cBhvr>
                                      <p:tavLst>
                                        <p:tav tm="0">
                                          <p:val>
                                            <p:strVal val="#ppt_h"/>
                                          </p:val>
                                        </p:tav>
                                        <p:tav tm="100000">
                                          <p:val>
                                            <p:strVal val="#ppt_h"/>
                                          </p:val>
                                        </p:tav>
                                      </p:tavLst>
                                    </p:anim>
                                    <p:animEffect transition="in" filter="fade">
                                      <p:cBhvr>
                                        <p:cTn id="20" dur="1000"/>
                                        <p:tgtEl>
                                          <p:spTgt spid="7">
                                            <p:txEl>
                                              <p:pRg st="4" end="4"/>
                                            </p:txEl>
                                          </p:spTgt>
                                        </p:tgtEl>
                                      </p:cBhvr>
                                    </p:animEffect>
                                  </p:childTnLst>
                                </p:cTn>
                              </p:par>
                            </p:childTnLst>
                          </p:cTn>
                        </p:par>
                        <p:par>
                          <p:cTn id="21" fill="hold">
                            <p:stCondLst>
                              <p:cond delay="3000"/>
                            </p:stCondLst>
                            <p:childTnLst>
                              <p:par>
                                <p:cTn id="22" presetID="50" presetClass="entr" presetSubtype="0" decel="100000" fill="hold" nodeType="afterEffect">
                                  <p:stCondLst>
                                    <p:cond delay="0"/>
                                  </p:stCondLst>
                                  <p:childTnLst>
                                    <p:set>
                                      <p:cBhvr>
                                        <p:cTn id="23" dur="1" fill="hold">
                                          <p:stCondLst>
                                            <p:cond delay="0"/>
                                          </p:stCondLst>
                                        </p:cTn>
                                        <p:tgtEl>
                                          <p:spTgt spid="7">
                                            <p:txEl>
                                              <p:pRg st="6" end="6"/>
                                            </p:txEl>
                                          </p:spTgt>
                                        </p:tgtEl>
                                        <p:attrNameLst>
                                          <p:attrName>style.visibility</p:attrName>
                                        </p:attrNameLst>
                                      </p:cBhvr>
                                      <p:to>
                                        <p:strVal val="visible"/>
                                      </p:to>
                                    </p:set>
                                    <p:anim calcmode="lin" valueType="num">
                                      <p:cBhvr>
                                        <p:cTn id="24" dur="1000" fill="hold"/>
                                        <p:tgtEl>
                                          <p:spTgt spid="7">
                                            <p:txEl>
                                              <p:pRg st="6" end="6"/>
                                            </p:txEl>
                                          </p:spTgt>
                                        </p:tgtEl>
                                        <p:attrNameLst>
                                          <p:attrName>ppt_w</p:attrName>
                                        </p:attrNameLst>
                                      </p:cBhvr>
                                      <p:tavLst>
                                        <p:tav tm="0">
                                          <p:val>
                                            <p:strVal val="#ppt_w+.3"/>
                                          </p:val>
                                        </p:tav>
                                        <p:tav tm="100000">
                                          <p:val>
                                            <p:strVal val="#ppt_w"/>
                                          </p:val>
                                        </p:tav>
                                      </p:tavLst>
                                    </p:anim>
                                    <p:anim calcmode="lin" valueType="num">
                                      <p:cBhvr>
                                        <p:cTn id="25" dur="1000" fill="hold"/>
                                        <p:tgtEl>
                                          <p:spTgt spid="7">
                                            <p:txEl>
                                              <p:pRg st="6" end="6"/>
                                            </p:txEl>
                                          </p:spTgt>
                                        </p:tgtEl>
                                        <p:attrNameLst>
                                          <p:attrName>ppt_h</p:attrName>
                                        </p:attrNameLst>
                                      </p:cBhvr>
                                      <p:tavLst>
                                        <p:tav tm="0">
                                          <p:val>
                                            <p:strVal val="#ppt_h"/>
                                          </p:val>
                                        </p:tav>
                                        <p:tav tm="100000">
                                          <p:val>
                                            <p:strVal val="#ppt_h"/>
                                          </p:val>
                                        </p:tav>
                                      </p:tavLst>
                                    </p:anim>
                                    <p:animEffect transition="in" filter="fade">
                                      <p:cBhvr>
                                        <p:cTn id="26" dur="1000"/>
                                        <p:tgtEl>
                                          <p:spTgt spid="7">
                                            <p:txEl>
                                              <p:pRg st="6" end="6"/>
                                            </p:txEl>
                                          </p:spTgt>
                                        </p:tgtEl>
                                      </p:cBhvr>
                                    </p:animEffect>
                                  </p:childTnLst>
                                </p:cTn>
                              </p:par>
                            </p:childTnLst>
                          </p:cTn>
                        </p:par>
                        <p:par>
                          <p:cTn id="27" fill="hold">
                            <p:stCondLst>
                              <p:cond delay="4000"/>
                            </p:stCondLst>
                            <p:childTnLst>
                              <p:par>
                                <p:cTn id="28" presetID="50" presetClass="entr" presetSubtype="0" decel="100000" fill="hold" nodeType="afterEffect">
                                  <p:stCondLst>
                                    <p:cond delay="0"/>
                                  </p:stCondLst>
                                  <p:childTnLst>
                                    <p:set>
                                      <p:cBhvr>
                                        <p:cTn id="29" dur="1" fill="hold">
                                          <p:stCondLst>
                                            <p:cond delay="0"/>
                                          </p:stCondLst>
                                        </p:cTn>
                                        <p:tgtEl>
                                          <p:spTgt spid="7">
                                            <p:txEl>
                                              <p:pRg st="8" end="8"/>
                                            </p:txEl>
                                          </p:spTgt>
                                        </p:tgtEl>
                                        <p:attrNameLst>
                                          <p:attrName>style.visibility</p:attrName>
                                        </p:attrNameLst>
                                      </p:cBhvr>
                                      <p:to>
                                        <p:strVal val="visible"/>
                                      </p:to>
                                    </p:set>
                                    <p:anim calcmode="lin" valueType="num">
                                      <p:cBhvr>
                                        <p:cTn id="30" dur="1000" fill="hold"/>
                                        <p:tgtEl>
                                          <p:spTgt spid="7">
                                            <p:txEl>
                                              <p:pRg st="8" end="8"/>
                                            </p:txEl>
                                          </p:spTgt>
                                        </p:tgtEl>
                                        <p:attrNameLst>
                                          <p:attrName>ppt_w</p:attrName>
                                        </p:attrNameLst>
                                      </p:cBhvr>
                                      <p:tavLst>
                                        <p:tav tm="0">
                                          <p:val>
                                            <p:strVal val="#ppt_w+.3"/>
                                          </p:val>
                                        </p:tav>
                                        <p:tav tm="100000">
                                          <p:val>
                                            <p:strVal val="#ppt_w"/>
                                          </p:val>
                                        </p:tav>
                                      </p:tavLst>
                                    </p:anim>
                                    <p:anim calcmode="lin" valueType="num">
                                      <p:cBhvr>
                                        <p:cTn id="31" dur="1000" fill="hold"/>
                                        <p:tgtEl>
                                          <p:spTgt spid="7">
                                            <p:txEl>
                                              <p:pRg st="8" end="8"/>
                                            </p:txEl>
                                          </p:spTgt>
                                        </p:tgtEl>
                                        <p:attrNameLst>
                                          <p:attrName>ppt_h</p:attrName>
                                        </p:attrNameLst>
                                      </p:cBhvr>
                                      <p:tavLst>
                                        <p:tav tm="0">
                                          <p:val>
                                            <p:strVal val="#ppt_h"/>
                                          </p:val>
                                        </p:tav>
                                        <p:tav tm="100000">
                                          <p:val>
                                            <p:strVal val="#ppt_h"/>
                                          </p:val>
                                        </p:tav>
                                      </p:tavLst>
                                    </p:anim>
                                    <p:animEffect transition="in" filter="fade">
                                      <p:cBhvr>
                                        <p:cTn id="32" dur="1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28" name="Picture 27" descr="Announcements - unzoomed copy.jpg"/>
          <p:cNvPicPr>
            <a:picLocks noChangeAspect="1"/>
          </p:cNvPicPr>
          <p:nvPr/>
        </p:nvPicPr>
        <p:blipFill>
          <a:blip r:embed="rId2" cstate="print"/>
          <a:stretch>
            <a:fillRect/>
          </a:stretch>
        </p:blipFill>
        <p:spPr>
          <a:xfrm>
            <a:off x="2133600" y="685800"/>
            <a:ext cx="4764009" cy="5903863"/>
          </a:xfrm>
          <a:prstGeom prst="rect">
            <a:avLst/>
          </a:prstGeom>
          <a:ln>
            <a:solidFill>
              <a:schemeClr val="tx1"/>
            </a:solidFill>
          </a:ln>
        </p:spPr>
      </p:pic>
      <p:sp>
        <p:nvSpPr>
          <p:cNvPr id="19" name="TextBox 18"/>
          <p:cNvSpPr txBox="1"/>
          <p:nvPr/>
        </p:nvSpPr>
        <p:spPr>
          <a:xfrm>
            <a:off x="6858000" y="2057400"/>
            <a:ext cx="20574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More Options -- Click to “show most rated.” </a:t>
            </a:r>
            <a:endParaRPr lang="en-US" sz="1200" dirty="0">
              <a:solidFill>
                <a:schemeClr val="accent3"/>
              </a:solidFill>
              <a:latin typeface="Arial" pitchFamily="34" charset="0"/>
              <a:cs typeface="Arial" pitchFamily="34" charset="0"/>
            </a:endParaRPr>
          </a:p>
        </p:txBody>
      </p:sp>
      <p:pic>
        <p:nvPicPr>
          <p:cNvPr id="30" name="Picture 29" descr="discussions homepage zoomed.jpg"/>
          <p:cNvPicPr>
            <a:picLocks noChangeAspect="1"/>
          </p:cNvPicPr>
          <p:nvPr/>
        </p:nvPicPr>
        <p:blipFill>
          <a:blip r:embed="rId3" cstate="print"/>
          <a:stretch>
            <a:fillRect/>
          </a:stretch>
        </p:blipFill>
        <p:spPr>
          <a:xfrm>
            <a:off x="2845633" y="1981200"/>
            <a:ext cx="3147933" cy="3620124"/>
          </a:xfrm>
          <a:prstGeom prst="rect">
            <a:avLst/>
          </a:prstGeom>
          <a:ln>
            <a:solidFill>
              <a:schemeClr val="tx1"/>
            </a:solidFill>
          </a:ln>
        </p:spPr>
      </p:pic>
      <p:sp>
        <p:nvSpPr>
          <p:cNvPr id="9" name="Rectangle 8"/>
          <p:cNvSpPr/>
          <p:nvPr/>
        </p:nvSpPr>
        <p:spPr>
          <a:xfrm>
            <a:off x="2133600" y="4648200"/>
            <a:ext cx="1600200" cy="19812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11" name="Straight Connector 10"/>
          <p:cNvCxnSpPr/>
          <p:nvPr/>
        </p:nvCxnSpPr>
        <p:spPr>
          <a:xfrm>
            <a:off x="2057400" y="2209800"/>
            <a:ext cx="8382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52400" y="2057400"/>
            <a:ext cx="1828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Header for content item</a:t>
            </a:r>
            <a:endParaRPr lang="en-US" sz="1200" dirty="0">
              <a:solidFill>
                <a:schemeClr val="accent3"/>
              </a:solidFill>
              <a:latin typeface="Arial" pitchFamily="34" charset="0"/>
              <a:cs typeface="Arial" pitchFamily="34" charset="0"/>
            </a:endParaRPr>
          </a:p>
        </p:txBody>
      </p:sp>
      <p:cxnSp>
        <p:nvCxnSpPr>
          <p:cNvPr id="16" name="Straight Connector 15"/>
          <p:cNvCxnSpPr>
            <a:stCxn id="17" idx="3"/>
          </p:cNvCxnSpPr>
          <p:nvPr/>
        </p:nvCxnSpPr>
        <p:spPr>
          <a:xfrm flipV="1">
            <a:off x="1981200" y="2514600"/>
            <a:ext cx="1066800" cy="307033"/>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52400" y="2590800"/>
            <a:ext cx="18288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Titles of latest discussions</a:t>
            </a:r>
            <a:endParaRPr lang="en-US" sz="1200" dirty="0">
              <a:solidFill>
                <a:schemeClr val="accent3"/>
              </a:solidFill>
              <a:latin typeface="Arial" pitchFamily="34" charset="0"/>
              <a:cs typeface="Arial" pitchFamily="34" charset="0"/>
            </a:endParaRPr>
          </a:p>
        </p:txBody>
      </p:sp>
      <p:cxnSp>
        <p:nvCxnSpPr>
          <p:cNvPr id="18" name="Straight Connector 17"/>
          <p:cNvCxnSpPr/>
          <p:nvPr/>
        </p:nvCxnSpPr>
        <p:spPr>
          <a:xfrm>
            <a:off x="5791200" y="2743200"/>
            <a:ext cx="990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52400" y="4482152"/>
            <a:ext cx="1828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Discussion text</a:t>
            </a:r>
            <a:endParaRPr lang="en-US" sz="1200" dirty="0">
              <a:solidFill>
                <a:schemeClr val="accent3"/>
              </a:solidFill>
              <a:latin typeface="Arial" pitchFamily="34" charset="0"/>
              <a:cs typeface="Arial" pitchFamily="34" charset="0"/>
            </a:endParaRPr>
          </a:p>
        </p:txBody>
      </p:sp>
      <p:sp>
        <p:nvSpPr>
          <p:cNvPr id="23" name="Left Brace 22"/>
          <p:cNvSpPr/>
          <p:nvPr/>
        </p:nvSpPr>
        <p:spPr>
          <a:xfrm>
            <a:off x="2133600" y="4191000"/>
            <a:ext cx="914400" cy="838200"/>
          </a:xfrm>
          <a:prstGeom prst="leftBrace">
            <a:avLst>
              <a:gd name="adj1" fmla="val 8333"/>
              <a:gd name="adj2" fmla="val 48182"/>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a:off x="6858000" y="3962400"/>
            <a:ext cx="20574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Read “more” links</a:t>
            </a:r>
            <a:endParaRPr lang="en-US" sz="1200" dirty="0">
              <a:solidFill>
                <a:schemeClr val="accent3"/>
              </a:solidFill>
              <a:latin typeface="Arial" pitchFamily="34" charset="0"/>
              <a:cs typeface="Arial" pitchFamily="34" charset="0"/>
            </a:endParaRPr>
          </a:p>
        </p:txBody>
      </p:sp>
      <p:cxnSp>
        <p:nvCxnSpPr>
          <p:cNvPr id="41" name="Straight Connector 40"/>
          <p:cNvCxnSpPr/>
          <p:nvPr/>
        </p:nvCxnSpPr>
        <p:spPr>
          <a:xfrm flipV="1">
            <a:off x="5715000" y="4142096"/>
            <a:ext cx="1066800" cy="7620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52400" y="5029200"/>
            <a:ext cx="18288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to view previous discussions.</a:t>
            </a:r>
            <a:endParaRPr lang="en-US" sz="1200" dirty="0">
              <a:solidFill>
                <a:schemeClr val="accent3"/>
              </a:solidFill>
              <a:latin typeface="Arial" pitchFamily="34" charset="0"/>
              <a:cs typeface="Arial" pitchFamily="34" charset="0"/>
            </a:endParaRPr>
          </a:p>
        </p:txBody>
      </p:sp>
      <p:cxnSp>
        <p:nvCxnSpPr>
          <p:cNvPr id="50" name="Straight Connector 49"/>
          <p:cNvCxnSpPr/>
          <p:nvPr/>
        </p:nvCxnSpPr>
        <p:spPr>
          <a:xfrm>
            <a:off x="2057400" y="5257800"/>
            <a:ext cx="9144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6858000" y="5037160"/>
            <a:ext cx="20574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to “post” a new discussion.</a:t>
            </a:r>
            <a:endParaRPr lang="en-US" sz="1200" dirty="0">
              <a:solidFill>
                <a:schemeClr val="accent3"/>
              </a:solidFill>
              <a:latin typeface="Arial" pitchFamily="34" charset="0"/>
              <a:cs typeface="Arial" pitchFamily="34" charset="0"/>
            </a:endParaRPr>
          </a:p>
        </p:txBody>
      </p:sp>
      <p:sp>
        <p:nvSpPr>
          <p:cNvPr id="25" name="TextBox 24"/>
          <p:cNvSpPr txBox="1"/>
          <p:nvPr/>
        </p:nvSpPr>
        <p:spPr>
          <a:xfrm>
            <a:off x="5715000" y="3200400"/>
            <a:ext cx="2438400" cy="1015663"/>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solidFill>
              <a:schemeClr val="accent1"/>
            </a:solidFill>
          </a:ln>
        </p:spPr>
        <p:txBody>
          <a:bodyPr wrap="square" rtlCol="0">
            <a:spAutoFit/>
          </a:bodyPr>
          <a:lstStyle/>
          <a:p>
            <a:pPr algn="ctr"/>
            <a:r>
              <a:rPr lang="en-US" sz="2000" i="1" dirty="0" smtClean="0">
                <a:solidFill>
                  <a:schemeClr val="accent3"/>
                </a:solidFill>
                <a:latin typeface="Arial" pitchFamily="34" charset="0"/>
                <a:cs typeface="Arial" pitchFamily="34" charset="0"/>
              </a:rPr>
              <a:t>Click the screen to find out about </a:t>
            </a:r>
            <a:br>
              <a:rPr lang="en-US" sz="2000" i="1" dirty="0" smtClean="0">
                <a:solidFill>
                  <a:schemeClr val="accent3"/>
                </a:solidFill>
                <a:latin typeface="Arial" pitchFamily="34" charset="0"/>
                <a:cs typeface="Arial" pitchFamily="34" charset="0"/>
              </a:rPr>
            </a:br>
            <a:r>
              <a:rPr lang="en-US" sz="2000" b="1" i="1" dirty="0" smtClean="0">
                <a:solidFill>
                  <a:schemeClr val="bg1"/>
                </a:solidFill>
                <a:latin typeface="Arial" pitchFamily="34" charset="0"/>
                <a:cs typeface="Arial" pitchFamily="34" charset="0"/>
              </a:rPr>
              <a:t>discussions</a:t>
            </a:r>
            <a:endParaRPr lang="en-US" sz="2000" b="1" i="1" dirty="0">
              <a:solidFill>
                <a:schemeClr val="accent3"/>
              </a:solidFill>
              <a:latin typeface="Arial" pitchFamily="34" charset="0"/>
              <a:cs typeface="Arial" pitchFamily="34" charset="0"/>
            </a:endParaRPr>
          </a:p>
        </p:txBody>
      </p:sp>
      <p:cxnSp>
        <p:nvCxnSpPr>
          <p:cNvPr id="35" name="Straight Connector 34"/>
          <p:cNvCxnSpPr/>
          <p:nvPr/>
        </p:nvCxnSpPr>
        <p:spPr>
          <a:xfrm>
            <a:off x="2057400" y="2819400"/>
            <a:ext cx="990600" cy="5334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858000" y="2667000"/>
            <a:ext cx="20574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Poster, date and time of post</a:t>
            </a:r>
            <a:endParaRPr lang="en-US" sz="1200" dirty="0">
              <a:solidFill>
                <a:schemeClr val="accent3"/>
              </a:solidFill>
              <a:latin typeface="Arial" pitchFamily="34" charset="0"/>
              <a:cs typeface="Arial" pitchFamily="34" charset="0"/>
            </a:endParaRPr>
          </a:p>
        </p:txBody>
      </p:sp>
      <p:cxnSp>
        <p:nvCxnSpPr>
          <p:cNvPr id="40" name="Straight Connector 39"/>
          <p:cNvCxnSpPr/>
          <p:nvPr/>
        </p:nvCxnSpPr>
        <p:spPr>
          <a:xfrm>
            <a:off x="5943600" y="2209800"/>
            <a:ext cx="8382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742296" y="3227696"/>
            <a:ext cx="1066800" cy="9144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867400" y="5257800"/>
            <a:ext cx="9144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7" name="Subtitle 2"/>
          <p:cNvSpPr txBox="1">
            <a:spLocks/>
          </p:cNvSpPr>
          <p:nvPr/>
        </p:nvSpPr>
        <p:spPr>
          <a:xfrm>
            <a:off x="-228600" y="152400"/>
            <a:ext cx="9372600" cy="457200"/>
          </a:xfrm>
          <a:prstGeom prst="rect">
            <a:avLst/>
          </a:prstGeom>
          <a:effectLst/>
        </p:spPr>
        <p:txBody>
          <a:bodyPr>
            <a:noAutofit/>
          </a:bodyPr>
          <a:lstStyle/>
          <a:p>
            <a:pPr marL="365760" marR="0" lvl="0" indent="-256032" algn="ctr" defTabSz="914400" rtl="0" eaLnBrk="1" fontAlgn="auto" latinLnBrk="0" hangingPunct="1">
              <a:lnSpc>
                <a:spcPct val="100000"/>
              </a:lnSpc>
              <a:spcAft>
                <a:spcPts val="0"/>
              </a:spcAft>
              <a:buClr>
                <a:schemeClr val="accent1"/>
              </a:buClr>
              <a:buSzPct val="68000"/>
              <a:tabLst/>
              <a:defRPr/>
            </a:pPr>
            <a:r>
              <a:rPr lang="en-US" sz="22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How to Access the </a:t>
            </a:r>
            <a:r>
              <a:rPr lang="en-US" sz="22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Discussions</a:t>
            </a:r>
            <a:r>
              <a:rPr lang="en-US" sz="22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 from Your </a:t>
            </a:r>
            <a:r>
              <a:rPr lang="en-US" sz="22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My Bar Access </a:t>
            </a:r>
            <a:r>
              <a:rPr lang="en-US" sz="2200" b="1" u="sng"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Homepage</a:t>
            </a:r>
            <a:endParaRPr kumimoji="0" lang="en-US" sz="2200" b="1" u="sng" strike="noStrike" kern="1200" cap="none" spc="0" normalizeH="0" baseline="0" noProof="0" dirty="0">
              <a:ln w="3175">
                <a:noFill/>
              </a:ln>
              <a:solidFill>
                <a:srgbClr val="CCB676"/>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51" presetClass="entr" presetSubtype="0" fill="hold" grpId="0" nodeType="after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70" decel="100000"/>
                                        <p:tgtEl>
                                          <p:spTgt spid="9"/>
                                        </p:tgtEl>
                                      </p:cBhvr>
                                    </p:animEffect>
                                    <p:animScale>
                                      <p:cBhvr>
                                        <p:cTn id="11" dur="770" decel="100000"/>
                                        <p:tgtEl>
                                          <p:spTgt spid="9"/>
                                        </p:tgtEl>
                                      </p:cBhvr>
                                      <p:from x="10000" y="10000"/>
                                      <p:to x="200000" y="450000"/>
                                    </p:animScale>
                                    <p:animScale>
                                      <p:cBhvr>
                                        <p:cTn id="12" dur="1230" accel="100000" fill="hold">
                                          <p:stCondLst>
                                            <p:cond delay="770"/>
                                          </p:stCondLst>
                                        </p:cTn>
                                        <p:tgtEl>
                                          <p:spTgt spid="9"/>
                                        </p:tgtEl>
                                      </p:cBhvr>
                                      <p:from x="200000" y="450000"/>
                                      <p:to x="100000" y="100000"/>
                                    </p:animScale>
                                    <p:set>
                                      <p:cBhvr>
                                        <p:cTn id="13" dur="770" fill="hold"/>
                                        <p:tgtEl>
                                          <p:spTgt spid="9"/>
                                        </p:tgtEl>
                                        <p:attrNameLst>
                                          <p:attrName>ppt_x</p:attrName>
                                        </p:attrNameLst>
                                      </p:cBhvr>
                                      <p:to>
                                        <p:strVal val="(0.5)"/>
                                      </p:to>
                                    </p:set>
                                    <p:anim from="(0.5)" to="(#ppt_x)" calcmode="lin" valueType="num">
                                      <p:cBhvr>
                                        <p:cTn id="14" dur="1230" accel="100000" fill="hold">
                                          <p:stCondLst>
                                            <p:cond delay="770"/>
                                          </p:stCondLst>
                                        </p:cTn>
                                        <p:tgtEl>
                                          <p:spTgt spid="9"/>
                                        </p:tgtEl>
                                        <p:attrNameLst>
                                          <p:attrName>ppt_x</p:attrName>
                                        </p:attrNameLst>
                                      </p:cBhvr>
                                    </p:anim>
                                    <p:set>
                                      <p:cBhvr>
                                        <p:cTn id="15" dur="770" fill="hold"/>
                                        <p:tgtEl>
                                          <p:spTgt spid="9"/>
                                        </p:tgtEl>
                                        <p:attrNameLst>
                                          <p:attrName>ppt_y</p:attrName>
                                        </p:attrNameLst>
                                      </p:cBhvr>
                                      <p:to>
                                        <p:strVal val="(#ppt_y+0.4)"/>
                                      </p:to>
                                    </p:set>
                                    <p:anim from="(#ppt_y+0.4)" to="(#ppt_y)" calcmode="lin" valueType="num">
                                      <p:cBhvr>
                                        <p:cTn id="16" dur="1230" accel="100000" fill="hold">
                                          <p:stCondLst>
                                            <p:cond delay="770"/>
                                          </p:stCondLst>
                                        </p:cTn>
                                        <p:tgtEl>
                                          <p:spTgt spid="9"/>
                                        </p:tgtEl>
                                        <p:attrNameLst>
                                          <p:attrName>ppt_y</p:attrName>
                                        </p:attrNameLst>
                                      </p:cBhvr>
                                    </p:anim>
                                  </p:childTnLst>
                                </p:cTn>
                              </p:par>
                            </p:childTnLst>
                          </p:cTn>
                        </p:par>
                        <p:par>
                          <p:cTn id="17" fill="hold">
                            <p:stCondLst>
                              <p:cond delay="2500"/>
                            </p:stCondLst>
                            <p:childTnLst>
                              <p:par>
                                <p:cTn id="18" presetID="9"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dissolve">
                                      <p:cBhvr>
                                        <p:cTn id="20" dur="10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1000" fill="hold"/>
                                        <p:tgtEl>
                                          <p:spTgt spid="30"/>
                                        </p:tgtEl>
                                        <p:attrNameLst>
                                          <p:attrName>ppt_w</p:attrName>
                                        </p:attrNameLst>
                                      </p:cBhvr>
                                      <p:tavLst>
                                        <p:tav tm="0">
                                          <p:val>
                                            <p:strVal val="#ppt_w*0.70"/>
                                          </p:val>
                                        </p:tav>
                                        <p:tav tm="100000">
                                          <p:val>
                                            <p:strVal val="#ppt_w"/>
                                          </p:val>
                                        </p:tav>
                                      </p:tavLst>
                                    </p:anim>
                                    <p:anim calcmode="lin" valueType="num">
                                      <p:cBhvr>
                                        <p:cTn id="26" dur="1000" fill="hold"/>
                                        <p:tgtEl>
                                          <p:spTgt spid="30"/>
                                        </p:tgtEl>
                                        <p:attrNameLst>
                                          <p:attrName>ppt_h</p:attrName>
                                        </p:attrNameLst>
                                      </p:cBhvr>
                                      <p:tavLst>
                                        <p:tav tm="0">
                                          <p:val>
                                            <p:strVal val="#ppt_h"/>
                                          </p:val>
                                        </p:tav>
                                        <p:tav tm="100000">
                                          <p:val>
                                            <p:strVal val="#ppt_h"/>
                                          </p:val>
                                        </p:tav>
                                      </p:tavLst>
                                    </p:anim>
                                    <p:animEffect transition="in" filter="fade">
                                      <p:cBhvr>
                                        <p:cTn id="27" dur="1000"/>
                                        <p:tgtEl>
                                          <p:spTgt spid="30"/>
                                        </p:tgtEl>
                                      </p:cBhvr>
                                    </p:animEffect>
                                  </p:childTnLst>
                                </p:cTn>
                              </p:par>
                            </p:childTnLst>
                          </p:cTn>
                        </p:par>
                        <p:par>
                          <p:cTn id="28" fill="hold">
                            <p:stCondLst>
                              <p:cond delay="1000"/>
                            </p:stCondLst>
                            <p:childTnLst>
                              <p:par>
                                <p:cTn id="29" presetID="10" presetClass="exit" presetSubtype="0" fill="hold" grpId="1" nodeType="afterEffect">
                                  <p:stCondLst>
                                    <p:cond delay="0"/>
                                  </p:stCondLst>
                                  <p:childTnLst>
                                    <p:animEffect transition="out" filter="fade">
                                      <p:cBhvr>
                                        <p:cTn id="30" dur="2000"/>
                                        <p:tgtEl>
                                          <p:spTgt spid="9"/>
                                        </p:tgtEl>
                                      </p:cBhvr>
                                    </p:animEffect>
                                    <p:set>
                                      <p:cBhvr>
                                        <p:cTn id="31" dur="1" fill="hold">
                                          <p:stCondLst>
                                            <p:cond delay="1999"/>
                                          </p:stCondLst>
                                        </p:cTn>
                                        <p:tgtEl>
                                          <p:spTgt spid="9"/>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2000"/>
                                        <p:tgtEl>
                                          <p:spTgt spid="28"/>
                                        </p:tgtEl>
                                      </p:cBhvr>
                                    </p:animEffect>
                                    <p:set>
                                      <p:cBhvr>
                                        <p:cTn id="34" dur="1" fill="hold">
                                          <p:stCondLst>
                                            <p:cond delay="1999"/>
                                          </p:stCondLst>
                                        </p:cTn>
                                        <p:tgtEl>
                                          <p:spTgt spid="28"/>
                                        </p:tgtEl>
                                        <p:attrNameLst>
                                          <p:attrName>style.visibility</p:attrName>
                                        </p:attrNameLst>
                                      </p:cBhvr>
                                      <p:to>
                                        <p:strVal val="hidden"/>
                                      </p:to>
                                    </p:set>
                                  </p:childTnLst>
                                </p:cTn>
                              </p:par>
                            </p:childTnLst>
                          </p:cTn>
                        </p:par>
                        <p:par>
                          <p:cTn id="35" fill="hold">
                            <p:stCondLst>
                              <p:cond delay="3000"/>
                            </p:stCondLst>
                            <p:childTnLst>
                              <p:par>
                                <p:cTn id="36" presetID="9" presetClass="entr" presetSubtype="0" fill="hold" grpId="0" nodeType="afterEffect">
                                  <p:stCondLst>
                                    <p:cond delay="500"/>
                                  </p:stCondLst>
                                  <p:childTnLst>
                                    <p:set>
                                      <p:cBhvr>
                                        <p:cTn id="37" dur="1" fill="hold">
                                          <p:stCondLst>
                                            <p:cond delay="0"/>
                                          </p:stCondLst>
                                        </p:cTn>
                                        <p:tgtEl>
                                          <p:spTgt spid="13"/>
                                        </p:tgtEl>
                                        <p:attrNameLst>
                                          <p:attrName>style.visibility</p:attrName>
                                        </p:attrNameLst>
                                      </p:cBhvr>
                                      <p:to>
                                        <p:strVal val="visible"/>
                                      </p:to>
                                    </p:set>
                                    <p:animEffect transition="in" filter="dissolve">
                                      <p:cBhvr>
                                        <p:cTn id="38" dur="500"/>
                                        <p:tgtEl>
                                          <p:spTgt spid="13"/>
                                        </p:tgtEl>
                                      </p:cBhvr>
                                    </p:animEffect>
                                  </p:childTnLst>
                                </p:cTn>
                              </p:par>
                              <p:par>
                                <p:cTn id="39" presetID="9"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dissolve">
                                      <p:cBhvr>
                                        <p:cTn id="41" dur="500"/>
                                        <p:tgtEl>
                                          <p:spTgt spid="11"/>
                                        </p:tgtEl>
                                      </p:cBhvr>
                                    </p:animEffect>
                                  </p:childTnLst>
                                </p:cTn>
                              </p:par>
                              <p:par>
                                <p:cTn id="42" presetID="9" presetClass="entr" presetSubtype="0"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dissolve">
                                      <p:cBhvr>
                                        <p:cTn id="44" dur="500"/>
                                        <p:tgtEl>
                                          <p:spTgt spid="40"/>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dissolve">
                                      <p:cBhvr>
                                        <p:cTn id="47" dur="500"/>
                                        <p:tgtEl>
                                          <p:spTgt spid="19"/>
                                        </p:tgtEl>
                                      </p:cBhvr>
                                    </p:animEffect>
                                  </p:childTnLst>
                                </p:cTn>
                              </p:par>
                              <p:par>
                                <p:cTn id="48" presetID="9"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dissolve">
                                      <p:cBhvr>
                                        <p:cTn id="50" dur="500"/>
                                        <p:tgtEl>
                                          <p:spTgt spid="16"/>
                                        </p:tgtEl>
                                      </p:cBhvr>
                                    </p:animEffect>
                                  </p:childTnLst>
                                </p:cTn>
                              </p:par>
                              <p:par>
                                <p:cTn id="51" presetID="9"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dissolve">
                                      <p:cBhvr>
                                        <p:cTn id="53" dur="500"/>
                                        <p:tgtEl>
                                          <p:spTgt spid="35"/>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dissolve">
                                      <p:cBhvr>
                                        <p:cTn id="56" dur="500"/>
                                        <p:tgtEl>
                                          <p:spTgt spid="17"/>
                                        </p:tgtEl>
                                      </p:cBhvr>
                                    </p:animEffect>
                                  </p:childTnLst>
                                </p:cTn>
                              </p:par>
                              <p:par>
                                <p:cTn id="57" presetID="9"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dissolve">
                                      <p:cBhvr>
                                        <p:cTn id="59" dur="500"/>
                                        <p:tgtEl>
                                          <p:spTgt spid="18"/>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dissolve">
                                      <p:cBhvr>
                                        <p:cTn id="62" dur="500"/>
                                        <p:tgtEl>
                                          <p:spTgt spid="38"/>
                                        </p:tgtEl>
                                      </p:cBhvr>
                                    </p:animEffect>
                                  </p:childTnLst>
                                </p:cTn>
                              </p:par>
                              <p:par>
                                <p:cTn id="63" presetID="9" presetClass="entr" presetSubtype="0" fill="hold" nodeType="with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dissolve">
                                      <p:cBhvr>
                                        <p:cTn id="65" dur="500"/>
                                        <p:tgtEl>
                                          <p:spTgt spid="44"/>
                                        </p:tgtEl>
                                      </p:cBhvr>
                                    </p:animEffect>
                                  </p:childTnLst>
                                </p:cTn>
                              </p:par>
                              <p:par>
                                <p:cTn id="66" presetID="9" presetClass="entr" presetSubtype="0" fill="hold"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dissolve">
                                      <p:cBhvr>
                                        <p:cTn id="68" dur="500"/>
                                        <p:tgtEl>
                                          <p:spTgt spid="41"/>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dissolve">
                                      <p:cBhvr>
                                        <p:cTn id="71" dur="500"/>
                                        <p:tgtEl>
                                          <p:spTgt spid="24"/>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dissolve">
                                      <p:cBhvr>
                                        <p:cTn id="74" dur="500"/>
                                        <p:tgtEl>
                                          <p:spTgt spid="22"/>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dissolve">
                                      <p:cBhvr>
                                        <p:cTn id="77" dur="500"/>
                                        <p:tgtEl>
                                          <p:spTgt spid="23"/>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dissolve">
                                      <p:cBhvr>
                                        <p:cTn id="80" dur="500"/>
                                        <p:tgtEl>
                                          <p:spTgt spid="48"/>
                                        </p:tgtEl>
                                      </p:cBhvr>
                                    </p:animEffect>
                                  </p:childTnLst>
                                </p:cTn>
                              </p:par>
                              <p:par>
                                <p:cTn id="81" presetID="9" presetClass="entr" presetSubtype="0" fill="hold" nodeType="with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dissolve">
                                      <p:cBhvr>
                                        <p:cTn id="83" dur="500"/>
                                        <p:tgtEl>
                                          <p:spTgt spid="50"/>
                                        </p:tgtEl>
                                      </p:cBhvr>
                                    </p:animEffect>
                                  </p:childTnLst>
                                </p:cTn>
                              </p:par>
                              <p:par>
                                <p:cTn id="84" presetID="9" presetClass="entr" presetSubtype="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dissolve">
                                      <p:cBhvr>
                                        <p:cTn id="86" dur="500"/>
                                        <p:tgtEl>
                                          <p:spTgt spid="46"/>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dissolve">
                                      <p:cBhvr>
                                        <p:cTn id="89" dur="500"/>
                                        <p:tgtEl>
                                          <p:spTgt spid="51"/>
                                        </p:tgtEl>
                                      </p:cBhvr>
                                    </p:animEffect>
                                  </p:childTnLst>
                                </p:cTn>
                              </p:par>
                            </p:childTnLst>
                          </p:cTn>
                        </p:par>
                        <p:par>
                          <p:cTn id="90" fill="hold">
                            <p:stCondLst>
                              <p:cond delay="4000"/>
                            </p:stCondLst>
                            <p:childTnLst>
                              <p:par>
                                <p:cTn id="91" presetID="27" presetClass="emph" presetSubtype="0" fill="hold" grpId="1" nodeType="afterEffect">
                                  <p:stCondLst>
                                    <p:cond delay="500"/>
                                  </p:stCondLst>
                                  <p:childTnLst>
                                    <p:animClr clrSpc="rgb">
                                      <p:cBhvr override="childStyle">
                                        <p:cTn id="92" dur="250" autoRev="1" fill="hold"/>
                                        <p:tgtEl>
                                          <p:spTgt spid="51"/>
                                        </p:tgtEl>
                                        <p:attrNameLst>
                                          <p:attrName>style.color</p:attrName>
                                        </p:attrNameLst>
                                      </p:cBhvr>
                                      <p:to>
                                        <a:schemeClr val="bg1"/>
                                      </p:to>
                                    </p:animClr>
                                    <p:animClr clrSpc="rgb">
                                      <p:cBhvr>
                                        <p:cTn id="93" dur="250" autoRev="1" fill="hold"/>
                                        <p:tgtEl>
                                          <p:spTgt spid="51"/>
                                        </p:tgtEl>
                                        <p:attrNameLst>
                                          <p:attrName>fillcolor</p:attrName>
                                        </p:attrNameLst>
                                      </p:cBhvr>
                                      <p:to>
                                        <a:schemeClr val="bg1"/>
                                      </p:to>
                                    </p:animClr>
                                    <p:set>
                                      <p:cBhvr>
                                        <p:cTn id="94" dur="250" autoRev="1" fill="hold"/>
                                        <p:tgtEl>
                                          <p:spTgt spid="51"/>
                                        </p:tgtEl>
                                        <p:attrNameLst>
                                          <p:attrName>fill.type</p:attrName>
                                        </p:attrNameLst>
                                      </p:cBhvr>
                                      <p:to>
                                        <p:strVal val="solid"/>
                                      </p:to>
                                    </p:set>
                                    <p:set>
                                      <p:cBhvr>
                                        <p:cTn id="95" dur="250" autoRev="1" fill="hold"/>
                                        <p:tgtEl>
                                          <p:spTgt spid="5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9" grpId="1" animBg="1"/>
      <p:bldP spid="13" grpId="0" animBg="1"/>
      <p:bldP spid="17" grpId="0" animBg="1"/>
      <p:bldP spid="22" grpId="0" animBg="1"/>
      <p:bldP spid="23" grpId="0" animBg="1"/>
      <p:bldP spid="24" grpId="0" animBg="1"/>
      <p:bldP spid="48" grpId="0" animBg="1"/>
      <p:bldP spid="51" grpId="0" animBg="1"/>
      <p:bldP spid="51" grpId="1" animBg="1"/>
      <p:bldP spid="25" grpId="0" animBg="1"/>
      <p:bldP spid="3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rcRect/>
          <a:stretch>
            <a:fillRect/>
          </a:stretch>
        </p:blipFill>
        <p:spPr bwMode="auto">
          <a:xfrm>
            <a:off x="1981200" y="990600"/>
            <a:ext cx="5144575" cy="5698331"/>
          </a:xfrm>
          <a:prstGeom prst="rect">
            <a:avLst/>
          </a:prstGeom>
          <a:noFill/>
          <a:ln w="9525">
            <a:solidFill>
              <a:schemeClr val="tx1"/>
            </a:solidFill>
            <a:miter lim="800000"/>
            <a:headEnd/>
            <a:tailEnd/>
          </a:ln>
          <a:effectLst/>
        </p:spPr>
      </p:pic>
      <p:sp>
        <p:nvSpPr>
          <p:cNvPr id="11" name="Rectangle 10"/>
          <p:cNvSpPr/>
          <p:nvPr/>
        </p:nvSpPr>
        <p:spPr>
          <a:xfrm>
            <a:off x="1981200" y="2895600"/>
            <a:ext cx="3124200" cy="9144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TextBox 21"/>
          <p:cNvSpPr txBox="1"/>
          <p:nvPr/>
        </p:nvSpPr>
        <p:spPr>
          <a:xfrm>
            <a:off x="685800" y="4191000"/>
            <a:ext cx="2667000" cy="323165"/>
          </a:xfrm>
          <a:prstGeom prst="rect">
            <a:avLst/>
          </a:prstGeom>
          <a:noFill/>
          <a:ln w="38100" cmpd="thickThin">
            <a:solidFill>
              <a:schemeClr val="accent1"/>
            </a:solidFill>
          </a:ln>
        </p:spPr>
        <p:txBody>
          <a:bodyPr wrap="square" rtlCol="0">
            <a:spAutoFit/>
          </a:bodyPr>
          <a:lstStyle/>
          <a:p>
            <a:pPr algn="ctr">
              <a:lnSpc>
                <a:spcPct val="125000"/>
              </a:lnSpc>
            </a:pPr>
            <a:r>
              <a:rPr lang="en-US" sz="1200" dirty="0" smtClean="0">
                <a:solidFill>
                  <a:schemeClr val="accent3"/>
                </a:solidFill>
                <a:latin typeface="Arial" pitchFamily="34" charset="0"/>
                <a:cs typeface="Arial" pitchFamily="34" charset="0"/>
              </a:rPr>
              <a:t>Click to view previous discussions.</a:t>
            </a:r>
            <a:endParaRPr lang="en-US" sz="1200" dirty="0">
              <a:solidFill>
                <a:schemeClr val="accent3"/>
              </a:solidFill>
              <a:latin typeface="Arial" pitchFamily="34" charset="0"/>
              <a:cs typeface="Arial" pitchFamily="34" charset="0"/>
            </a:endParaRPr>
          </a:p>
        </p:txBody>
      </p:sp>
      <p:sp>
        <p:nvSpPr>
          <p:cNvPr id="25" name="TextBox 24"/>
          <p:cNvSpPr txBox="1"/>
          <p:nvPr/>
        </p:nvSpPr>
        <p:spPr>
          <a:xfrm>
            <a:off x="6324600" y="4191000"/>
            <a:ext cx="2133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to “post” a new discussion.</a:t>
            </a:r>
            <a:endParaRPr lang="en-US" sz="1200" dirty="0">
              <a:solidFill>
                <a:schemeClr val="accent3"/>
              </a:solidFill>
              <a:latin typeface="Arial" pitchFamily="34" charset="0"/>
              <a:cs typeface="Arial" pitchFamily="34" charset="0"/>
            </a:endParaRPr>
          </a:p>
        </p:txBody>
      </p:sp>
      <p:pic>
        <p:nvPicPr>
          <p:cNvPr id="24" name="Picture 23" descr="discussions landing page zoomed copy.jpg"/>
          <p:cNvPicPr>
            <a:picLocks noChangeAspect="1"/>
          </p:cNvPicPr>
          <p:nvPr/>
        </p:nvPicPr>
        <p:blipFill>
          <a:blip r:embed="rId3" cstate="print"/>
          <a:stretch>
            <a:fillRect/>
          </a:stretch>
        </p:blipFill>
        <p:spPr>
          <a:xfrm>
            <a:off x="1600200" y="2209800"/>
            <a:ext cx="6159964" cy="1905000"/>
          </a:xfrm>
          <a:prstGeom prst="rect">
            <a:avLst/>
          </a:prstGeom>
          <a:ln>
            <a:solidFill>
              <a:schemeClr val="tx1"/>
            </a:solidFill>
          </a:ln>
        </p:spPr>
      </p:pic>
      <p:cxnSp>
        <p:nvCxnSpPr>
          <p:cNvPr id="26" name="Straight Connector 25"/>
          <p:cNvCxnSpPr/>
          <p:nvPr/>
        </p:nvCxnSpPr>
        <p:spPr>
          <a:xfrm flipH="1">
            <a:off x="6096000" y="3429000"/>
            <a:ext cx="14478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572000" y="3124200"/>
            <a:ext cx="2133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781800" y="2971800"/>
            <a:ext cx="2209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Poster, date and time of post</a:t>
            </a:r>
            <a:endParaRPr lang="en-US" sz="1200" dirty="0">
              <a:solidFill>
                <a:schemeClr val="accent3"/>
              </a:solidFill>
              <a:latin typeface="Arial" pitchFamily="34" charset="0"/>
              <a:cs typeface="Arial" pitchFamily="34" charset="0"/>
            </a:endParaRPr>
          </a:p>
        </p:txBody>
      </p:sp>
      <p:cxnSp>
        <p:nvCxnSpPr>
          <p:cNvPr id="15" name="Straight Connector 14"/>
          <p:cNvCxnSpPr/>
          <p:nvPr/>
        </p:nvCxnSpPr>
        <p:spPr>
          <a:xfrm>
            <a:off x="1524000" y="2514600"/>
            <a:ext cx="2286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1524000" y="2895600"/>
            <a:ext cx="762000" cy="1524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620000" y="3352800"/>
            <a:ext cx="13716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Read “more” link</a:t>
            </a:r>
            <a:endParaRPr lang="en-US" sz="1200" dirty="0">
              <a:solidFill>
                <a:schemeClr val="accent3"/>
              </a:solidFill>
              <a:latin typeface="Arial" pitchFamily="34" charset="0"/>
              <a:cs typeface="Arial" pitchFamily="34" charset="0"/>
            </a:endParaRPr>
          </a:p>
        </p:txBody>
      </p:sp>
      <p:cxnSp>
        <p:nvCxnSpPr>
          <p:cNvPr id="34" name="Straight Connector 33"/>
          <p:cNvCxnSpPr/>
          <p:nvPr/>
        </p:nvCxnSpPr>
        <p:spPr>
          <a:xfrm>
            <a:off x="7391400" y="3886200"/>
            <a:ext cx="0" cy="2286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8600" y="2209800"/>
            <a:ext cx="1219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Header for content item</a:t>
            </a:r>
            <a:endParaRPr lang="en-US" sz="1200" dirty="0">
              <a:solidFill>
                <a:schemeClr val="accent3"/>
              </a:solidFill>
              <a:latin typeface="Arial" pitchFamily="34" charset="0"/>
              <a:cs typeface="Arial" pitchFamily="34" charset="0"/>
            </a:endParaRPr>
          </a:p>
        </p:txBody>
      </p:sp>
      <p:sp>
        <p:nvSpPr>
          <p:cNvPr id="16" name="TextBox 15"/>
          <p:cNvSpPr txBox="1"/>
          <p:nvPr/>
        </p:nvSpPr>
        <p:spPr>
          <a:xfrm>
            <a:off x="228600" y="2819400"/>
            <a:ext cx="1219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Title of discussion</a:t>
            </a:r>
            <a:endParaRPr lang="en-US" sz="1200" dirty="0">
              <a:solidFill>
                <a:schemeClr val="accent3"/>
              </a:solidFill>
              <a:latin typeface="Arial" pitchFamily="34" charset="0"/>
              <a:cs typeface="Arial" pitchFamily="34" charset="0"/>
            </a:endParaRPr>
          </a:p>
        </p:txBody>
      </p:sp>
      <p:sp>
        <p:nvSpPr>
          <p:cNvPr id="20" name="TextBox 19"/>
          <p:cNvSpPr txBox="1"/>
          <p:nvPr/>
        </p:nvSpPr>
        <p:spPr>
          <a:xfrm>
            <a:off x="228600" y="3429000"/>
            <a:ext cx="12192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Discussion text</a:t>
            </a:r>
            <a:endParaRPr lang="en-US" sz="1200" dirty="0">
              <a:solidFill>
                <a:schemeClr val="accent3"/>
              </a:solidFill>
              <a:latin typeface="Arial" pitchFamily="34" charset="0"/>
              <a:cs typeface="Arial" pitchFamily="34" charset="0"/>
            </a:endParaRPr>
          </a:p>
        </p:txBody>
      </p:sp>
      <p:cxnSp>
        <p:nvCxnSpPr>
          <p:cNvPr id="58" name="Straight Connector 57"/>
          <p:cNvCxnSpPr/>
          <p:nvPr/>
        </p:nvCxnSpPr>
        <p:spPr>
          <a:xfrm flipV="1">
            <a:off x="1524000" y="3429000"/>
            <a:ext cx="228600" cy="1524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905000" y="3886200"/>
            <a:ext cx="0" cy="2286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3" name="Subtitle 2"/>
          <p:cNvSpPr txBox="1">
            <a:spLocks/>
          </p:cNvSpPr>
          <p:nvPr/>
        </p:nvSpPr>
        <p:spPr>
          <a:xfrm>
            <a:off x="-228600" y="152400"/>
            <a:ext cx="9372600" cy="457200"/>
          </a:xfrm>
          <a:prstGeom prst="rect">
            <a:avLst/>
          </a:prstGeom>
          <a:effectLst/>
        </p:spPr>
        <p:txBody>
          <a:bodyPr>
            <a:noAutofit/>
          </a:bodyPr>
          <a:lstStyle/>
          <a:p>
            <a:pPr marL="365760" marR="0" lvl="0" indent="-256032" algn="ctr" defTabSz="914400" rtl="0" eaLnBrk="1" fontAlgn="auto" latinLnBrk="0" hangingPunct="1">
              <a:lnSpc>
                <a:spcPct val="100000"/>
              </a:lnSpc>
              <a:spcAft>
                <a:spcPts val="0"/>
              </a:spcAft>
              <a:buClr>
                <a:schemeClr val="accent1"/>
              </a:buClr>
              <a:buSzPct val="68000"/>
              <a:tabLst/>
              <a:defRPr/>
            </a:pPr>
            <a:r>
              <a:rPr lang="en-US" sz="20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How to Access the </a:t>
            </a:r>
            <a:r>
              <a:rPr lang="en-US" sz="20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Discussions</a:t>
            </a:r>
            <a:r>
              <a:rPr lang="en-US" sz="20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 from Your Member Group’s </a:t>
            </a:r>
            <a:r>
              <a:rPr lang="en-US" sz="2000" b="1" u="sng"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Landing Page</a:t>
            </a:r>
            <a:endParaRPr kumimoji="0" lang="en-US" sz="2000" b="1" u="sng" strike="noStrike" kern="1200" cap="none" spc="0" normalizeH="0" baseline="0" noProof="0" dirty="0">
              <a:ln w="3175">
                <a:noFill/>
              </a:ln>
              <a:solidFill>
                <a:srgbClr val="CCB676"/>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28" name="Rectangle 27"/>
          <p:cNvSpPr/>
          <p:nvPr/>
        </p:nvSpPr>
        <p:spPr>
          <a:xfrm>
            <a:off x="0" y="533400"/>
            <a:ext cx="9144000" cy="338554"/>
          </a:xfrm>
          <a:prstGeom prst="rect">
            <a:avLst/>
          </a:prstGeom>
        </p:spPr>
        <p:txBody>
          <a:bodyPr wrap="square">
            <a:spAutoFit/>
          </a:bodyPr>
          <a:lstStyle/>
          <a:p>
            <a:pPr marL="365760" lvl="0" indent="-256032" algn="ctr">
              <a:spcBef>
                <a:spcPts val="400"/>
              </a:spcBef>
              <a:buClr>
                <a:srgbClr val="C59635"/>
              </a:buClr>
              <a:buSzPct val="68000"/>
            </a:pPr>
            <a:r>
              <a:rPr lang="en-US" sz="1600" b="1" i="1" dirty="0" smtClean="0">
                <a:solidFill>
                  <a:schemeClr val="bg1"/>
                </a:solidFill>
                <a:latin typeface="Arial" pitchFamily="34" charset="0"/>
                <a:cs typeface="Arial" pitchFamily="34" charset="0"/>
              </a:rPr>
              <a:t>Discussions</a:t>
            </a:r>
            <a:r>
              <a:rPr lang="en-US" sz="1600" i="1" dirty="0" smtClean="0">
                <a:solidFill>
                  <a:srgbClr val="000000"/>
                </a:solidFill>
                <a:latin typeface="Arial" pitchFamily="34" charset="0"/>
                <a:cs typeface="Arial" pitchFamily="34" charset="0"/>
              </a:rPr>
              <a:t> can also be accessed from your member group’s landing page:</a:t>
            </a:r>
          </a:p>
        </p:txBody>
      </p:sp>
      <p:sp>
        <p:nvSpPr>
          <p:cNvPr id="12" name="TextBox 11"/>
          <p:cNvSpPr txBox="1"/>
          <p:nvPr/>
        </p:nvSpPr>
        <p:spPr>
          <a:xfrm>
            <a:off x="5257800" y="2743200"/>
            <a:ext cx="2895600" cy="1107996"/>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solidFill>
              <a:schemeClr val="accent1"/>
            </a:solidFill>
          </a:ln>
        </p:spPr>
        <p:txBody>
          <a:bodyPr wrap="square" rtlCol="0">
            <a:spAutoFit/>
          </a:bodyPr>
          <a:lstStyle/>
          <a:p>
            <a:pPr algn="ctr"/>
            <a:r>
              <a:rPr lang="en-US" sz="2200" i="1" dirty="0" smtClean="0">
                <a:solidFill>
                  <a:schemeClr val="accent3"/>
                </a:solidFill>
                <a:latin typeface="Arial" pitchFamily="34" charset="0"/>
                <a:cs typeface="Arial" pitchFamily="34" charset="0"/>
              </a:rPr>
              <a:t>Click the screen to find out about </a:t>
            </a:r>
            <a:r>
              <a:rPr lang="en-US" sz="2200" b="1" i="1" dirty="0" smtClean="0">
                <a:solidFill>
                  <a:srgbClr val="F3F3F4"/>
                </a:solidFill>
                <a:latin typeface="Arial" pitchFamily="34" charset="0"/>
                <a:cs typeface="Arial" pitchFamily="34" charset="0"/>
              </a:rPr>
              <a:t>discussions</a:t>
            </a:r>
            <a:endParaRPr lang="en-US" sz="2200" b="1" i="1" dirty="0">
              <a:solidFill>
                <a:srgbClr val="F3F3F4"/>
              </a:solidFill>
              <a:latin typeface="Arial" pitchFamily="34" charset="0"/>
              <a:cs typeface="Arial" pitchFamily="34" charset="0"/>
            </a:endParaRPr>
          </a:p>
        </p:txBody>
      </p:sp>
      <p:sp>
        <p:nvSpPr>
          <p:cNvPr id="29" name="TextBox 28"/>
          <p:cNvSpPr txBox="1"/>
          <p:nvPr/>
        </p:nvSpPr>
        <p:spPr>
          <a:xfrm>
            <a:off x="7543800" y="1031545"/>
            <a:ext cx="1418229"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Dashboard</a:t>
            </a:r>
            <a:endParaRPr lang="en-US" sz="1200" dirty="0">
              <a:solidFill>
                <a:schemeClr val="accent3"/>
              </a:solidFill>
              <a:latin typeface="Arial" pitchFamily="34" charset="0"/>
              <a:cs typeface="Arial" pitchFamily="34" charset="0"/>
            </a:endParaRPr>
          </a:p>
        </p:txBody>
      </p:sp>
      <p:cxnSp>
        <p:nvCxnSpPr>
          <p:cNvPr id="30" name="Straight Connector 29"/>
          <p:cNvCxnSpPr/>
          <p:nvPr/>
        </p:nvCxnSpPr>
        <p:spPr>
          <a:xfrm>
            <a:off x="4343400" y="1170296"/>
            <a:ext cx="3124200" cy="0"/>
          </a:xfrm>
          <a:prstGeom prst="line">
            <a:avLst/>
          </a:prstGeom>
          <a:ln w="508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strVal val="#ppt_w*0.70"/>
                                          </p:val>
                                        </p:tav>
                                        <p:tav tm="100000">
                                          <p:val>
                                            <p:strVal val="#ppt_w"/>
                                          </p:val>
                                        </p:tav>
                                      </p:tavLst>
                                    </p:anim>
                                    <p:anim calcmode="lin" valueType="num">
                                      <p:cBhvr>
                                        <p:cTn id="8" dur="1000" fill="hold"/>
                                        <p:tgtEl>
                                          <p:spTgt spid="28"/>
                                        </p:tgtEl>
                                        <p:attrNameLst>
                                          <p:attrName>ppt_h</p:attrName>
                                        </p:attrNameLst>
                                      </p:cBhvr>
                                      <p:tavLst>
                                        <p:tav tm="0">
                                          <p:val>
                                            <p:strVal val="#ppt_h"/>
                                          </p:val>
                                        </p:tav>
                                        <p:tav tm="100000">
                                          <p:val>
                                            <p:strVal val="#ppt_h"/>
                                          </p:val>
                                        </p:tav>
                                      </p:tavLst>
                                    </p:anim>
                                    <p:animEffect transition="in" filter="fade">
                                      <p:cBhvr>
                                        <p:cTn id="9" dur="1000"/>
                                        <p:tgtEl>
                                          <p:spTgt spid="28"/>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51" presetClass="entr" presetSubtype="0" fill="hold" grpId="0" nodeType="after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70" decel="100000"/>
                                        <p:tgtEl>
                                          <p:spTgt spid="11"/>
                                        </p:tgtEl>
                                      </p:cBhvr>
                                    </p:animEffect>
                                    <p:animScale>
                                      <p:cBhvr>
                                        <p:cTn id="20" dur="770" decel="100000"/>
                                        <p:tgtEl>
                                          <p:spTgt spid="11"/>
                                        </p:tgtEl>
                                      </p:cBhvr>
                                      <p:from x="10000" y="10000"/>
                                      <p:to x="200000" y="450000"/>
                                    </p:animScale>
                                    <p:animScale>
                                      <p:cBhvr>
                                        <p:cTn id="21" dur="1230" accel="100000" fill="hold">
                                          <p:stCondLst>
                                            <p:cond delay="770"/>
                                          </p:stCondLst>
                                        </p:cTn>
                                        <p:tgtEl>
                                          <p:spTgt spid="11"/>
                                        </p:tgtEl>
                                      </p:cBhvr>
                                      <p:from x="200000" y="450000"/>
                                      <p:to x="100000" y="100000"/>
                                    </p:animScale>
                                    <p:set>
                                      <p:cBhvr>
                                        <p:cTn id="22" dur="770" fill="hold"/>
                                        <p:tgtEl>
                                          <p:spTgt spid="11"/>
                                        </p:tgtEl>
                                        <p:attrNameLst>
                                          <p:attrName>ppt_x</p:attrName>
                                        </p:attrNameLst>
                                      </p:cBhvr>
                                      <p:to>
                                        <p:strVal val="(0.5)"/>
                                      </p:to>
                                    </p:set>
                                    <p:anim from="(0.5)" to="(#ppt_x)" calcmode="lin" valueType="num">
                                      <p:cBhvr>
                                        <p:cTn id="23" dur="1230" accel="100000" fill="hold">
                                          <p:stCondLst>
                                            <p:cond delay="770"/>
                                          </p:stCondLst>
                                        </p:cTn>
                                        <p:tgtEl>
                                          <p:spTgt spid="11"/>
                                        </p:tgtEl>
                                        <p:attrNameLst>
                                          <p:attrName>ppt_x</p:attrName>
                                        </p:attrNameLst>
                                      </p:cBhvr>
                                    </p:anim>
                                    <p:set>
                                      <p:cBhvr>
                                        <p:cTn id="24" dur="770" fill="hold"/>
                                        <p:tgtEl>
                                          <p:spTgt spid="11"/>
                                        </p:tgtEl>
                                        <p:attrNameLst>
                                          <p:attrName>ppt_y</p:attrName>
                                        </p:attrNameLst>
                                      </p:cBhvr>
                                      <p:to>
                                        <p:strVal val="(#ppt_y+0.4)"/>
                                      </p:to>
                                    </p:set>
                                    <p:anim from="(#ppt_y+0.4)" to="(#ppt_y)" calcmode="lin" valueType="num">
                                      <p:cBhvr>
                                        <p:cTn id="25" dur="1230" accel="100000" fill="hold">
                                          <p:stCondLst>
                                            <p:cond delay="770"/>
                                          </p:stCondLst>
                                        </p:cTn>
                                        <p:tgtEl>
                                          <p:spTgt spid="11"/>
                                        </p:tgtEl>
                                        <p:attrNameLst>
                                          <p:attrName>ppt_y</p:attrName>
                                        </p:attrNameLst>
                                      </p:cBhvr>
                                    </p:anim>
                                  </p:childTnLst>
                                </p:cTn>
                              </p:par>
                              <p:par>
                                <p:cTn id="26" presetID="9" presetClass="entr" presetSubtype="0" fill="hold" nodeType="withEffect">
                                  <p:stCondLst>
                                    <p:cond delay="500"/>
                                  </p:stCondLst>
                                  <p:childTnLst>
                                    <p:set>
                                      <p:cBhvr>
                                        <p:cTn id="27" dur="1" fill="hold">
                                          <p:stCondLst>
                                            <p:cond delay="0"/>
                                          </p:stCondLst>
                                        </p:cTn>
                                        <p:tgtEl>
                                          <p:spTgt spid="30"/>
                                        </p:tgtEl>
                                        <p:attrNameLst>
                                          <p:attrName>style.visibility</p:attrName>
                                        </p:attrNameLst>
                                      </p:cBhvr>
                                      <p:to>
                                        <p:strVal val="visible"/>
                                      </p:to>
                                    </p:set>
                                    <p:animEffect transition="in" filter="dissolve">
                                      <p:cBhvr>
                                        <p:cTn id="28" dur="500"/>
                                        <p:tgtEl>
                                          <p:spTgt spid="30"/>
                                        </p:tgtEl>
                                      </p:cBhvr>
                                    </p:animEffect>
                                  </p:childTnLst>
                                </p:cTn>
                              </p:par>
                              <p:par>
                                <p:cTn id="29" presetID="9" presetClass="entr" presetSubtype="0" fill="hold" grpId="0" nodeType="withEffect">
                                  <p:stCondLst>
                                    <p:cond delay="500"/>
                                  </p:stCondLst>
                                  <p:childTnLst>
                                    <p:set>
                                      <p:cBhvr>
                                        <p:cTn id="30" dur="1" fill="hold">
                                          <p:stCondLst>
                                            <p:cond delay="0"/>
                                          </p:stCondLst>
                                        </p:cTn>
                                        <p:tgtEl>
                                          <p:spTgt spid="29"/>
                                        </p:tgtEl>
                                        <p:attrNameLst>
                                          <p:attrName>style.visibility</p:attrName>
                                        </p:attrNameLst>
                                      </p:cBhvr>
                                      <p:to>
                                        <p:strVal val="visible"/>
                                      </p:to>
                                    </p:set>
                                    <p:animEffect transition="in" filter="dissolve">
                                      <p:cBhvr>
                                        <p:cTn id="31" dur="500"/>
                                        <p:tgtEl>
                                          <p:spTgt spid="29"/>
                                        </p:tgtEl>
                                      </p:cBhvr>
                                    </p:animEffect>
                                  </p:childTnLst>
                                </p:cTn>
                              </p:par>
                            </p:childTnLst>
                          </p:cTn>
                        </p:par>
                        <p:par>
                          <p:cTn id="32" fill="hold">
                            <p:stCondLst>
                              <p:cond delay="4500"/>
                            </p:stCondLst>
                            <p:childTnLst>
                              <p:par>
                                <p:cTn id="33" presetID="9" presetClass="entr" presetSubtype="0" fill="hold" grpId="0" nodeType="afterEffect">
                                  <p:stCondLst>
                                    <p:cond delay="100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10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55" presetClass="entr" presetSubtype="0"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1000" fill="hold"/>
                                        <p:tgtEl>
                                          <p:spTgt spid="24"/>
                                        </p:tgtEl>
                                        <p:attrNameLst>
                                          <p:attrName>ppt_w</p:attrName>
                                        </p:attrNameLst>
                                      </p:cBhvr>
                                      <p:tavLst>
                                        <p:tav tm="0">
                                          <p:val>
                                            <p:strVal val="#ppt_w*0.70"/>
                                          </p:val>
                                        </p:tav>
                                        <p:tav tm="100000">
                                          <p:val>
                                            <p:strVal val="#ppt_w"/>
                                          </p:val>
                                        </p:tav>
                                      </p:tavLst>
                                    </p:anim>
                                    <p:anim calcmode="lin" valueType="num">
                                      <p:cBhvr>
                                        <p:cTn id="41" dur="1000" fill="hold"/>
                                        <p:tgtEl>
                                          <p:spTgt spid="24"/>
                                        </p:tgtEl>
                                        <p:attrNameLst>
                                          <p:attrName>ppt_h</p:attrName>
                                        </p:attrNameLst>
                                      </p:cBhvr>
                                      <p:tavLst>
                                        <p:tav tm="0">
                                          <p:val>
                                            <p:strVal val="#ppt_h"/>
                                          </p:val>
                                        </p:tav>
                                        <p:tav tm="100000">
                                          <p:val>
                                            <p:strVal val="#ppt_h"/>
                                          </p:val>
                                        </p:tav>
                                      </p:tavLst>
                                    </p:anim>
                                    <p:animEffect transition="in" filter="fade">
                                      <p:cBhvr>
                                        <p:cTn id="42" dur="1000"/>
                                        <p:tgtEl>
                                          <p:spTgt spid="24"/>
                                        </p:tgtEl>
                                      </p:cBhvr>
                                    </p:animEffect>
                                  </p:childTnLst>
                                </p:cTn>
                              </p:par>
                            </p:childTnLst>
                          </p:cTn>
                        </p:par>
                        <p:par>
                          <p:cTn id="43" fill="hold">
                            <p:stCondLst>
                              <p:cond delay="1000"/>
                            </p:stCondLst>
                            <p:childTnLst>
                              <p:par>
                                <p:cTn id="44" presetID="10" presetClass="exit" presetSubtype="0" fill="hold" nodeType="afterEffect">
                                  <p:stCondLst>
                                    <p:cond delay="0"/>
                                  </p:stCondLst>
                                  <p:childTnLst>
                                    <p:animEffect transition="out" filter="fade">
                                      <p:cBhvr>
                                        <p:cTn id="45" dur="2000"/>
                                        <p:tgtEl>
                                          <p:spTgt spid="8"/>
                                        </p:tgtEl>
                                      </p:cBhvr>
                                    </p:animEffect>
                                    <p:set>
                                      <p:cBhvr>
                                        <p:cTn id="46" dur="1" fill="hold">
                                          <p:stCondLst>
                                            <p:cond delay="1999"/>
                                          </p:stCondLst>
                                        </p:cTn>
                                        <p:tgtEl>
                                          <p:spTgt spid="8"/>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2000"/>
                                        <p:tgtEl>
                                          <p:spTgt spid="11"/>
                                        </p:tgtEl>
                                      </p:cBhvr>
                                    </p:animEffect>
                                    <p:set>
                                      <p:cBhvr>
                                        <p:cTn id="49" dur="1" fill="hold">
                                          <p:stCondLst>
                                            <p:cond delay="1999"/>
                                          </p:stCondLst>
                                        </p:cTn>
                                        <p:tgtEl>
                                          <p:spTgt spid="11"/>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2000"/>
                                        <p:tgtEl>
                                          <p:spTgt spid="30"/>
                                        </p:tgtEl>
                                      </p:cBhvr>
                                    </p:animEffect>
                                    <p:set>
                                      <p:cBhvr>
                                        <p:cTn id="52" dur="1" fill="hold">
                                          <p:stCondLst>
                                            <p:cond delay="1999"/>
                                          </p:stCondLst>
                                        </p:cTn>
                                        <p:tgtEl>
                                          <p:spTgt spid="30"/>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2000"/>
                                        <p:tgtEl>
                                          <p:spTgt spid="29"/>
                                        </p:tgtEl>
                                      </p:cBhvr>
                                    </p:animEffect>
                                    <p:set>
                                      <p:cBhvr>
                                        <p:cTn id="55" dur="1" fill="hold">
                                          <p:stCondLst>
                                            <p:cond delay="1999"/>
                                          </p:stCondLst>
                                        </p:cTn>
                                        <p:tgtEl>
                                          <p:spTgt spid="29"/>
                                        </p:tgtEl>
                                        <p:attrNameLst>
                                          <p:attrName>style.visibility</p:attrName>
                                        </p:attrNameLst>
                                      </p:cBhvr>
                                      <p:to>
                                        <p:strVal val="hidden"/>
                                      </p:to>
                                    </p:set>
                                  </p:childTnLst>
                                </p:cTn>
                              </p:par>
                            </p:childTnLst>
                          </p:cTn>
                        </p:par>
                        <p:par>
                          <p:cTn id="56" fill="hold">
                            <p:stCondLst>
                              <p:cond delay="3000"/>
                            </p:stCondLst>
                            <p:childTnLst>
                              <p:par>
                                <p:cTn id="57" presetID="9" presetClass="entr" presetSubtype="0" fill="hold" grpId="0" nodeType="afterEffect">
                                  <p:stCondLst>
                                    <p:cond delay="500"/>
                                  </p:stCondLst>
                                  <p:childTnLst>
                                    <p:set>
                                      <p:cBhvr>
                                        <p:cTn id="58" dur="1" fill="hold">
                                          <p:stCondLst>
                                            <p:cond delay="0"/>
                                          </p:stCondLst>
                                        </p:cTn>
                                        <p:tgtEl>
                                          <p:spTgt spid="14"/>
                                        </p:tgtEl>
                                        <p:attrNameLst>
                                          <p:attrName>style.visibility</p:attrName>
                                        </p:attrNameLst>
                                      </p:cBhvr>
                                      <p:to>
                                        <p:strVal val="visible"/>
                                      </p:to>
                                    </p:set>
                                    <p:animEffect transition="in" filter="dissolve">
                                      <p:cBhvr>
                                        <p:cTn id="59" dur="500"/>
                                        <p:tgtEl>
                                          <p:spTgt spid="14"/>
                                        </p:tgtEl>
                                      </p:cBhvr>
                                    </p:animEffect>
                                  </p:childTnLst>
                                </p:cTn>
                              </p:par>
                              <p:par>
                                <p:cTn id="60" presetID="9" presetClass="entr" presetSubtype="0"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dissolve">
                                      <p:cBhvr>
                                        <p:cTn id="62" dur="500"/>
                                        <p:tgtEl>
                                          <p:spTgt spid="15"/>
                                        </p:tgtEl>
                                      </p:cBhvr>
                                    </p:animEffect>
                                  </p:childTnLst>
                                </p:cTn>
                              </p:par>
                              <p:par>
                                <p:cTn id="63" presetID="9" presetClass="entr" presetSubtype="0" fill="hold"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dissolve">
                                      <p:cBhvr>
                                        <p:cTn id="65" dur="500"/>
                                        <p:tgtEl>
                                          <p:spTgt spid="27"/>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dissolve">
                                      <p:cBhvr>
                                        <p:cTn id="68" dur="500"/>
                                        <p:tgtEl>
                                          <p:spTgt spid="16"/>
                                        </p:tgtEl>
                                      </p:cBhvr>
                                    </p:animEffect>
                                  </p:childTnLst>
                                </p:cTn>
                              </p:par>
                              <p:par>
                                <p:cTn id="69" presetID="9" presetClass="entr" presetSubtype="0"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dissolve">
                                      <p:cBhvr>
                                        <p:cTn id="71" dur="500"/>
                                        <p:tgtEl>
                                          <p:spTgt spid="19"/>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dissolve">
                                      <p:cBhvr>
                                        <p:cTn id="74" dur="500"/>
                                        <p:tgtEl>
                                          <p:spTgt spid="18"/>
                                        </p:tgtEl>
                                      </p:cBhvr>
                                    </p:animEffect>
                                  </p:childTnLst>
                                </p:cTn>
                              </p:par>
                              <p:par>
                                <p:cTn id="75" presetID="9" presetClass="entr" presetSubtype="0" fill="hold" nodeType="with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dissolve">
                                      <p:cBhvr>
                                        <p:cTn id="77" dur="500"/>
                                        <p:tgtEl>
                                          <p:spTgt spid="58"/>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dissolve">
                                      <p:cBhvr>
                                        <p:cTn id="80" dur="500"/>
                                        <p:tgtEl>
                                          <p:spTgt spid="20"/>
                                        </p:tgtEl>
                                      </p:cBhvr>
                                    </p:animEffect>
                                  </p:childTnLst>
                                </p:cTn>
                              </p:par>
                              <p:par>
                                <p:cTn id="81" presetID="9" presetClass="entr" presetSubtype="0" fill="hold"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dissolve">
                                      <p:cBhvr>
                                        <p:cTn id="83" dur="500"/>
                                        <p:tgtEl>
                                          <p:spTgt spid="26"/>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dissolve">
                                      <p:cBhvr>
                                        <p:cTn id="86" dur="500"/>
                                        <p:tgtEl>
                                          <p:spTgt spid="31"/>
                                        </p:tgtEl>
                                      </p:cBhvr>
                                    </p:animEffect>
                                  </p:childTnLst>
                                </p:cTn>
                              </p:par>
                              <p:par>
                                <p:cTn id="87" presetID="9" presetClass="entr" presetSubtype="0" fill="hold"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dissolve">
                                      <p:cBhvr>
                                        <p:cTn id="89" dur="500"/>
                                        <p:tgtEl>
                                          <p:spTgt spid="34"/>
                                        </p:tgtEl>
                                      </p:cBhvr>
                                    </p:animEffect>
                                  </p:childTnLst>
                                </p:cTn>
                              </p:par>
                              <p:par>
                                <p:cTn id="90" presetID="9" presetClass="entr" presetSubtype="0"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dissolve">
                                      <p:cBhvr>
                                        <p:cTn id="92" dur="500"/>
                                        <p:tgtEl>
                                          <p:spTgt spid="25"/>
                                        </p:tgtEl>
                                      </p:cBhvr>
                                    </p:animEffect>
                                  </p:childTnLst>
                                </p:cTn>
                              </p:par>
                              <p:par>
                                <p:cTn id="93" presetID="9" presetClass="entr" presetSubtype="0" fill="hold" nodeType="with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dissolve">
                                      <p:cBhvr>
                                        <p:cTn id="95" dur="500"/>
                                        <p:tgtEl>
                                          <p:spTgt spid="62"/>
                                        </p:tgtEl>
                                      </p:cBhvr>
                                    </p:animEffect>
                                  </p:childTnLst>
                                </p:cTn>
                              </p:par>
                              <p:par>
                                <p:cTn id="96" presetID="9" presetClass="entr" presetSubtype="0"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dissolve">
                                      <p:cBhvr>
                                        <p:cTn id="98" dur="500"/>
                                        <p:tgtEl>
                                          <p:spTgt spid="22"/>
                                        </p:tgtEl>
                                      </p:cBhvr>
                                    </p:animEffect>
                                  </p:childTnLst>
                                </p:cTn>
                              </p:par>
                            </p:childTnLst>
                          </p:cTn>
                        </p:par>
                        <p:par>
                          <p:cTn id="99" fill="hold">
                            <p:stCondLst>
                              <p:cond delay="4000"/>
                            </p:stCondLst>
                            <p:childTnLst>
                              <p:par>
                                <p:cTn id="100" presetID="27" presetClass="emph" presetSubtype="0" fill="hold" grpId="1" nodeType="afterEffect">
                                  <p:stCondLst>
                                    <p:cond delay="0"/>
                                  </p:stCondLst>
                                  <p:childTnLst>
                                    <p:animClr clrSpc="rgb">
                                      <p:cBhvr override="childStyle">
                                        <p:cTn id="101" dur="250" autoRev="1" fill="hold"/>
                                        <p:tgtEl>
                                          <p:spTgt spid="25"/>
                                        </p:tgtEl>
                                        <p:attrNameLst>
                                          <p:attrName>style.color</p:attrName>
                                        </p:attrNameLst>
                                      </p:cBhvr>
                                      <p:to>
                                        <a:schemeClr val="bg1"/>
                                      </p:to>
                                    </p:animClr>
                                    <p:animClr clrSpc="rgb">
                                      <p:cBhvr>
                                        <p:cTn id="102" dur="250" autoRev="1" fill="hold"/>
                                        <p:tgtEl>
                                          <p:spTgt spid="25"/>
                                        </p:tgtEl>
                                        <p:attrNameLst>
                                          <p:attrName>fillcolor</p:attrName>
                                        </p:attrNameLst>
                                      </p:cBhvr>
                                      <p:to>
                                        <a:schemeClr val="bg1"/>
                                      </p:to>
                                    </p:animClr>
                                    <p:set>
                                      <p:cBhvr>
                                        <p:cTn id="103" dur="250" autoRev="1" fill="hold"/>
                                        <p:tgtEl>
                                          <p:spTgt spid="25"/>
                                        </p:tgtEl>
                                        <p:attrNameLst>
                                          <p:attrName>fill.type</p:attrName>
                                        </p:attrNameLst>
                                      </p:cBhvr>
                                      <p:to>
                                        <p:strVal val="solid"/>
                                      </p:to>
                                    </p:set>
                                    <p:set>
                                      <p:cBhvr>
                                        <p:cTn id="104" dur="250" autoRev="1" fill="hold"/>
                                        <p:tgtEl>
                                          <p:spTgt spid="2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22" grpId="0" animBg="1"/>
      <p:bldP spid="25" grpId="0" animBg="1"/>
      <p:bldP spid="25" grpId="1" animBg="1"/>
      <p:bldP spid="18" grpId="0" animBg="1"/>
      <p:bldP spid="31" grpId="0" animBg="1"/>
      <p:bldP spid="14" grpId="0" animBg="1"/>
      <p:bldP spid="16" grpId="0" animBg="1"/>
      <p:bldP spid="20" grpId="0" animBg="1"/>
      <p:bldP spid="28" grpId="0"/>
      <p:bldP spid="12" grpId="0" animBg="1"/>
      <p:bldP spid="29" grpId="0" animBg="1"/>
      <p:bldP spid="29"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6146" name="Picture 2"/>
          <p:cNvPicPr>
            <a:picLocks noGrp="1" noChangeAspect="1" noChangeArrowheads="1"/>
          </p:cNvPicPr>
          <p:nvPr>
            <p:ph sz="half" idx="1"/>
          </p:nvPr>
        </p:nvPicPr>
        <p:blipFill>
          <a:blip r:embed="rId2" cstate="print"/>
          <a:stretch>
            <a:fillRect/>
          </a:stretch>
        </p:blipFill>
        <p:spPr bwMode="auto">
          <a:xfrm>
            <a:off x="228600" y="1600200"/>
            <a:ext cx="7192216" cy="2495258"/>
          </a:xfrm>
          <a:prstGeom prst="rect">
            <a:avLst/>
          </a:prstGeom>
          <a:noFill/>
          <a:ln w="9525">
            <a:noFill/>
            <a:miter lim="800000"/>
            <a:headEnd/>
            <a:tailEnd/>
          </a:ln>
          <a:effectLst/>
        </p:spPr>
      </p:pic>
      <p:sp>
        <p:nvSpPr>
          <p:cNvPr id="22" name="TextBox 21"/>
          <p:cNvSpPr txBox="1"/>
          <p:nvPr/>
        </p:nvSpPr>
        <p:spPr>
          <a:xfrm>
            <a:off x="7543801" y="1717345"/>
            <a:ext cx="1371600" cy="277000"/>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Dashboard</a:t>
            </a:r>
            <a:endParaRPr lang="en-US" sz="1200" dirty="0">
              <a:solidFill>
                <a:schemeClr val="accent3"/>
              </a:solidFill>
              <a:latin typeface="Arial" pitchFamily="34" charset="0"/>
              <a:cs typeface="Arial" pitchFamily="34" charset="0"/>
            </a:endParaRPr>
          </a:p>
        </p:txBody>
      </p:sp>
      <p:cxnSp>
        <p:nvCxnSpPr>
          <p:cNvPr id="24" name="Straight Connector 23"/>
          <p:cNvCxnSpPr/>
          <p:nvPr/>
        </p:nvCxnSpPr>
        <p:spPr>
          <a:xfrm>
            <a:off x="3124200" y="1856096"/>
            <a:ext cx="43434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543800" y="2209800"/>
            <a:ext cx="1371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to post a new message.</a:t>
            </a:r>
            <a:endParaRPr lang="en-US" sz="1200" dirty="0">
              <a:solidFill>
                <a:schemeClr val="accent3"/>
              </a:solidFill>
              <a:latin typeface="Arial" pitchFamily="34" charset="0"/>
              <a:cs typeface="Arial" pitchFamily="34" charset="0"/>
            </a:endParaRPr>
          </a:p>
        </p:txBody>
      </p:sp>
      <p:cxnSp>
        <p:nvCxnSpPr>
          <p:cNvPr id="30" name="Straight Connector 29"/>
          <p:cNvCxnSpPr/>
          <p:nvPr/>
        </p:nvCxnSpPr>
        <p:spPr>
          <a:xfrm>
            <a:off x="7190096" y="2438400"/>
            <a:ext cx="304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543800" y="2819400"/>
            <a:ext cx="1371600" cy="923330"/>
          </a:xfrm>
          <a:prstGeom prst="rect">
            <a:avLst/>
          </a:prstGeom>
          <a:noFill/>
          <a:ln w="38100" cmpd="thickThin">
            <a:solidFill>
              <a:schemeClr val="accent1"/>
            </a:solidFill>
          </a:ln>
        </p:spPr>
        <p:txBody>
          <a:bodyPr wrap="square" rtlCol="0">
            <a:spAutoFit/>
          </a:bodyPr>
          <a:lstStyle/>
          <a:p>
            <a:r>
              <a:rPr lang="en-US" sz="1200" b="1" dirty="0" smtClean="0">
                <a:solidFill>
                  <a:schemeClr val="accent3"/>
                </a:solidFill>
                <a:latin typeface="Arial" pitchFamily="34" charset="0"/>
                <a:cs typeface="Arial" pitchFamily="34" charset="0"/>
              </a:rPr>
              <a:t>Viewing options</a:t>
            </a:r>
            <a:endParaRPr lang="en-US" sz="1200" dirty="0" smtClean="0">
              <a:solidFill>
                <a:schemeClr val="accent3"/>
              </a:solidFill>
              <a:latin typeface="Arial" pitchFamily="34" charset="0"/>
              <a:cs typeface="Arial" pitchFamily="34" charset="0"/>
            </a:endParaRPr>
          </a:p>
          <a:p>
            <a:pPr algn="ctr"/>
            <a:endParaRPr lang="en-US" sz="500" dirty="0" smtClean="0">
              <a:solidFill>
                <a:schemeClr val="accent3"/>
              </a:solidFill>
              <a:latin typeface="Arial" pitchFamily="34" charset="0"/>
              <a:cs typeface="Arial" pitchFamily="34" charset="0"/>
            </a:endParaRPr>
          </a:p>
          <a:p>
            <a:r>
              <a:rPr lang="en-US" sz="1200" dirty="0" smtClean="0">
                <a:solidFill>
                  <a:schemeClr val="accent3"/>
                </a:solidFill>
                <a:latin typeface="Arial" pitchFamily="34" charset="0"/>
                <a:cs typeface="Arial" pitchFamily="34" charset="0"/>
              </a:rPr>
              <a:t>Click arrow to “sort by most recent.”</a:t>
            </a:r>
          </a:p>
        </p:txBody>
      </p:sp>
      <p:cxnSp>
        <p:nvCxnSpPr>
          <p:cNvPr id="34" name="Straight Connector 33"/>
          <p:cNvCxnSpPr/>
          <p:nvPr/>
        </p:nvCxnSpPr>
        <p:spPr>
          <a:xfrm>
            <a:off x="7239000" y="3102592"/>
            <a:ext cx="228600" cy="0"/>
          </a:xfrm>
          <a:prstGeom prst="line">
            <a:avLst/>
          </a:prstGeom>
          <a:ln w="50800"/>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81000" y="4419600"/>
            <a:ext cx="2133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here to view and access the discussion post.</a:t>
            </a:r>
            <a:endParaRPr lang="en-US" sz="1200" dirty="0">
              <a:solidFill>
                <a:schemeClr val="accent3"/>
              </a:solidFill>
              <a:latin typeface="Arial" pitchFamily="34" charset="0"/>
              <a:cs typeface="Arial" pitchFamily="34" charset="0"/>
            </a:endParaRPr>
          </a:p>
        </p:txBody>
      </p:sp>
      <p:sp>
        <p:nvSpPr>
          <p:cNvPr id="40" name="TextBox 39"/>
          <p:cNvSpPr txBox="1"/>
          <p:nvPr/>
        </p:nvSpPr>
        <p:spPr>
          <a:xfrm>
            <a:off x="4648200" y="4419600"/>
            <a:ext cx="15240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Reply to this post by clicking here.</a:t>
            </a:r>
            <a:endParaRPr lang="en-US" sz="1200" dirty="0">
              <a:solidFill>
                <a:schemeClr val="accent3"/>
              </a:solidFill>
              <a:latin typeface="Arial" pitchFamily="34" charset="0"/>
              <a:cs typeface="Arial" pitchFamily="34" charset="0"/>
            </a:endParaRPr>
          </a:p>
        </p:txBody>
      </p:sp>
      <p:cxnSp>
        <p:nvCxnSpPr>
          <p:cNvPr id="41" name="Straight Connector 40"/>
          <p:cNvCxnSpPr/>
          <p:nvPr/>
        </p:nvCxnSpPr>
        <p:spPr>
          <a:xfrm>
            <a:off x="1295400" y="3429000"/>
            <a:ext cx="0" cy="914400"/>
          </a:xfrm>
          <a:prstGeom prst="line">
            <a:avLst/>
          </a:prstGeom>
          <a:ln w="50800"/>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5410200" y="3429000"/>
            <a:ext cx="0" cy="914400"/>
          </a:xfrm>
          <a:prstGeom prst="line">
            <a:avLst/>
          </a:prstGeom>
          <a:ln w="50800"/>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Subtitle 2"/>
          <p:cNvSpPr txBox="1">
            <a:spLocks/>
          </p:cNvSpPr>
          <p:nvPr/>
        </p:nvSpPr>
        <p:spPr>
          <a:xfrm>
            <a:off x="0" y="228600"/>
            <a:ext cx="9144000" cy="457200"/>
          </a:xfrm>
          <a:prstGeom prst="rect">
            <a:avLst/>
          </a:prstGeom>
          <a:effectLst/>
        </p:spPr>
        <p:txBody>
          <a:bodyPr>
            <a:noAutofit/>
          </a:bodyPr>
          <a:lstStyle/>
          <a:p>
            <a:pPr marL="365760" marR="0" lvl="0" indent="-256032" algn="ctr" defTabSz="914400" rtl="0" eaLnBrk="1" fontAlgn="auto" latinLnBrk="0" hangingPunct="1">
              <a:lnSpc>
                <a:spcPct val="100000"/>
              </a:lnSpc>
              <a:spcAft>
                <a:spcPts val="0"/>
              </a:spcAft>
              <a:buClr>
                <a:schemeClr val="accent1"/>
              </a:buClr>
              <a:buSzPct val="68000"/>
              <a:tabLst/>
              <a:defRPr/>
            </a:pPr>
            <a:r>
              <a:rPr lang="en-US" sz="20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How to Access the </a:t>
            </a:r>
            <a:r>
              <a:rPr lang="en-US" sz="20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Discussions</a:t>
            </a:r>
            <a:r>
              <a:rPr lang="en-US" sz="20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 from Your Member Group’s </a:t>
            </a:r>
            <a:r>
              <a:rPr lang="en-US" sz="2000" b="1" u="sng"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Landing Page</a:t>
            </a:r>
            <a:endParaRPr kumimoji="0" lang="en-US" sz="2000" b="1" u="sng" strike="noStrike" kern="1200" cap="none" spc="0" normalizeH="0" baseline="0" noProof="0" dirty="0">
              <a:ln w="3175">
                <a:noFill/>
              </a:ln>
              <a:solidFill>
                <a:srgbClr val="CCB676"/>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16" name="Rectangle 15"/>
          <p:cNvSpPr/>
          <p:nvPr/>
        </p:nvSpPr>
        <p:spPr>
          <a:xfrm>
            <a:off x="0" y="685800"/>
            <a:ext cx="9144000" cy="300082"/>
          </a:xfrm>
          <a:prstGeom prst="rect">
            <a:avLst/>
          </a:prstGeom>
        </p:spPr>
        <p:txBody>
          <a:bodyPr wrap="square">
            <a:spAutoFit/>
          </a:bodyPr>
          <a:lstStyle/>
          <a:p>
            <a:pPr marL="365760" lvl="0" indent="-256032" algn="ctr">
              <a:spcBef>
                <a:spcPts val="400"/>
              </a:spcBef>
              <a:buClr>
                <a:srgbClr val="C59635"/>
              </a:buClr>
              <a:buSzPct val="68000"/>
            </a:pPr>
            <a:r>
              <a:rPr lang="en-US" sz="1350" b="1" i="1" dirty="0" smtClean="0">
                <a:solidFill>
                  <a:schemeClr val="bg1"/>
                </a:solidFill>
                <a:latin typeface="Arial" pitchFamily="34" charset="0"/>
                <a:cs typeface="Arial" pitchFamily="34" charset="0"/>
              </a:rPr>
              <a:t>Discussions</a:t>
            </a:r>
            <a:r>
              <a:rPr lang="en-US" sz="1350" i="1" dirty="0" smtClean="0">
                <a:solidFill>
                  <a:srgbClr val="000000"/>
                </a:solidFill>
                <a:latin typeface="Arial" pitchFamily="34" charset="0"/>
                <a:cs typeface="Arial" pitchFamily="34" charset="0"/>
              </a:rPr>
              <a:t> can also be accessed by utilizing the </a:t>
            </a:r>
            <a:r>
              <a:rPr lang="en-US" sz="1350" b="1" i="1" dirty="0" smtClean="0">
                <a:solidFill>
                  <a:srgbClr val="000000"/>
                </a:solidFill>
                <a:latin typeface="Arial" pitchFamily="34" charset="0"/>
                <a:cs typeface="Arial" pitchFamily="34" charset="0"/>
              </a:rPr>
              <a:t>dashboard</a:t>
            </a:r>
            <a:r>
              <a:rPr lang="en-US" sz="1350" i="1" dirty="0" smtClean="0">
                <a:solidFill>
                  <a:srgbClr val="000000"/>
                </a:solidFill>
                <a:latin typeface="Arial" pitchFamily="34" charset="0"/>
                <a:cs typeface="Arial" pitchFamily="34" charset="0"/>
              </a:rPr>
              <a:t> of your member group’s landing page: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6146"/>
                                        </p:tgtEl>
                                        <p:attrNameLst>
                                          <p:attrName>style.visibility</p:attrName>
                                        </p:attrNameLst>
                                      </p:cBhvr>
                                      <p:to>
                                        <p:strVal val="visible"/>
                                      </p:to>
                                    </p:set>
                                  </p:childTnLst>
                                </p:cTn>
                              </p:par>
                            </p:childTnLst>
                          </p:cTn>
                        </p:par>
                        <p:par>
                          <p:cTn id="13" fill="hold">
                            <p:stCondLst>
                              <p:cond delay="1500"/>
                            </p:stCondLst>
                            <p:childTnLst>
                              <p:par>
                                <p:cTn id="14" presetID="9" presetClass="entr" presetSubtype="0" fill="hold" nodeType="afterEffect">
                                  <p:stCondLst>
                                    <p:cond delay="500"/>
                                  </p:stCondLst>
                                  <p:childTnLst>
                                    <p:set>
                                      <p:cBhvr>
                                        <p:cTn id="15" dur="1" fill="hold">
                                          <p:stCondLst>
                                            <p:cond delay="0"/>
                                          </p:stCondLst>
                                        </p:cTn>
                                        <p:tgtEl>
                                          <p:spTgt spid="24"/>
                                        </p:tgtEl>
                                        <p:attrNameLst>
                                          <p:attrName>style.visibility</p:attrName>
                                        </p:attrNameLst>
                                      </p:cBhvr>
                                      <p:to>
                                        <p:strVal val="visible"/>
                                      </p:to>
                                    </p:set>
                                    <p:animEffect transition="in" filter="dissolve">
                                      <p:cBhvr>
                                        <p:cTn id="16" dur="500"/>
                                        <p:tgtEl>
                                          <p:spTgt spid="24"/>
                                        </p:tgtEl>
                                      </p:cBhvr>
                                    </p:animEffect>
                                  </p:childTnLst>
                                </p:cTn>
                              </p:par>
                              <p:par>
                                <p:cTn id="17" presetID="9"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dissolve">
                                      <p:cBhvr>
                                        <p:cTn id="19" dur="500"/>
                                        <p:tgtEl>
                                          <p:spTgt spid="4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par>
                                <p:cTn id="23" presetID="9"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dissolve">
                                      <p:cBhvr>
                                        <p:cTn id="25" dur="500"/>
                                        <p:tgtEl>
                                          <p:spTgt spid="3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dissolve">
                                      <p:cBhvr>
                                        <p:cTn id="28" dur="500"/>
                                        <p:tgtEl>
                                          <p:spTgt spid="28"/>
                                        </p:tgtEl>
                                      </p:cBhvr>
                                    </p:animEffect>
                                  </p:childTnLst>
                                </p:cTn>
                              </p:par>
                              <p:par>
                                <p:cTn id="29" presetID="9"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dissolve">
                                      <p:cBhvr>
                                        <p:cTn id="31" dur="500"/>
                                        <p:tgtEl>
                                          <p:spTgt spid="34"/>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dissolve">
                                      <p:cBhvr>
                                        <p:cTn id="34" dur="500"/>
                                        <p:tgtEl>
                                          <p:spTgt spid="33"/>
                                        </p:tgtEl>
                                      </p:cBhvr>
                                    </p:animEffect>
                                  </p:childTnLst>
                                </p:cTn>
                              </p:par>
                              <p:par>
                                <p:cTn id="35" presetID="9"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dissolve">
                                      <p:cBhvr>
                                        <p:cTn id="37" dur="500"/>
                                        <p:tgtEl>
                                          <p:spTgt spid="41"/>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dissolve">
                                      <p:cBhvr>
                                        <p:cTn id="40" dur="500"/>
                                        <p:tgtEl>
                                          <p:spTgt spid="3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dissolve">
                                      <p:cBhvr>
                                        <p:cTn id="43" dur="500"/>
                                        <p:tgtEl>
                                          <p:spTgt spid="40"/>
                                        </p:tgtEl>
                                      </p:cBhvr>
                                    </p:animEffect>
                                  </p:childTnLst>
                                </p:cTn>
                              </p:par>
                            </p:childTnLst>
                          </p:cTn>
                        </p:par>
                        <p:par>
                          <p:cTn id="44" fill="hold">
                            <p:stCondLst>
                              <p:cond delay="2500"/>
                            </p:stCondLst>
                            <p:childTnLst>
                              <p:par>
                                <p:cTn id="45" presetID="27" presetClass="emph" presetSubtype="0" fill="hold" grpId="1" nodeType="afterEffect">
                                  <p:stCondLst>
                                    <p:cond delay="500"/>
                                  </p:stCondLst>
                                  <p:childTnLst>
                                    <p:animClr clrSpc="rgb">
                                      <p:cBhvr override="childStyle">
                                        <p:cTn id="46" dur="250" autoRev="1" fill="hold"/>
                                        <p:tgtEl>
                                          <p:spTgt spid="33"/>
                                        </p:tgtEl>
                                        <p:attrNameLst>
                                          <p:attrName>style.color</p:attrName>
                                        </p:attrNameLst>
                                      </p:cBhvr>
                                      <p:to>
                                        <a:schemeClr val="bg1"/>
                                      </p:to>
                                    </p:animClr>
                                    <p:animClr clrSpc="rgb">
                                      <p:cBhvr>
                                        <p:cTn id="47" dur="250" autoRev="1" fill="hold"/>
                                        <p:tgtEl>
                                          <p:spTgt spid="33"/>
                                        </p:tgtEl>
                                        <p:attrNameLst>
                                          <p:attrName>fillcolor</p:attrName>
                                        </p:attrNameLst>
                                      </p:cBhvr>
                                      <p:to>
                                        <a:schemeClr val="bg1"/>
                                      </p:to>
                                    </p:animClr>
                                    <p:set>
                                      <p:cBhvr>
                                        <p:cTn id="48" dur="250" autoRev="1" fill="hold"/>
                                        <p:tgtEl>
                                          <p:spTgt spid="33"/>
                                        </p:tgtEl>
                                        <p:attrNameLst>
                                          <p:attrName>fill.type</p:attrName>
                                        </p:attrNameLst>
                                      </p:cBhvr>
                                      <p:to>
                                        <p:strVal val="solid"/>
                                      </p:to>
                                    </p:set>
                                    <p:set>
                                      <p:cBhvr>
                                        <p:cTn id="49" dur="250" autoRev="1" fill="hold"/>
                                        <p:tgtEl>
                                          <p:spTgt spid="33"/>
                                        </p:tgtEl>
                                        <p:attrNameLst>
                                          <p:attrName>fill.on</p:attrName>
                                        </p:attrNameLst>
                                      </p:cBhvr>
                                      <p:to>
                                        <p:strVal val="true"/>
                                      </p:to>
                                    </p:set>
                                  </p:childTnLst>
                                </p:cTn>
                              </p:par>
                            </p:childTnLst>
                          </p:cTn>
                        </p:par>
                        <p:par>
                          <p:cTn id="50" fill="hold">
                            <p:stCondLst>
                              <p:cond delay="3500"/>
                            </p:stCondLst>
                            <p:childTnLst>
                              <p:par>
                                <p:cTn id="51" presetID="27" presetClass="emph" presetSubtype="0" fill="hold" grpId="1" nodeType="afterEffect">
                                  <p:stCondLst>
                                    <p:cond delay="0"/>
                                  </p:stCondLst>
                                  <p:childTnLst>
                                    <p:animClr clrSpc="rgb">
                                      <p:cBhvr override="childStyle">
                                        <p:cTn id="52" dur="250" autoRev="1" fill="hold"/>
                                        <p:tgtEl>
                                          <p:spTgt spid="28"/>
                                        </p:tgtEl>
                                        <p:attrNameLst>
                                          <p:attrName>style.color</p:attrName>
                                        </p:attrNameLst>
                                      </p:cBhvr>
                                      <p:to>
                                        <a:schemeClr val="bg1"/>
                                      </p:to>
                                    </p:animClr>
                                    <p:animClr clrSpc="rgb">
                                      <p:cBhvr>
                                        <p:cTn id="53" dur="250" autoRev="1" fill="hold"/>
                                        <p:tgtEl>
                                          <p:spTgt spid="28"/>
                                        </p:tgtEl>
                                        <p:attrNameLst>
                                          <p:attrName>fillcolor</p:attrName>
                                        </p:attrNameLst>
                                      </p:cBhvr>
                                      <p:to>
                                        <a:schemeClr val="bg1"/>
                                      </p:to>
                                    </p:animClr>
                                    <p:set>
                                      <p:cBhvr>
                                        <p:cTn id="54" dur="250" autoRev="1" fill="hold"/>
                                        <p:tgtEl>
                                          <p:spTgt spid="28"/>
                                        </p:tgtEl>
                                        <p:attrNameLst>
                                          <p:attrName>fill.type</p:attrName>
                                        </p:attrNameLst>
                                      </p:cBhvr>
                                      <p:to>
                                        <p:strVal val="solid"/>
                                      </p:to>
                                    </p:set>
                                    <p:set>
                                      <p:cBhvr>
                                        <p:cTn id="55" dur="250" autoRev="1" fill="hold"/>
                                        <p:tgtEl>
                                          <p:spTgt spid="2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P spid="28" grpId="1" animBg="1"/>
      <p:bldP spid="33" grpId="0" animBg="1"/>
      <p:bldP spid="33" grpId="1" animBg="1"/>
      <p:bldP spid="39" grpId="0" animBg="1"/>
      <p:bldP spid="40" grpId="0" animBg="1"/>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6146" name="Picture 2"/>
          <p:cNvPicPr>
            <a:picLocks noGrp="1" noChangeAspect="1" noChangeArrowheads="1"/>
          </p:cNvPicPr>
          <p:nvPr>
            <p:ph sz="half" idx="1"/>
          </p:nvPr>
        </p:nvPicPr>
        <p:blipFill>
          <a:blip r:embed="rId2" cstate="print"/>
          <a:stretch>
            <a:fillRect/>
          </a:stretch>
        </p:blipFill>
        <p:spPr bwMode="auto">
          <a:xfrm>
            <a:off x="1295400" y="1524000"/>
            <a:ext cx="6324600" cy="4616182"/>
          </a:xfrm>
          <a:prstGeom prst="rect">
            <a:avLst/>
          </a:prstGeom>
          <a:noFill/>
          <a:ln w="9525">
            <a:noFill/>
            <a:miter lim="800000"/>
            <a:headEnd/>
            <a:tailEnd/>
          </a:ln>
          <a:effectLst/>
        </p:spPr>
      </p:pic>
      <p:sp>
        <p:nvSpPr>
          <p:cNvPr id="22" name="TextBox 21"/>
          <p:cNvSpPr txBox="1"/>
          <p:nvPr/>
        </p:nvSpPr>
        <p:spPr>
          <a:xfrm>
            <a:off x="152400" y="2286000"/>
            <a:ext cx="9906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Dashboard</a:t>
            </a:r>
            <a:endParaRPr lang="en-US" sz="1200" dirty="0">
              <a:solidFill>
                <a:schemeClr val="accent3"/>
              </a:solidFill>
              <a:latin typeface="Arial" pitchFamily="34" charset="0"/>
              <a:cs typeface="Arial" pitchFamily="34" charset="0"/>
            </a:endParaRPr>
          </a:p>
        </p:txBody>
      </p:sp>
      <p:cxnSp>
        <p:nvCxnSpPr>
          <p:cNvPr id="24" name="Straight Connector 23"/>
          <p:cNvCxnSpPr/>
          <p:nvPr/>
        </p:nvCxnSpPr>
        <p:spPr>
          <a:xfrm>
            <a:off x="3429000" y="2057400"/>
            <a:ext cx="41910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8" name="Left Brace 7"/>
          <p:cNvSpPr/>
          <p:nvPr/>
        </p:nvSpPr>
        <p:spPr>
          <a:xfrm>
            <a:off x="1219200" y="3505201"/>
            <a:ext cx="609600" cy="1066800"/>
          </a:xfrm>
          <a:prstGeom prst="leftBrace">
            <a:avLst>
              <a:gd name="adj1" fmla="val 8333"/>
              <a:gd name="adj2" fmla="val 45758"/>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Connector 9"/>
          <p:cNvCxnSpPr/>
          <p:nvPr/>
        </p:nvCxnSpPr>
        <p:spPr>
          <a:xfrm>
            <a:off x="1219200" y="4724400"/>
            <a:ext cx="10668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81100" y="3124200"/>
            <a:ext cx="3048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934200" y="3962400"/>
            <a:ext cx="685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10800000" flipV="1">
            <a:off x="152400" y="3673733"/>
            <a:ext cx="990600"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Discussion poster information</a:t>
            </a:r>
            <a:endParaRPr lang="en-US" sz="1200" dirty="0">
              <a:solidFill>
                <a:schemeClr val="accent3"/>
              </a:solidFill>
              <a:latin typeface="Arial" pitchFamily="34" charset="0"/>
              <a:cs typeface="Arial" pitchFamily="34" charset="0"/>
            </a:endParaRPr>
          </a:p>
        </p:txBody>
      </p:sp>
      <p:sp>
        <p:nvSpPr>
          <p:cNvPr id="15" name="TextBox 14"/>
          <p:cNvSpPr txBox="1"/>
          <p:nvPr/>
        </p:nvSpPr>
        <p:spPr>
          <a:xfrm>
            <a:off x="4504203" y="3786280"/>
            <a:ext cx="990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Posting </a:t>
            </a:r>
          </a:p>
          <a:p>
            <a:pPr algn="ctr"/>
            <a:r>
              <a:rPr lang="en-US" sz="1200" dirty="0" smtClean="0">
                <a:solidFill>
                  <a:schemeClr val="accent3"/>
                </a:solidFill>
                <a:latin typeface="Arial" pitchFamily="34" charset="0"/>
                <a:cs typeface="Arial" pitchFamily="34" charset="0"/>
              </a:rPr>
              <a:t>information</a:t>
            </a:r>
            <a:endParaRPr lang="en-US" sz="1200" dirty="0">
              <a:solidFill>
                <a:schemeClr val="accent3"/>
              </a:solidFill>
              <a:latin typeface="Arial" pitchFamily="34" charset="0"/>
              <a:cs typeface="Arial" pitchFamily="34" charset="0"/>
            </a:endParaRPr>
          </a:p>
        </p:txBody>
      </p:sp>
      <p:sp>
        <p:nvSpPr>
          <p:cNvPr id="16" name="TextBox 15"/>
          <p:cNvSpPr txBox="1"/>
          <p:nvPr/>
        </p:nvSpPr>
        <p:spPr>
          <a:xfrm>
            <a:off x="7696200" y="4536744"/>
            <a:ext cx="12954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Discussion options</a:t>
            </a:r>
            <a:endParaRPr lang="en-US" sz="1200" dirty="0">
              <a:solidFill>
                <a:schemeClr val="accent3"/>
              </a:solidFill>
              <a:latin typeface="Arial" pitchFamily="34" charset="0"/>
              <a:cs typeface="Arial" pitchFamily="34" charset="0"/>
            </a:endParaRPr>
          </a:p>
        </p:txBody>
      </p:sp>
      <p:sp>
        <p:nvSpPr>
          <p:cNvPr id="17" name="TextBox 16"/>
          <p:cNvSpPr txBox="1"/>
          <p:nvPr/>
        </p:nvSpPr>
        <p:spPr>
          <a:xfrm>
            <a:off x="7696200" y="3733800"/>
            <a:ext cx="12954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Recommend this discussion</a:t>
            </a:r>
            <a:endParaRPr lang="en-US" sz="1200" dirty="0">
              <a:solidFill>
                <a:schemeClr val="accent3"/>
              </a:solidFill>
              <a:latin typeface="Arial" pitchFamily="34" charset="0"/>
              <a:cs typeface="Arial" pitchFamily="34" charset="0"/>
            </a:endParaRPr>
          </a:p>
        </p:txBody>
      </p:sp>
      <p:sp>
        <p:nvSpPr>
          <p:cNvPr id="18" name="Left Brace 17"/>
          <p:cNvSpPr/>
          <p:nvPr/>
        </p:nvSpPr>
        <p:spPr>
          <a:xfrm rot="10800000">
            <a:off x="7010400" y="4114799"/>
            <a:ext cx="609600" cy="1371600"/>
          </a:xfrm>
          <a:prstGeom prst="leftBrace">
            <a:avLst>
              <a:gd name="adj1" fmla="val 8333"/>
              <a:gd name="adj2" fmla="val 52257"/>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rot="10800000" flipV="1">
            <a:off x="152400" y="4495800"/>
            <a:ext cx="990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Discussion text</a:t>
            </a:r>
            <a:endParaRPr lang="en-US" sz="1200" dirty="0">
              <a:solidFill>
                <a:schemeClr val="accent3"/>
              </a:solidFill>
              <a:latin typeface="Arial" pitchFamily="34" charset="0"/>
              <a:cs typeface="Arial" pitchFamily="34" charset="0"/>
            </a:endParaRPr>
          </a:p>
        </p:txBody>
      </p:sp>
      <p:sp>
        <p:nvSpPr>
          <p:cNvPr id="27" name="TextBox 26"/>
          <p:cNvSpPr txBox="1"/>
          <p:nvPr/>
        </p:nvSpPr>
        <p:spPr>
          <a:xfrm rot="10800000" flipV="1">
            <a:off x="152400" y="2895600"/>
            <a:ext cx="990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Title of discussion</a:t>
            </a:r>
            <a:endParaRPr lang="en-US" sz="1200" dirty="0">
              <a:solidFill>
                <a:schemeClr val="accent3"/>
              </a:solidFill>
              <a:latin typeface="Arial" pitchFamily="34" charset="0"/>
              <a:cs typeface="Arial" pitchFamily="34" charset="0"/>
            </a:endParaRPr>
          </a:p>
        </p:txBody>
      </p:sp>
      <p:sp>
        <p:nvSpPr>
          <p:cNvPr id="34" name="Left Brace 33"/>
          <p:cNvSpPr/>
          <p:nvPr/>
        </p:nvSpPr>
        <p:spPr>
          <a:xfrm rot="10800000">
            <a:off x="3962399" y="3276600"/>
            <a:ext cx="430635" cy="981700"/>
          </a:xfrm>
          <a:prstGeom prst="leftBrace">
            <a:avLst>
              <a:gd name="adj1" fmla="val 8333"/>
              <a:gd name="adj2" fmla="val 45758"/>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TextBox 34"/>
          <p:cNvSpPr txBox="1"/>
          <p:nvPr/>
        </p:nvSpPr>
        <p:spPr>
          <a:xfrm>
            <a:off x="7696200" y="1705968"/>
            <a:ext cx="1295400" cy="830997"/>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Enter text to search discussion posts</a:t>
            </a:r>
            <a:endParaRPr lang="en-US" sz="1200" dirty="0">
              <a:solidFill>
                <a:schemeClr val="accent3"/>
              </a:solidFill>
              <a:latin typeface="Arial" pitchFamily="34" charset="0"/>
              <a:cs typeface="Arial" pitchFamily="34" charset="0"/>
            </a:endParaRPr>
          </a:p>
        </p:txBody>
      </p:sp>
      <p:sp>
        <p:nvSpPr>
          <p:cNvPr id="23" name="Subtitle 2"/>
          <p:cNvSpPr txBox="1">
            <a:spLocks/>
          </p:cNvSpPr>
          <p:nvPr/>
        </p:nvSpPr>
        <p:spPr>
          <a:xfrm>
            <a:off x="0" y="228600"/>
            <a:ext cx="9144000" cy="457200"/>
          </a:xfrm>
          <a:prstGeom prst="rect">
            <a:avLst/>
          </a:prstGeom>
          <a:effectLst/>
        </p:spPr>
        <p:txBody>
          <a:bodyPr>
            <a:noAutofit/>
          </a:bodyPr>
          <a:lstStyle/>
          <a:p>
            <a:pPr marL="365760" marR="0" lvl="0" indent="-256032" algn="ctr" defTabSz="914400" rtl="0" eaLnBrk="1" fontAlgn="auto" latinLnBrk="0" hangingPunct="1">
              <a:lnSpc>
                <a:spcPct val="100000"/>
              </a:lnSpc>
              <a:spcAft>
                <a:spcPts val="0"/>
              </a:spcAft>
              <a:buClr>
                <a:schemeClr val="accent1"/>
              </a:buClr>
              <a:buSzPct val="68000"/>
              <a:tabLst/>
              <a:defRPr/>
            </a:pPr>
            <a:r>
              <a:rPr lang="en-US" sz="20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How to Access the </a:t>
            </a:r>
            <a:r>
              <a:rPr lang="en-US" sz="20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Discussions</a:t>
            </a:r>
            <a:r>
              <a:rPr lang="en-US" sz="20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 from Your Member Group’s </a:t>
            </a:r>
            <a:r>
              <a:rPr lang="en-US" sz="2000" b="1" u="sng"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Landing Page</a:t>
            </a:r>
            <a:endParaRPr kumimoji="0" lang="en-US" sz="2000" b="1" u="sng" strike="noStrike" kern="1200" cap="none" spc="0" normalizeH="0" baseline="0" noProof="0" dirty="0">
              <a:ln w="3175">
                <a:noFill/>
              </a:ln>
              <a:solidFill>
                <a:srgbClr val="CCB676"/>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25" name="Rectangle 24"/>
          <p:cNvSpPr/>
          <p:nvPr/>
        </p:nvSpPr>
        <p:spPr>
          <a:xfrm>
            <a:off x="1828800" y="880646"/>
            <a:ext cx="5334000" cy="338554"/>
          </a:xfrm>
          <a:prstGeom prst="rect">
            <a:avLst/>
          </a:prstGeom>
        </p:spPr>
        <p:txBody>
          <a:bodyPr wrap="square">
            <a:spAutoFit/>
          </a:bodyPr>
          <a:lstStyle/>
          <a:p>
            <a:pPr marL="365760" lvl="0" indent="-256032">
              <a:spcBef>
                <a:spcPts val="400"/>
              </a:spcBef>
              <a:buClr>
                <a:srgbClr val="C59635"/>
              </a:buClr>
              <a:buSzPct val="68000"/>
            </a:pPr>
            <a:r>
              <a:rPr lang="en-US" sz="1600" i="1" dirty="0" smtClean="0">
                <a:solidFill>
                  <a:schemeClr val="accent3"/>
                </a:solidFill>
                <a:latin typeface="Arial" pitchFamily="34" charset="0"/>
                <a:cs typeface="Arial" pitchFamily="34" charset="0"/>
              </a:rPr>
              <a:t>Clicking on any </a:t>
            </a:r>
            <a:r>
              <a:rPr lang="en-US" sz="1600" b="1" i="1" dirty="0" smtClean="0">
                <a:solidFill>
                  <a:schemeClr val="tx2"/>
                </a:solidFill>
                <a:latin typeface="Arial" pitchFamily="34" charset="0"/>
                <a:cs typeface="Arial" pitchFamily="34" charset="0"/>
              </a:rPr>
              <a:t>discussion</a:t>
            </a:r>
            <a:r>
              <a:rPr lang="en-US" sz="1600" i="1" dirty="0" smtClean="0">
                <a:solidFill>
                  <a:schemeClr val="accent3"/>
                </a:solidFill>
                <a:latin typeface="Arial" pitchFamily="34" charset="0"/>
                <a:cs typeface="Arial" pitchFamily="34" charset="0"/>
              </a:rPr>
              <a:t> </a:t>
            </a:r>
            <a:r>
              <a:rPr lang="en-US" sz="1600" b="1" i="1" dirty="0" smtClean="0">
                <a:solidFill>
                  <a:schemeClr val="accent3"/>
                </a:solidFill>
                <a:latin typeface="Arial" pitchFamily="34" charset="0"/>
                <a:cs typeface="Arial" pitchFamily="34" charset="0"/>
              </a:rPr>
              <a:t>post</a:t>
            </a:r>
            <a:r>
              <a:rPr lang="en-US" sz="1600" i="1" dirty="0" smtClean="0">
                <a:solidFill>
                  <a:schemeClr val="accent3"/>
                </a:solidFill>
                <a:latin typeface="Arial" pitchFamily="34" charset="0"/>
                <a:cs typeface="Arial" pitchFamily="34" charset="0"/>
              </a:rPr>
              <a:t> </a:t>
            </a:r>
            <a:r>
              <a:rPr lang="en-US" sz="1600" i="1" dirty="0" smtClean="0">
                <a:solidFill>
                  <a:srgbClr val="000000"/>
                </a:solidFill>
                <a:latin typeface="Arial" pitchFamily="34" charset="0"/>
                <a:cs typeface="Arial" pitchFamily="34" charset="0"/>
              </a:rPr>
              <a:t>will display this page:</a:t>
            </a:r>
          </a:p>
        </p:txBody>
      </p:sp>
      <p:sp>
        <p:nvSpPr>
          <p:cNvPr id="26" name="TextBox 25"/>
          <p:cNvSpPr txBox="1"/>
          <p:nvPr/>
        </p:nvSpPr>
        <p:spPr>
          <a:xfrm>
            <a:off x="2590800" y="6248400"/>
            <a:ext cx="5638800" cy="461665"/>
          </a:xfrm>
          <a:prstGeom prst="rect">
            <a:avLst/>
          </a:prstGeom>
          <a:noFill/>
          <a:ln w="38100" cmpd="thickThin">
            <a:solidFill>
              <a:schemeClr val="accent1"/>
            </a:solidFill>
          </a:ln>
        </p:spPr>
        <p:txBody>
          <a:bodyPr wrap="square" rtlCol="0">
            <a:spAutoFit/>
          </a:bodyPr>
          <a:lstStyle/>
          <a:p>
            <a:r>
              <a:rPr lang="en-US" sz="1200" b="1" dirty="0" smtClean="0">
                <a:solidFill>
                  <a:schemeClr val="accent3"/>
                </a:solidFill>
                <a:latin typeface="Arial" pitchFamily="34" charset="0"/>
                <a:cs typeface="Arial" pitchFamily="34" charset="0"/>
              </a:rPr>
              <a:t>NOTE</a:t>
            </a:r>
            <a:r>
              <a:rPr lang="en-US" sz="1200" dirty="0" smtClean="0">
                <a:solidFill>
                  <a:schemeClr val="accent3"/>
                </a:solidFill>
                <a:latin typeface="Arial" pitchFamily="34" charset="0"/>
                <a:cs typeface="Arial" pitchFamily="34" charset="0"/>
              </a:rPr>
              <a:t>: Click “</a:t>
            </a:r>
            <a:r>
              <a:rPr lang="en-US" sz="1200" b="1" dirty="0" smtClean="0">
                <a:solidFill>
                  <a:schemeClr val="accent3"/>
                </a:solidFill>
                <a:latin typeface="Arial" pitchFamily="34" charset="0"/>
                <a:cs typeface="Arial" pitchFamily="34" charset="0"/>
              </a:rPr>
              <a:t>Reply to Discussion</a:t>
            </a:r>
            <a:r>
              <a:rPr lang="en-US" sz="1200" dirty="0" smtClean="0">
                <a:solidFill>
                  <a:schemeClr val="accent3"/>
                </a:solidFill>
                <a:latin typeface="Arial" pitchFamily="34" charset="0"/>
                <a:cs typeface="Arial" pitchFamily="34" charset="0"/>
              </a:rPr>
              <a:t>” to respond to the entire discussion thread or “</a:t>
            </a:r>
            <a:r>
              <a:rPr lang="en-US" sz="1200" b="1" dirty="0" smtClean="0">
                <a:solidFill>
                  <a:schemeClr val="accent3"/>
                </a:solidFill>
                <a:latin typeface="Arial" pitchFamily="34" charset="0"/>
                <a:cs typeface="Arial" pitchFamily="34" charset="0"/>
              </a:rPr>
              <a:t>Reply to Sender</a:t>
            </a:r>
            <a:r>
              <a:rPr lang="en-US" sz="1200" dirty="0" smtClean="0">
                <a:solidFill>
                  <a:schemeClr val="accent3"/>
                </a:solidFill>
                <a:latin typeface="Arial" pitchFamily="34" charset="0"/>
                <a:cs typeface="Arial" pitchFamily="34" charset="0"/>
              </a:rPr>
              <a:t>” to respond only to the poster. </a:t>
            </a:r>
            <a:endParaRPr lang="en-US" sz="1200" dirty="0">
              <a:solidFill>
                <a:schemeClr val="accent3"/>
              </a:solidFill>
              <a:latin typeface="Arial" pitchFamily="34" charset="0"/>
              <a:cs typeface="Arial" pitchFamily="34" charset="0"/>
            </a:endParaRPr>
          </a:p>
        </p:txBody>
      </p:sp>
      <p:cxnSp>
        <p:nvCxnSpPr>
          <p:cNvPr id="30" name="Straight Connector 29"/>
          <p:cNvCxnSpPr/>
          <p:nvPr/>
        </p:nvCxnSpPr>
        <p:spPr>
          <a:xfrm flipV="1">
            <a:off x="5562600" y="4419600"/>
            <a:ext cx="762000" cy="1752600"/>
          </a:xfrm>
          <a:prstGeom prst="line">
            <a:avLst/>
          </a:prstGeom>
          <a:ln w="50800"/>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5562600" y="4648200"/>
            <a:ext cx="762000" cy="1524000"/>
          </a:xfrm>
          <a:prstGeom prst="line">
            <a:avLst/>
          </a:prstGeom>
          <a:ln w="50800"/>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171575" y="2419350"/>
            <a:ext cx="228600" cy="0"/>
          </a:xfrm>
          <a:prstGeom prst="line">
            <a:avLst/>
          </a:prstGeom>
          <a:ln w="508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0.70"/>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p:cTn id="13" dur="1000" fill="hold"/>
                                        <p:tgtEl>
                                          <p:spTgt spid="6146"/>
                                        </p:tgtEl>
                                        <p:attrNameLst>
                                          <p:attrName>ppt_w</p:attrName>
                                        </p:attrNameLst>
                                      </p:cBhvr>
                                      <p:tavLst>
                                        <p:tav tm="0">
                                          <p:val>
                                            <p:strVal val="#ppt_w*0.70"/>
                                          </p:val>
                                        </p:tav>
                                        <p:tav tm="100000">
                                          <p:val>
                                            <p:strVal val="#ppt_w"/>
                                          </p:val>
                                        </p:tav>
                                      </p:tavLst>
                                    </p:anim>
                                    <p:anim calcmode="lin" valueType="num">
                                      <p:cBhvr>
                                        <p:cTn id="14" dur="1000" fill="hold"/>
                                        <p:tgtEl>
                                          <p:spTgt spid="6146"/>
                                        </p:tgtEl>
                                        <p:attrNameLst>
                                          <p:attrName>ppt_h</p:attrName>
                                        </p:attrNameLst>
                                      </p:cBhvr>
                                      <p:tavLst>
                                        <p:tav tm="0">
                                          <p:val>
                                            <p:strVal val="#ppt_h"/>
                                          </p:val>
                                        </p:tav>
                                        <p:tav tm="100000">
                                          <p:val>
                                            <p:strVal val="#ppt_h"/>
                                          </p:val>
                                        </p:tav>
                                      </p:tavLst>
                                    </p:anim>
                                    <p:animEffect transition="in" filter="fade">
                                      <p:cBhvr>
                                        <p:cTn id="15" dur="1000"/>
                                        <p:tgtEl>
                                          <p:spTgt spid="6146"/>
                                        </p:tgtEl>
                                      </p:cBhvr>
                                    </p:animEffect>
                                  </p:childTnLst>
                                </p:cTn>
                              </p:par>
                            </p:childTnLst>
                          </p:cTn>
                        </p:par>
                        <p:par>
                          <p:cTn id="16" fill="hold">
                            <p:stCondLst>
                              <p:cond delay="2000"/>
                            </p:stCondLst>
                            <p:childTnLst>
                              <p:par>
                                <p:cTn id="17" presetID="9" presetClass="entr" presetSubtype="0" fill="hold" grpId="0" nodeType="afterEffect">
                                  <p:stCondLst>
                                    <p:cond delay="500"/>
                                  </p:stCondLst>
                                  <p:childTnLst>
                                    <p:set>
                                      <p:cBhvr>
                                        <p:cTn id="18" dur="1" fill="hold">
                                          <p:stCondLst>
                                            <p:cond delay="0"/>
                                          </p:stCondLst>
                                        </p:cTn>
                                        <p:tgtEl>
                                          <p:spTgt spid="35"/>
                                        </p:tgtEl>
                                        <p:attrNameLst>
                                          <p:attrName>style.visibility</p:attrName>
                                        </p:attrNameLst>
                                      </p:cBhvr>
                                      <p:to>
                                        <p:strVal val="visible"/>
                                      </p:to>
                                    </p:set>
                                    <p:animEffect transition="in" filter="dissolve">
                                      <p:cBhvr>
                                        <p:cTn id="19" dur="500"/>
                                        <p:tgtEl>
                                          <p:spTgt spid="35"/>
                                        </p:tgtEl>
                                      </p:cBhvr>
                                    </p:animEffect>
                                  </p:childTnLst>
                                </p:cTn>
                              </p:par>
                              <p:par>
                                <p:cTn id="20" presetID="9"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dissolve">
                                      <p:cBhvr>
                                        <p:cTn id="25" dur="500"/>
                                        <p:tgtEl>
                                          <p:spTgt spid="22"/>
                                        </p:tgtEl>
                                      </p:cBhvr>
                                    </p:animEffect>
                                  </p:childTnLst>
                                </p:cTn>
                              </p:par>
                              <p:par>
                                <p:cTn id="26" presetID="9"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dissolve">
                                      <p:cBhvr>
                                        <p:cTn id="31" dur="500"/>
                                        <p:tgtEl>
                                          <p:spTgt spid="27"/>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dissolve">
                                      <p:cBhvr>
                                        <p:cTn id="34" dur="500"/>
                                        <p:tgtEl>
                                          <p:spTgt spid="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dissolve">
                                      <p:cBhvr>
                                        <p:cTn id="37" dur="500"/>
                                        <p:tgtEl>
                                          <p:spTgt spid="1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dissolve">
                                      <p:cBhvr>
                                        <p:cTn id="40" dur="500"/>
                                        <p:tgtEl>
                                          <p:spTgt spid="21"/>
                                        </p:tgtEl>
                                      </p:cBhvr>
                                    </p:animEffect>
                                  </p:childTnLst>
                                </p:cTn>
                              </p:par>
                              <p:par>
                                <p:cTn id="41" presetID="9"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dissolve">
                                      <p:cBhvr>
                                        <p:cTn id="43" dur="500"/>
                                        <p:tgtEl>
                                          <p:spTgt spid="10"/>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dissolve">
                                      <p:cBhvr>
                                        <p:cTn id="46" dur="500"/>
                                        <p:tgtEl>
                                          <p:spTgt spid="34"/>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dissolve">
                                      <p:cBhvr>
                                        <p:cTn id="49" dur="500"/>
                                        <p:tgtEl>
                                          <p:spTgt spid="15"/>
                                        </p:tgtEl>
                                      </p:cBhvr>
                                    </p:animEffect>
                                  </p:childTnLst>
                                </p:cTn>
                              </p:par>
                              <p:par>
                                <p:cTn id="50" presetID="9" presetClass="entr" presetSubtype="0"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dissolve">
                                      <p:cBhvr>
                                        <p:cTn id="52" dur="500"/>
                                        <p:tgtEl>
                                          <p:spTgt spid="13"/>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dissolve">
                                      <p:cBhvr>
                                        <p:cTn id="58" dur="500"/>
                                        <p:tgtEl>
                                          <p:spTgt spid="18"/>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dissolve">
                                      <p:cBhvr>
                                        <p:cTn id="61" dur="500"/>
                                        <p:tgtEl>
                                          <p:spTgt spid="16"/>
                                        </p:tgtEl>
                                      </p:cBhvr>
                                    </p:animEffect>
                                  </p:childTnLst>
                                </p:cTn>
                              </p:par>
                            </p:childTnLst>
                          </p:cTn>
                        </p:par>
                        <p:par>
                          <p:cTn id="62" fill="hold">
                            <p:stCondLst>
                              <p:cond delay="3000"/>
                            </p:stCondLst>
                            <p:childTnLst>
                              <p:par>
                                <p:cTn id="63" presetID="9" presetClass="entr" presetSubtype="0" fill="hold"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dissolve">
                                      <p:cBhvr>
                                        <p:cTn id="65" dur="500"/>
                                        <p:tgtEl>
                                          <p:spTgt spid="30"/>
                                        </p:tgtEl>
                                      </p:cBhvr>
                                    </p:animEffect>
                                  </p:childTnLst>
                                </p:cTn>
                              </p:par>
                              <p:par>
                                <p:cTn id="66" presetID="9" presetClass="entr" presetSubtype="0" fill="hold"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dissolve">
                                      <p:cBhvr>
                                        <p:cTn id="68" dur="500"/>
                                        <p:tgtEl>
                                          <p:spTgt spid="33"/>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dissolve">
                                      <p:cBhvr>
                                        <p:cTn id="71" dur="500"/>
                                        <p:tgtEl>
                                          <p:spTgt spid="26"/>
                                        </p:tgtEl>
                                      </p:cBhvr>
                                    </p:animEffect>
                                  </p:childTnLst>
                                </p:cTn>
                              </p:par>
                            </p:childTnLst>
                          </p:cTn>
                        </p:par>
                        <p:par>
                          <p:cTn id="72" fill="hold">
                            <p:stCondLst>
                              <p:cond delay="3500"/>
                            </p:stCondLst>
                            <p:childTnLst>
                              <p:par>
                                <p:cTn id="73" presetID="27" presetClass="emph" presetSubtype="0" fill="hold" grpId="1" nodeType="afterEffect">
                                  <p:stCondLst>
                                    <p:cond delay="1000"/>
                                  </p:stCondLst>
                                  <p:childTnLst>
                                    <p:animClr clrSpc="rgb">
                                      <p:cBhvr override="childStyle">
                                        <p:cTn id="74" dur="250" autoRev="1" fill="hold"/>
                                        <p:tgtEl>
                                          <p:spTgt spid="26"/>
                                        </p:tgtEl>
                                        <p:attrNameLst>
                                          <p:attrName>style.color</p:attrName>
                                        </p:attrNameLst>
                                      </p:cBhvr>
                                      <p:to>
                                        <a:schemeClr val="bg1"/>
                                      </p:to>
                                    </p:animClr>
                                    <p:animClr clrSpc="rgb">
                                      <p:cBhvr>
                                        <p:cTn id="75" dur="250" autoRev="1" fill="hold"/>
                                        <p:tgtEl>
                                          <p:spTgt spid="26"/>
                                        </p:tgtEl>
                                        <p:attrNameLst>
                                          <p:attrName>fillcolor</p:attrName>
                                        </p:attrNameLst>
                                      </p:cBhvr>
                                      <p:to>
                                        <a:schemeClr val="bg1"/>
                                      </p:to>
                                    </p:animClr>
                                    <p:set>
                                      <p:cBhvr>
                                        <p:cTn id="76" dur="250" autoRev="1" fill="hold"/>
                                        <p:tgtEl>
                                          <p:spTgt spid="26"/>
                                        </p:tgtEl>
                                        <p:attrNameLst>
                                          <p:attrName>fill.type</p:attrName>
                                        </p:attrNameLst>
                                      </p:cBhvr>
                                      <p:to>
                                        <p:strVal val="solid"/>
                                      </p:to>
                                    </p:set>
                                    <p:set>
                                      <p:cBhvr>
                                        <p:cTn id="77" dur="250" autoRev="1" fill="hold"/>
                                        <p:tgtEl>
                                          <p:spTgt spid="26"/>
                                        </p:tgtEl>
                                        <p:attrNameLst>
                                          <p:attrName>fill.on</p:attrName>
                                        </p:attrNameLst>
                                      </p:cBhvr>
                                      <p:to>
                                        <p:strVal val="true"/>
                                      </p:to>
                                    </p:set>
                                  </p:childTnLst>
                                </p:cTn>
                              </p:par>
                              <p:par>
                                <p:cTn id="78" presetID="9" presetClass="entr" presetSubtype="0" fill="hold"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dissolve">
                                      <p:cBhvr>
                                        <p:cTn id="8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8" grpId="0" animBg="1"/>
      <p:bldP spid="14" grpId="0" animBg="1"/>
      <p:bldP spid="15" grpId="0" animBg="1"/>
      <p:bldP spid="16" grpId="0" animBg="1"/>
      <p:bldP spid="17" grpId="0" animBg="1"/>
      <p:bldP spid="18" grpId="0" animBg="1"/>
      <p:bldP spid="21" grpId="0" animBg="1"/>
      <p:bldP spid="27" grpId="0" animBg="1"/>
      <p:bldP spid="34" grpId="0" animBg="1"/>
      <p:bldP spid="35" grpId="0" animBg="1"/>
      <p:bldP spid="25" grpId="0"/>
      <p:bldP spid="26" grpId="0" animBg="1"/>
      <p:bldP spid="26"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7" name="Picture 6" descr="Access_grad_.png"/>
          <p:cNvPicPr/>
          <p:nvPr/>
        </p:nvPicPr>
        <p:blipFill>
          <a:blip r:embed="rId2"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ubtitle 2"/>
          <p:cNvSpPr txBox="1">
            <a:spLocks/>
          </p:cNvSpPr>
          <p:nvPr/>
        </p:nvSpPr>
        <p:spPr>
          <a:xfrm>
            <a:off x="0" y="0"/>
            <a:ext cx="9144000" cy="914400"/>
          </a:xfrm>
          <a:prstGeom prst="rect">
            <a:avLst/>
          </a:prstGeom>
          <a:effectLst/>
        </p:spPr>
        <p:txBody>
          <a:bodyPr>
            <a:noAutofit/>
          </a:bodyPr>
          <a:lstStyle/>
          <a:p>
            <a:pPr marL="365760" marR="0" lvl="0" indent="-256032" algn="ctr" defTabSz="914400" rtl="0" eaLnBrk="1" fontAlgn="auto" latinLnBrk="0" hangingPunct="1">
              <a:lnSpc>
                <a:spcPct val="100000"/>
              </a:lnSpc>
              <a:spcAft>
                <a:spcPts val="0"/>
              </a:spcAft>
              <a:buClr>
                <a:schemeClr val="accent1"/>
              </a:buClr>
              <a:buSzPct val="68000"/>
              <a:tabLst/>
              <a:defRPr/>
            </a:pPr>
            <a:r>
              <a:rPr lang="en-US" sz="44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How to </a:t>
            </a:r>
            <a:r>
              <a:rPr lang="en-US" sz="4400" b="1"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Post </a:t>
            </a:r>
            <a:r>
              <a:rPr lang="en-US" sz="440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a New </a:t>
            </a:r>
            <a:r>
              <a:rPr lang="en-US" sz="44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Discussion</a:t>
            </a:r>
            <a:endParaRPr kumimoji="0" lang="en-US" sz="4400" b="1" i="1" u="none" strike="noStrike" kern="1200" cap="none" spc="0" normalizeH="0" baseline="0" noProof="0" dirty="0">
              <a:ln w="3175">
                <a:noFill/>
              </a:ln>
              <a:solidFill>
                <a:srgbClr val="CCB676"/>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9" name="Rectangle 8"/>
          <p:cNvSpPr/>
          <p:nvPr/>
        </p:nvSpPr>
        <p:spPr>
          <a:xfrm>
            <a:off x="0" y="685800"/>
            <a:ext cx="9144000" cy="400110"/>
          </a:xfrm>
          <a:prstGeom prst="rect">
            <a:avLst/>
          </a:prstGeom>
        </p:spPr>
        <p:txBody>
          <a:bodyPr wrap="square">
            <a:spAutoFit/>
          </a:bodyPr>
          <a:lstStyle/>
          <a:p>
            <a:pPr lvl="0" algn="ctr">
              <a:defRPr/>
            </a:pPr>
            <a:r>
              <a:rPr lang="en-US" sz="2000" b="1" i="1" kern="0" dirty="0" smtClean="0">
                <a:solidFill>
                  <a:srgbClr val="030201"/>
                </a:solidFill>
                <a:latin typeface="Arial" pitchFamily="34" charset="0"/>
                <a:cs typeface="Arial" pitchFamily="34" charset="0"/>
              </a:rPr>
              <a:t>My Bar Access </a:t>
            </a:r>
            <a:r>
              <a:rPr lang="en-US" sz="2000" b="1" i="1" u="sng" kern="0" dirty="0" smtClean="0">
                <a:solidFill>
                  <a:schemeClr val="bg1"/>
                </a:solidFill>
                <a:latin typeface="Arial" pitchFamily="34" charset="0"/>
                <a:cs typeface="Arial" pitchFamily="34" charset="0"/>
              </a:rPr>
              <a:t>homepage</a:t>
            </a:r>
            <a:r>
              <a:rPr lang="en-US" sz="2000" i="1" kern="0" dirty="0" smtClean="0">
                <a:solidFill>
                  <a:srgbClr val="030201"/>
                </a:solidFill>
                <a:latin typeface="Arial" pitchFamily="34" charset="0"/>
                <a:cs typeface="Arial" pitchFamily="34" charset="0"/>
              </a:rPr>
              <a:t> vs. my member group’s </a:t>
            </a:r>
            <a:r>
              <a:rPr lang="en-US" sz="2000" b="1" i="1" u="sng" kern="0" dirty="0" smtClean="0">
                <a:solidFill>
                  <a:schemeClr val="bg1"/>
                </a:solidFill>
                <a:latin typeface="Arial" pitchFamily="34" charset="0"/>
                <a:cs typeface="Arial" pitchFamily="34" charset="0"/>
              </a:rPr>
              <a:t>landing page</a:t>
            </a:r>
            <a:r>
              <a:rPr lang="en-US" sz="2000" b="1" i="1" kern="0" dirty="0" smtClean="0">
                <a:solidFill>
                  <a:schemeClr val="bg1"/>
                </a:solidFill>
                <a:latin typeface="Arial" pitchFamily="34" charset="0"/>
                <a:cs typeface="Arial" pitchFamily="34" charset="0"/>
              </a:rPr>
              <a:t> </a:t>
            </a:r>
          </a:p>
        </p:txBody>
      </p:sp>
      <p:sp>
        <p:nvSpPr>
          <p:cNvPr id="11" name="Rectangle 10"/>
          <p:cNvSpPr/>
          <p:nvPr/>
        </p:nvSpPr>
        <p:spPr>
          <a:xfrm>
            <a:off x="304800" y="1066800"/>
            <a:ext cx="8153400" cy="4308872"/>
          </a:xfrm>
          <a:prstGeom prst="rect">
            <a:avLst/>
          </a:prstGeom>
        </p:spPr>
        <p:txBody>
          <a:bodyPr wrap="square">
            <a:spAutoFit/>
          </a:bodyPr>
          <a:lstStyle/>
          <a:p>
            <a:pPr marL="914400" lvl="1" indent="-457200">
              <a:buClr>
                <a:schemeClr val="accent3"/>
              </a:buClr>
              <a:buFont typeface="Arial" pitchFamily="34" charset="0"/>
              <a:buChar char="•"/>
              <a:defRPr/>
            </a:pPr>
            <a:r>
              <a:rPr lang="en-US" sz="1600" b="1" u="sng" kern="0" dirty="0" smtClean="0">
                <a:solidFill>
                  <a:schemeClr val="tx2"/>
                </a:solidFill>
                <a:latin typeface="Arial" pitchFamily="34" charset="0"/>
                <a:cs typeface="Arial" pitchFamily="34" charset="0"/>
              </a:rPr>
              <a:t>Homepage</a:t>
            </a:r>
            <a:r>
              <a:rPr lang="en-US" sz="1600" kern="0" dirty="0" smtClean="0">
                <a:solidFill>
                  <a:schemeClr val="accent3"/>
                </a:solidFill>
                <a:latin typeface="Arial" pitchFamily="34" charset="0"/>
                <a:cs typeface="Arial" pitchFamily="34" charset="0"/>
              </a:rPr>
              <a:t> -- Posting a </a:t>
            </a:r>
            <a:r>
              <a:rPr lang="en-US" sz="1600" b="1" kern="0" dirty="0" smtClean="0">
                <a:solidFill>
                  <a:schemeClr val="accent3"/>
                </a:solidFill>
                <a:latin typeface="Arial" pitchFamily="34" charset="0"/>
                <a:cs typeface="Arial" pitchFamily="34" charset="0"/>
              </a:rPr>
              <a:t>discussion</a:t>
            </a:r>
            <a:r>
              <a:rPr lang="en-US" sz="1600" kern="0" dirty="0" smtClean="0">
                <a:solidFill>
                  <a:srgbClr val="030201"/>
                </a:solidFill>
                <a:latin typeface="Arial" pitchFamily="34" charset="0"/>
                <a:cs typeface="Arial" pitchFamily="34" charset="0"/>
              </a:rPr>
              <a:t>:</a:t>
            </a:r>
          </a:p>
          <a:p>
            <a:pPr marL="914400" lvl="1" indent="-457200">
              <a:defRPr/>
            </a:pPr>
            <a:endParaRPr lang="en-US" sz="1000" kern="0" dirty="0" smtClean="0">
              <a:solidFill>
                <a:srgbClr val="030201"/>
              </a:solidFill>
              <a:latin typeface="Arial" pitchFamily="34" charset="0"/>
              <a:cs typeface="Arial" pitchFamily="34" charset="0"/>
            </a:endParaRPr>
          </a:p>
          <a:p>
            <a:pPr marL="1371600" lvl="2" indent="-457200">
              <a:buFont typeface="Arial" pitchFamily="34" charset="0"/>
              <a:buChar char="•"/>
              <a:defRPr/>
            </a:pPr>
            <a:r>
              <a:rPr lang="en-US" sz="1400" kern="0" dirty="0" smtClean="0">
                <a:solidFill>
                  <a:srgbClr val="030201"/>
                </a:solidFill>
                <a:latin typeface="Arial" pitchFamily="34" charset="0"/>
                <a:cs typeface="Arial" pitchFamily="34" charset="0"/>
              </a:rPr>
              <a:t>Click the Post link in the latest discussions toolbox</a:t>
            </a:r>
          </a:p>
          <a:p>
            <a:pPr marL="1371600" lvl="2" indent="-457200">
              <a:defRPr/>
            </a:pPr>
            <a:r>
              <a:rPr lang="en-US" sz="1000" kern="0" dirty="0" smtClean="0">
                <a:solidFill>
                  <a:srgbClr val="030201"/>
                </a:solidFill>
                <a:latin typeface="Arial" pitchFamily="34" charset="0"/>
                <a:cs typeface="Arial" pitchFamily="34" charset="0"/>
              </a:rPr>
              <a:t>				</a:t>
            </a:r>
          </a:p>
          <a:p>
            <a:pPr marL="1371600" lvl="2" indent="-457200">
              <a:defRPr/>
            </a:pPr>
            <a:r>
              <a:rPr lang="en-US" sz="1600" kern="0" dirty="0" smtClean="0">
                <a:solidFill>
                  <a:srgbClr val="030201"/>
                </a:solidFill>
                <a:latin typeface="Arial" pitchFamily="34" charset="0"/>
                <a:cs typeface="Arial" pitchFamily="34" charset="0"/>
              </a:rPr>
              <a:t>				</a:t>
            </a:r>
            <a:r>
              <a:rPr lang="en-US" sz="1400" i="1" kern="0" dirty="0" smtClean="0">
                <a:solidFill>
                  <a:srgbClr val="030201"/>
                </a:solidFill>
                <a:latin typeface="Arial" pitchFamily="34" charset="0"/>
                <a:cs typeface="Arial" pitchFamily="34" charset="0"/>
              </a:rPr>
              <a:t>o</a:t>
            </a:r>
            <a:r>
              <a:rPr kumimoji="0" lang="en-US" sz="1400" b="0" i="1" u="none" strike="noStrike" kern="0" cap="none" spc="0" normalizeH="0" baseline="0" noProof="0" dirty="0" smtClean="0">
                <a:ln>
                  <a:noFill/>
                </a:ln>
                <a:solidFill>
                  <a:srgbClr val="030201"/>
                </a:solidFill>
                <a:effectLst/>
                <a:uLnTx/>
                <a:uFillTx/>
                <a:latin typeface="Arial" pitchFamily="34" charset="0"/>
                <a:cs typeface="Arial" pitchFamily="34" charset="0"/>
              </a:rPr>
              <a:t>r</a:t>
            </a:r>
            <a:endParaRPr kumimoji="0" lang="en-US" sz="1600" b="0" i="1" u="none" strike="noStrike" kern="0" cap="none" spc="0" normalizeH="0" baseline="0" noProof="0" dirty="0" smtClean="0">
              <a:ln>
                <a:noFill/>
              </a:ln>
              <a:solidFill>
                <a:srgbClr val="030201"/>
              </a:solidFill>
              <a:effectLst/>
              <a:uLnTx/>
              <a:uFillTx/>
              <a:latin typeface="Arial" pitchFamily="34" charset="0"/>
              <a:cs typeface="Arial" pitchFamily="34" charset="0"/>
            </a:endParaRPr>
          </a:p>
          <a:p>
            <a:pPr marL="1371600" lvl="2" indent="-457200">
              <a:defRPr/>
            </a:pPr>
            <a:endParaRPr kumimoji="0" lang="en-US" sz="800" b="0" i="0" u="none" strike="noStrike" kern="0" cap="none" spc="0" normalizeH="0" baseline="0" noProof="0" dirty="0" smtClean="0">
              <a:ln>
                <a:noFill/>
              </a:ln>
              <a:solidFill>
                <a:srgbClr val="030201"/>
              </a:solidFill>
              <a:effectLst/>
              <a:uLnTx/>
              <a:uFillTx/>
              <a:latin typeface="Arial" pitchFamily="34" charset="0"/>
              <a:cs typeface="Arial" pitchFamily="34" charset="0"/>
            </a:endParaRPr>
          </a:p>
          <a:p>
            <a:pPr marL="1371600" lvl="2" indent="-457200">
              <a:buFont typeface="Arial" pitchFamily="34" charset="0"/>
              <a:buChar char="•"/>
              <a:defRPr/>
            </a:pPr>
            <a:r>
              <a:rPr lang="en-US" sz="1400" kern="0" dirty="0" smtClean="0">
                <a:solidFill>
                  <a:srgbClr val="030201"/>
                </a:solidFill>
                <a:latin typeface="Arial" pitchFamily="34" charset="0"/>
                <a:cs typeface="Arial" pitchFamily="34" charset="0"/>
              </a:rPr>
              <a:t>Select “Post a Message” from the drop-down menu under MEMBER GROUPS in the navigation bar</a:t>
            </a:r>
          </a:p>
          <a:p>
            <a:pPr marL="1371600" lvl="2" indent="-457200">
              <a:buFont typeface="Arial" pitchFamily="34" charset="0"/>
              <a:buChar char="•"/>
              <a:defRPr/>
            </a:pPr>
            <a:endParaRPr kumimoji="0" lang="en-US" sz="1000" b="0" i="0" u="none" strike="noStrike" kern="0" cap="none" spc="0" normalizeH="0" baseline="0" noProof="0" dirty="0" smtClean="0">
              <a:ln>
                <a:noFill/>
              </a:ln>
              <a:solidFill>
                <a:srgbClr val="030201"/>
              </a:solidFill>
              <a:effectLst/>
              <a:uLnTx/>
              <a:uFillTx/>
              <a:latin typeface="Arial" pitchFamily="34" charset="0"/>
              <a:cs typeface="Arial" pitchFamily="34" charset="0"/>
            </a:endParaRPr>
          </a:p>
          <a:p>
            <a:pPr marL="914400" lvl="1" indent="-457200">
              <a:buClr>
                <a:schemeClr val="accent3"/>
              </a:buClr>
              <a:buFont typeface="Arial" pitchFamily="34" charset="0"/>
              <a:buChar char="•"/>
              <a:defRPr/>
            </a:pPr>
            <a:r>
              <a:rPr lang="en-US" sz="1600" b="1" u="sng" kern="0" dirty="0" smtClean="0">
                <a:solidFill>
                  <a:schemeClr val="tx2"/>
                </a:solidFill>
                <a:latin typeface="Arial" pitchFamily="34" charset="0"/>
                <a:cs typeface="Arial" pitchFamily="34" charset="0"/>
              </a:rPr>
              <a:t>Landing page</a:t>
            </a:r>
            <a:r>
              <a:rPr lang="en-US" sz="1600" b="1" kern="0" dirty="0" smtClean="0">
                <a:solidFill>
                  <a:schemeClr val="tx2"/>
                </a:solidFill>
                <a:latin typeface="Arial" pitchFamily="34" charset="0"/>
                <a:cs typeface="Arial" pitchFamily="34" charset="0"/>
              </a:rPr>
              <a:t> </a:t>
            </a:r>
            <a:r>
              <a:rPr lang="en-US" sz="1600" kern="0" dirty="0" smtClean="0">
                <a:solidFill>
                  <a:schemeClr val="accent3"/>
                </a:solidFill>
                <a:latin typeface="Arial" pitchFamily="34" charset="0"/>
                <a:cs typeface="Arial" pitchFamily="34" charset="0"/>
              </a:rPr>
              <a:t>-- Posting a </a:t>
            </a:r>
            <a:r>
              <a:rPr lang="en-US" sz="1600" b="1" kern="0" dirty="0" smtClean="0">
                <a:solidFill>
                  <a:schemeClr val="accent3"/>
                </a:solidFill>
                <a:latin typeface="Arial" pitchFamily="34" charset="0"/>
                <a:cs typeface="Arial" pitchFamily="34" charset="0"/>
              </a:rPr>
              <a:t>discussion</a:t>
            </a:r>
            <a:r>
              <a:rPr lang="en-US" kern="0" dirty="0" smtClean="0">
                <a:solidFill>
                  <a:schemeClr val="accent3"/>
                </a:solidFill>
                <a:latin typeface="Arial" pitchFamily="34" charset="0"/>
                <a:cs typeface="Arial" pitchFamily="34" charset="0"/>
              </a:rPr>
              <a:t>:</a:t>
            </a:r>
          </a:p>
          <a:p>
            <a:pPr marL="914400" lvl="1" indent="-457200">
              <a:buFont typeface="Arial" pitchFamily="34" charset="0"/>
              <a:buChar char="•"/>
              <a:defRPr/>
            </a:pPr>
            <a:endParaRPr lang="en-US" sz="1000" kern="0" dirty="0" smtClean="0">
              <a:solidFill>
                <a:schemeClr val="accent3"/>
              </a:solidFill>
              <a:latin typeface="Arial" pitchFamily="34" charset="0"/>
              <a:cs typeface="Arial" pitchFamily="34" charset="0"/>
            </a:endParaRPr>
          </a:p>
          <a:p>
            <a:pPr marL="1371600" lvl="2" indent="-457200">
              <a:buFont typeface="Arial" pitchFamily="34" charset="0"/>
              <a:buChar char="•"/>
              <a:defRPr/>
            </a:pPr>
            <a:r>
              <a:rPr lang="en-US" sz="1400" dirty="0" smtClean="0">
                <a:solidFill>
                  <a:schemeClr val="accent5"/>
                </a:solidFill>
                <a:latin typeface="Arial" pitchFamily="34" charset="0"/>
                <a:cs typeface="Arial" pitchFamily="34" charset="0"/>
              </a:rPr>
              <a:t>Click the “Post”</a:t>
            </a:r>
            <a:r>
              <a:rPr lang="en-US" sz="1400" dirty="0" smtClean="0">
                <a:solidFill>
                  <a:schemeClr val="accent4"/>
                </a:solidFill>
                <a:latin typeface="Arial" pitchFamily="34" charset="0"/>
                <a:cs typeface="Arial" pitchFamily="34" charset="0"/>
              </a:rPr>
              <a:t> </a:t>
            </a:r>
            <a:r>
              <a:rPr lang="en-US" sz="1400" dirty="0" smtClean="0">
                <a:solidFill>
                  <a:schemeClr val="accent5"/>
                </a:solidFill>
                <a:latin typeface="Arial" pitchFamily="34" charset="0"/>
                <a:cs typeface="Arial" pitchFamily="34" charset="0"/>
              </a:rPr>
              <a:t>link in the discussions toolbox</a:t>
            </a:r>
          </a:p>
          <a:p>
            <a:pPr marL="3200400" lvl="6" indent="-457200">
              <a:defRPr/>
            </a:pPr>
            <a:r>
              <a:rPr lang="en-US" sz="1000" kern="0" dirty="0" smtClean="0">
                <a:solidFill>
                  <a:srgbClr val="030201"/>
                </a:solidFill>
                <a:latin typeface="Arial" pitchFamily="34" charset="0"/>
                <a:cs typeface="Arial" pitchFamily="34" charset="0"/>
              </a:rPr>
              <a:t>		</a:t>
            </a:r>
          </a:p>
          <a:p>
            <a:pPr marL="3200400" lvl="6" indent="-457200">
              <a:defRPr/>
            </a:pPr>
            <a:r>
              <a:rPr kumimoji="0" lang="en-US" sz="1600" b="0" i="0" u="none" strike="noStrike" kern="0" cap="none" spc="0" normalizeH="0" baseline="0" noProof="0" dirty="0" smtClean="0">
                <a:ln>
                  <a:noFill/>
                </a:ln>
                <a:solidFill>
                  <a:srgbClr val="030201"/>
                </a:solidFill>
                <a:effectLst/>
                <a:uLnTx/>
                <a:uFillTx/>
                <a:latin typeface="Arial" pitchFamily="34" charset="0"/>
                <a:cs typeface="Arial" pitchFamily="34" charset="0"/>
              </a:rPr>
              <a:t>		</a:t>
            </a:r>
            <a:r>
              <a:rPr kumimoji="0" lang="en-US" sz="1400" b="0" i="1" u="none" strike="noStrike" kern="0" cap="none" spc="0" normalizeH="0" baseline="0" noProof="0" dirty="0" smtClean="0">
                <a:ln>
                  <a:noFill/>
                </a:ln>
                <a:solidFill>
                  <a:srgbClr val="030201"/>
                </a:solidFill>
                <a:effectLst/>
                <a:uLnTx/>
                <a:uFillTx/>
                <a:latin typeface="Arial" pitchFamily="34" charset="0"/>
                <a:cs typeface="Arial" pitchFamily="34" charset="0"/>
              </a:rPr>
              <a:t>or</a:t>
            </a:r>
            <a:endParaRPr kumimoji="0" lang="en-US" sz="1600" b="0" i="1" u="none" strike="noStrike" kern="0" cap="none" spc="0" normalizeH="0" baseline="0" noProof="0" dirty="0" smtClean="0">
              <a:ln>
                <a:noFill/>
              </a:ln>
              <a:solidFill>
                <a:srgbClr val="030201"/>
              </a:solidFill>
              <a:effectLst/>
              <a:uLnTx/>
              <a:uFillTx/>
              <a:latin typeface="Arial" pitchFamily="34" charset="0"/>
              <a:cs typeface="Arial" pitchFamily="34" charset="0"/>
            </a:endParaRPr>
          </a:p>
          <a:p>
            <a:pPr marL="3200400" lvl="6" indent="-457200">
              <a:defRPr/>
            </a:pPr>
            <a:endParaRPr kumimoji="0" lang="en-US" sz="800" b="0" i="0" u="none" strike="noStrike" kern="0" cap="none" spc="0" normalizeH="0" baseline="0" noProof="0" dirty="0" smtClean="0">
              <a:ln>
                <a:noFill/>
              </a:ln>
              <a:solidFill>
                <a:srgbClr val="030201"/>
              </a:solidFill>
              <a:effectLst/>
              <a:uLnTx/>
              <a:uFillTx/>
              <a:latin typeface="Arial" pitchFamily="34" charset="0"/>
              <a:cs typeface="Arial" pitchFamily="34" charset="0"/>
            </a:endParaRPr>
          </a:p>
          <a:p>
            <a:pPr marL="1371600" lvl="2" indent="-457200">
              <a:lnSpc>
                <a:spcPts val="2400"/>
              </a:lnSpc>
              <a:buFont typeface="Arial" pitchFamily="34" charset="0"/>
              <a:buChar char="•"/>
              <a:defRPr/>
            </a:pPr>
            <a:r>
              <a:rPr lang="en-US" sz="1400" dirty="0" smtClean="0">
                <a:solidFill>
                  <a:schemeClr val="accent5"/>
                </a:solidFill>
                <a:latin typeface="Arial" pitchFamily="34" charset="0"/>
                <a:cs typeface="Arial" pitchFamily="34" charset="0"/>
              </a:rPr>
              <a:t>Navigate to the discussions tab on the dashboard of your member group’s landing page and clicking the                                link which appears above the dashboard</a:t>
            </a:r>
          </a:p>
          <a:p>
            <a:pPr marL="1371600" lvl="2" indent="-457200">
              <a:buFont typeface="Arial" pitchFamily="34" charset="0"/>
              <a:buChar char="•"/>
              <a:defRPr/>
            </a:pPr>
            <a:endParaRPr lang="en-US" sz="800" dirty="0" smtClean="0">
              <a:solidFill>
                <a:schemeClr val="accent5"/>
              </a:solidFill>
              <a:latin typeface="Arial" pitchFamily="34" charset="0"/>
              <a:cs typeface="Arial" pitchFamily="34" charset="0"/>
            </a:endParaRPr>
          </a:p>
          <a:p>
            <a:pPr marL="3200400" lvl="6" indent="-457200">
              <a:defRPr/>
            </a:pPr>
            <a:r>
              <a:rPr kumimoji="0" lang="en-US" sz="1600" b="0" i="1" u="none" strike="noStrike" kern="0" cap="none" spc="0" normalizeH="0" baseline="0" noProof="0" dirty="0" smtClean="0">
                <a:ln>
                  <a:noFill/>
                </a:ln>
                <a:solidFill>
                  <a:schemeClr val="accent5"/>
                </a:solidFill>
                <a:effectLst/>
                <a:uLnTx/>
                <a:uFillTx/>
                <a:latin typeface="Arial" pitchFamily="34" charset="0"/>
                <a:cs typeface="Arial" pitchFamily="34" charset="0"/>
              </a:rPr>
              <a:t>		</a:t>
            </a:r>
            <a:r>
              <a:rPr kumimoji="0" lang="en-US" sz="1400" b="0" i="1" u="none" strike="noStrike" kern="0" cap="none" spc="0" normalizeH="0" baseline="0" noProof="0" dirty="0" smtClean="0">
                <a:ln>
                  <a:noFill/>
                </a:ln>
                <a:solidFill>
                  <a:schemeClr val="accent5"/>
                </a:solidFill>
                <a:effectLst/>
                <a:uLnTx/>
                <a:uFillTx/>
                <a:latin typeface="Arial" pitchFamily="34" charset="0"/>
                <a:cs typeface="Arial" pitchFamily="34" charset="0"/>
              </a:rPr>
              <a:t>or</a:t>
            </a:r>
            <a:endParaRPr kumimoji="0" lang="en-US" sz="1600" b="0" i="1" u="none" strike="noStrike" kern="0" cap="none" spc="0" normalizeH="0" baseline="0" noProof="0" dirty="0" smtClean="0">
              <a:ln>
                <a:noFill/>
              </a:ln>
              <a:solidFill>
                <a:schemeClr val="accent5"/>
              </a:solidFill>
              <a:effectLst/>
              <a:uLnTx/>
              <a:uFillTx/>
              <a:latin typeface="Arial" pitchFamily="34" charset="0"/>
              <a:cs typeface="Arial" pitchFamily="34" charset="0"/>
            </a:endParaRPr>
          </a:p>
          <a:p>
            <a:pPr marL="1371600" lvl="2" indent="-457200">
              <a:buFont typeface="Arial" pitchFamily="34" charset="0"/>
              <a:buChar char="•"/>
              <a:defRPr/>
            </a:pPr>
            <a:endParaRPr lang="en-US" sz="800" dirty="0" smtClean="0">
              <a:solidFill>
                <a:schemeClr val="accent5"/>
              </a:solidFill>
              <a:latin typeface="Arial" pitchFamily="34" charset="0"/>
              <a:cs typeface="Arial" pitchFamily="34" charset="0"/>
            </a:endParaRPr>
          </a:p>
          <a:p>
            <a:pPr marL="1371600" lvl="2" indent="-457200">
              <a:buFont typeface="Arial" pitchFamily="34" charset="0"/>
              <a:buChar char="•"/>
              <a:defRPr/>
            </a:pPr>
            <a:r>
              <a:rPr lang="en-US" sz="1400" dirty="0" smtClean="0">
                <a:solidFill>
                  <a:schemeClr val="accent5"/>
                </a:solidFill>
                <a:latin typeface="Arial" pitchFamily="34" charset="0"/>
                <a:cs typeface="Arial" pitchFamily="34" charset="0"/>
              </a:rPr>
              <a:t>Click the “Post Message” link in any discussion posting</a:t>
            </a:r>
            <a:endParaRPr kumimoji="0" lang="en-US" sz="1400" b="0" i="0" u="none" strike="noStrike" kern="0" cap="none" spc="0" normalizeH="0" baseline="0" noProof="0" dirty="0" smtClean="0">
              <a:ln>
                <a:noFill/>
              </a:ln>
              <a:solidFill>
                <a:srgbClr val="030201"/>
              </a:solidFill>
              <a:effectLst/>
              <a:uLnTx/>
              <a:uFillTx/>
              <a:latin typeface="Arial" pitchFamily="34" charset="0"/>
              <a:cs typeface="Arial" pitchFamily="34" charset="0"/>
            </a:endParaRPr>
          </a:p>
        </p:txBody>
      </p:sp>
      <p:pic>
        <p:nvPicPr>
          <p:cNvPr id="10" name="Picture 9" descr="post new discussion.jpg"/>
          <p:cNvPicPr>
            <a:picLocks noChangeAspect="1"/>
          </p:cNvPicPr>
          <p:nvPr/>
        </p:nvPicPr>
        <p:blipFill>
          <a:blip r:embed="rId3" cstate="print"/>
          <a:stretch>
            <a:fillRect/>
          </a:stretch>
        </p:blipFill>
        <p:spPr>
          <a:xfrm>
            <a:off x="3483592" y="4267200"/>
            <a:ext cx="1447800" cy="381000"/>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2000"/>
                                        <p:tgtEl>
                                          <p:spTgt spid="11">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xEl>
                                              <p:pRg st="2" end="2"/>
                                            </p:txEl>
                                          </p:spTgt>
                                        </p:tgtEl>
                                        <p:attrNameLst>
                                          <p:attrName>style.visibility</p:attrName>
                                        </p:attrNameLst>
                                      </p:cBhvr>
                                      <p:to>
                                        <p:strVal val="visible"/>
                                      </p:to>
                                    </p:set>
                                    <p:animEffect transition="in" filter="fade">
                                      <p:cBhvr>
                                        <p:cTn id="16" dur="2000"/>
                                        <p:tgtEl>
                                          <p:spTgt spid="11">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Effect transition="in" filter="fade">
                                      <p:cBhvr>
                                        <p:cTn id="19" dur="2000"/>
                                        <p:tgtEl>
                                          <p:spTgt spid="11">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xEl>
                                              <p:pRg st="4" end="4"/>
                                            </p:txEl>
                                          </p:spTgt>
                                        </p:tgtEl>
                                        <p:attrNameLst>
                                          <p:attrName>style.visibility</p:attrName>
                                        </p:attrNameLst>
                                      </p:cBhvr>
                                      <p:to>
                                        <p:strVal val="visible"/>
                                      </p:to>
                                    </p:set>
                                    <p:animEffect transition="in" filter="fade">
                                      <p:cBhvr>
                                        <p:cTn id="22" dur="2000"/>
                                        <p:tgtEl>
                                          <p:spTgt spid="11">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animEffect transition="in" filter="fade">
                                      <p:cBhvr>
                                        <p:cTn id="25" dur="2000"/>
                                        <p:tgtEl>
                                          <p:spTgt spid="11">
                                            <p:txEl>
                                              <p:pRg st="6" end="6"/>
                                            </p:txEl>
                                          </p:spTgt>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1">
                                            <p:txEl>
                                              <p:pRg st="8" end="8"/>
                                            </p:txEl>
                                          </p:spTgt>
                                        </p:tgtEl>
                                        <p:attrNameLst>
                                          <p:attrName>style.visibility</p:attrName>
                                        </p:attrNameLst>
                                      </p:cBhvr>
                                      <p:to>
                                        <p:strVal val="visible"/>
                                      </p:to>
                                    </p:set>
                                    <p:animEffect transition="in" filter="fade">
                                      <p:cBhvr>
                                        <p:cTn id="29" dur="2000"/>
                                        <p:tgtEl>
                                          <p:spTgt spid="11">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xEl>
                                              <p:pRg st="10" end="10"/>
                                            </p:txEl>
                                          </p:spTgt>
                                        </p:tgtEl>
                                        <p:attrNameLst>
                                          <p:attrName>style.visibility</p:attrName>
                                        </p:attrNameLst>
                                      </p:cBhvr>
                                      <p:to>
                                        <p:strVal val="visible"/>
                                      </p:to>
                                    </p:set>
                                    <p:animEffect transition="in" filter="fade">
                                      <p:cBhvr>
                                        <p:cTn id="32" dur="2000"/>
                                        <p:tgtEl>
                                          <p:spTgt spid="11">
                                            <p:txEl>
                                              <p:pRg st="10" end="1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xEl>
                                              <p:pRg st="11" end="11"/>
                                            </p:txEl>
                                          </p:spTgt>
                                        </p:tgtEl>
                                        <p:attrNameLst>
                                          <p:attrName>style.visibility</p:attrName>
                                        </p:attrNameLst>
                                      </p:cBhvr>
                                      <p:to>
                                        <p:strVal val="visible"/>
                                      </p:to>
                                    </p:set>
                                    <p:animEffect transition="in" filter="fade">
                                      <p:cBhvr>
                                        <p:cTn id="35" dur="2000"/>
                                        <p:tgtEl>
                                          <p:spTgt spid="11">
                                            <p:txEl>
                                              <p:pRg st="11" end="11"/>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xEl>
                                              <p:pRg st="12" end="12"/>
                                            </p:txEl>
                                          </p:spTgt>
                                        </p:tgtEl>
                                        <p:attrNameLst>
                                          <p:attrName>style.visibility</p:attrName>
                                        </p:attrNameLst>
                                      </p:cBhvr>
                                      <p:to>
                                        <p:strVal val="visible"/>
                                      </p:to>
                                    </p:set>
                                    <p:animEffect transition="in" filter="fade">
                                      <p:cBhvr>
                                        <p:cTn id="38" dur="2000"/>
                                        <p:tgtEl>
                                          <p:spTgt spid="11">
                                            <p:txEl>
                                              <p:pRg st="12" end="12"/>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
                                            <p:txEl>
                                              <p:pRg st="14" end="14"/>
                                            </p:txEl>
                                          </p:spTgt>
                                        </p:tgtEl>
                                        <p:attrNameLst>
                                          <p:attrName>style.visibility</p:attrName>
                                        </p:attrNameLst>
                                      </p:cBhvr>
                                      <p:to>
                                        <p:strVal val="visible"/>
                                      </p:to>
                                    </p:set>
                                    <p:animEffect transition="in" filter="fade">
                                      <p:cBhvr>
                                        <p:cTn id="41" dur="2000"/>
                                        <p:tgtEl>
                                          <p:spTgt spid="11">
                                            <p:txEl>
                                              <p:pRg st="14" end="14"/>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
                                            <p:txEl>
                                              <p:pRg st="16" end="16"/>
                                            </p:txEl>
                                          </p:spTgt>
                                        </p:tgtEl>
                                        <p:attrNameLst>
                                          <p:attrName>style.visibility</p:attrName>
                                        </p:attrNameLst>
                                      </p:cBhvr>
                                      <p:to>
                                        <p:strVal val="visible"/>
                                      </p:to>
                                    </p:set>
                                    <p:animEffect transition="in" filter="fade">
                                      <p:cBhvr>
                                        <p:cTn id="44" dur="2000"/>
                                        <p:tgtEl>
                                          <p:spTgt spid="11">
                                            <p:txEl>
                                              <p:pRg st="16" end="16"/>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
                                            <p:txEl>
                                              <p:pRg st="18" end="18"/>
                                            </p:txEl>
                                          </p:spTgt>
                                        </p:tgtEl>
                                        <p:attrNameLst>
                                          <p:attrName>style.visibility</p:attrName>
                                        </p:attrNameLst>
                                      </p:cBhvr>
                                      <p:to>
                                        <p:strVal val="visible"/>
                                      </p:to>
                                    </p:set>
                                    <p:animEffect transition="in" filter="fade">
                                      <p:cBhvr>
                                        <p:cTn id="47" dur="2000"/>
                                        <p:tgtEl>
                                          <p:spTgt spid="11">
                                            <p:txEl>
                                              <p:pRg st="18" end="18"/>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uiExpand="1" build="allAtOnce"/>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7" name="Picture 6" descr="discussion post.jpg"/>
          <p:cNvPicPr>
            <a:picLocks noChangeAspect="1"/>
          </p:cNvPicPr>
          <p:nvPr/>
        </p:nvPicPr>
        <p:blipFill>
          <a:blip r:embed="rId2" cstate="print"/>
          <a:stretch>
            <a:fillRect/>
          </a:stretch>
        </p:blipFill>
        <p:spPr>
          <a:xfrm>
            <a:off x="1371600" y="1150203"/>
            <a:ext cx="6324600" cy="5589949"/>
          </a:xfrm>
          <a:prstGeom prst="rect">
            <a:avLst/>
          </a:prstGeom>
        </p:spPr>
      </p:pic>
      <p:sp>
        <p:nvSpPr>
          <p:cNvPr id="8" name="TextBox 7"/>
          <p:cNvSpPr txBox="1"/>
          <p:nvPr/>
        </p:nvSpPr>
        <p:spPr>
          <a:xfrm>
            <a:off x="5334000" y="3055203"/>
            <a:ext cx="2895600" cy="1107996"/>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solidFill>
              <a:schemeClr val="accent1"/>
            </a:solidFill>
          </a:ln>
        </p:spPr>
        <p:txBody>
          <a:bodyPr wrap="square" rtlCol="0">
            <a:spAutoFit/>
          </a:bodyPr>
          <a:lstStyle/>
          <a:p>
            <a:pPr algn="ctr"/>
            <a:r>
              <a:rPr lang="en-US" sz="2200" i="1" dirty="0" smtClean="0">
                <a:solidFill>
                  <a:schemeClr val="accent3"/>
                </a:solidFill>
                <a:latin typeface="Arial" pitchFamily="34" charset="0"/>
                <a:cs typeface="Arial" pitchFamily="34" charset="0"/>
              </a:rPr>
              <a:t>Click the screen to find out how to post a new </a:t>
            </a:r>
            <a:r>
              <a:rPr lang="en-US" sz="2200" b="1" i="1" dirty="0" smtClean="0">
                <a:solidFill>
                  <a:schemeClr val="tx2"/>
                </a:solidFill>
                <a:latin typeface="Arial" pitchFamily="34" charset="0"/>
                <a:cs typeface="Arial" pitchFamily="34" charset="0"/>
              </a:rPr>
              <a:t>discussion</a:t>
            </a:r>
            <a:endParaRPr lang="en-US" sz="2200" i="1" dirty="0">
              <a:solidFill>
                <a:schemeClr val="accent3"/>
              </a:solidFill>
              <a:latin typeface="Arial" pitchFamily="34" charset="0"/>
              <a:cs typeface="Arial" pitchFamily="34" charset="0"/>
            </a:endParaRPr>
          </a:p>
        </p:txBody>
      </p:sp>
      <p:sp>
        <p:nvSpPr>
          <p:cNvPr id="10" name="TextBox 9"/>
          <p:cNvSpPr txBox="1"/>
          <p:nvPr/>
        </p:nvSpPr>
        <p:spPr>
          <a:xfrm>
            <a:off x="7559720" y="3048000"/>
            <a:ext cx="1447800" cy="1477328"/>
          </a:xfrm>
          <a:prstGeom prst="rect">
            <a:avLst/>
          </a:prstGeom>
          <a:noFill/>
          <a:ln w="38100" cmpd="thickThin">
            <a:solidFill>
              <a:schemeClr val="accent1"/>
            </a:solidFill>
          </a:ln>
        </p:spPr>
        <p:txBody>
          <a:bodyPr wrap="square" rtlCol="0">
            <a:spAutoFit/>
          </a:bodyPr>
          <a:lstStyle/>
          <a:p>
            <a:r>
              <a:rPr lang="en-US" sz="1200" b="1" dirty="0" smtClean="0">
                <a:solidFill>
                  <a:schemeClr val="accent3"/>
                </a:solidFill>
                <a:latin typeface="Arial" pitchFamily="34" charset="0"/>
                <a:cs typeface="Arial" pitchFamily="34" charset="0"/>
              </a:rPr>
              <a:t>Editing toolbar</a:t>
            </a:r>
            <a:r>
              <a:rPr lang="en-US" sz="1200" dirty="0" smtClean="0">
                <a:solidFill>
                  <a:schemeClr val="accent3"/>
                </a:solidFill>
                <a:latin typeface="Arial" pitchFamily="34" charset="0"/>
                <a:cs typeface="Arial" pitchFamily="34" charset="0"/>
              </a:rPr>
              <a:t>:</a:t>
            </a:r>
          </a:p>
          <a:p>
            <a:endParaRPr lang="en-US" sz="600" dirty="0" smtClean="0">
              <a:solidFill>
                <a:schemeClr val="accent3"/>
              </a:solidFill>
              <a:latin typeface="Arial" pitchFamily="34" charset="0"/>
              <a:cs typeface="Arial" pitchFamily="34" charset="0"/>
            </a:endParaRPr>
          </a:p>
          <a:p>
            <a:r>
              <a:rPr lang="en-US" sz="1200" dirty="0" smtClean="0">
                <a:solidFill>
                  <a:schemeClr val="accent3"/>
                </a:solidFill>
                <a:latin typeface="Arial" pitchFamily="34" charset="0"/>
                <a:cs typeface="Arial" pitchFamily="34" charset="0"/>
              </a:rPr>
              <a:t>Review spelling &amp; grammar, adjust font settings, insert hyperlinks, copy &amp; paste and more.</a:t>
            </a:r>
            <a:endParaRPr lang="en-US" sz="1200" dirty="0">
              <a:solidFill>
                <a:schemeClr val="accent3"/>
              </a:solidFill>
              <a:latin typeface="Arial" pitchFamily="34" charset="0"/>
              <a:cs typeface="Arial" pitchFamily="34" charset="0"/>
            </a:endParaRPr>
          </a:p>
        </p:txBody>
      </p:sp>
      <p:cxnSp>
        <p:nvCxnSpPr>
          <p:cNvPr id="13" name="Straight Connector 12"/>
          <p:cNvCxnSpPr/>
          <p:nvPr/>
        </p:nvCxnSpPr>
        <p:spPr>
          <a:xfrm>
            <a:off x="1371600" y="2113507"/>
            <a:ext cx="4572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2400" y="1898555"/>
            <a:ext cx="11430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Name of poster</a:t>
            </a:r>
            <a:endParaRPr lang="en-US" sz="1200" dirty="0">
              <a:solidFill>
                <a:schemeClr val="accent3"/>
              </a:solidFill>
              <a:latin typeface="Arial" pitchFamily="34" charset="0"/>
              <a:cs typeface="Arial" pitchFamily="34" charset="0"/>
            </a:endParaRPr>
          </a:p>
        </p:txBody>
      </p:sp>
      <p:cxnSp>
        <p:nvCxnSpPr>
          <p:cNvPr id="15" name="Straight Connector 14"/>
          <p:cNvCxnSpPr/>
          <p:nvPr/>
        </p:nvCxnSpPr>
        <p:spPr>
          <a:xfrm>
            <a:off x="4191000" y="2521803"/>
            <a:ext cx="1066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34000" y="1988403"/>
            <a:ext cx="36576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Select where you want to post your discussion.</a:t>
            </a:r>
            <a:endParaRPr lang="en-US" sz="1200" dirty="0">
              <a:solidFill>
                <a:schemeClr val="accent3"/>
              </a:solidFill>
              <a:latin typeface="Arial" pitchFamily="34" charset="0"/>
              <a:cs typeface="Arial" pitchFamily="34" charset="0"/>
            </a:endParaRPr>
          </a:p>
        </p:txBody>
      </p:sp>
      <p:cxnSp>
        <p:nvCxnSpPr>
          <p:cNvPr id="17" name="Straight Connector 16"/>
          <p:cNvCxnSpPr/>
          <p:nvPr/>
        </p:nvCxnSpPr>
        <p:spPr>
          <a:xfrm>
            <a:off x="7100248" y="3186752"/>
            <a:ext cx="3810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52400" y="3969603"/>
            <a:ext cx="1143000" cy="830997"/>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Insert the content of your discussion.</a:t>
            </a:r>
            <a:endParaRPr lang="en-US" sz="1200" dirty="0">
              <a:solidFill>
                <a:schemeClr val="accent3"/>
              </a:solidFill>
              <a:latin typeface="Arial" pitchFamily="34" charset="0"/>
              <a:cs typeface="Arial" pitchFamily="34" charset="0"/>
            </a:endParaRPr>
          </a:p>
        </p:txBody>
      </p:sp>
      <p:sp>
        <p:nvSpPr>
          <p:cNvPr id="20" name="Left Brace 19"/>
          <p:cNvSpPr/>
          <p:nvPr/>
        </p:nvSpPr>
        <p:spPr>
          <a:xfrm>
            <a:off x="1371600" y="3283803"/>
            <a:ext cx="685800" cy="2438400"/>
          </a:xfrm>
          <a:prstGeom prst="leftBrace">
            <a:avLst>
              <a:gd name="adj1" fmla="val 8333"/>
              <a:gd name="adj2" fmla="val 47622"/>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3810000" y="6179403"/>
            <a:ext cx="2362200" cy="461665"/>
          </a:xfrm>
          <a:prstGeom prst="rect">
            <a:avLst/>
          </a:prstGeom>
          <a:noFill/>
          <a:ln w="38100" cmpd="thickThin">
            <a:solidFill>
              <a:schemeClr val="accent1"/>
            </a:solidFill>
          </a:ln>
        </p:spPr>
        <p:txBody>
          <a:bodyPr wrap="square" rtlCol="0">
            <a:spAutoFit/>
          </a:bodyPr>
          <a:lstStyle/>
          <a:p>
            <a:r>
              <a:rPr lang="en-US" sz="1200" dirty="0" smtClean="0">
                <a:solidFill>
                  <a:schemeClr val="accent3"/>
                </a:solidFill>
                <a:latin typeface="Arial" pitchFamily="34" charset="0"/>
                <a:cs typeface="Arial" pitchFamily="34" charset="0"/>
              </a:rPr>
              <a:t>Click to “attach” a document to add to the </a:t>
            </a:r>
            <a:r>
              <a:rPr lang="en-US" sz="1200" b="1" dirty="0" smtClean="0">
                <a:solidFill>
                  <a:schemeClr val="accent3"/>
                </a:solidFill>
                <a:latin typeface="Arial" pitchFamily="34" charset="0"/>
                <a:cs typeface="Arial" pitchFamily="34" charset="0"/>
              </a:rPr>
              <a:t>resource library.</a:t>
            </a:r>
            <a:endParaRPr lang="en-US" sz="1200" b="1" dirty="0">
              <a:solidFill>
                <a:schemeClr val="accent3"/>
              </a:solidFill>
              <a:latin typeface="Arial" pitchFamily="34" charset="0"/>
              <a:cs typeface="Arial" pitchFamily="34" charset="0"/>
            </a:endParaRPr>
          </a:p>
        </p:txBody>
      </p:sp>
      <p:cxnSp>
        <p:nvCxnSpPr>
          <p:cNvPr id="22" name="Straight Connector 21"/>
          <p:cNvCxnSpPr/>
          <p:nvPr/>
        </p:nvCxnSpPr>
        <p:spPr>
          <a:xfrm flipH="1">
            <a:off x="6858000" y="6408003"/>
            <a:ext cx="9144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52400" y="5950803"/>
            <a:ext cx="1143000" cy="830997"/>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to “cancel” your discussion post.</a:t>
            </a:r>
            <a:endParaRPr lang="en-US" sz="1200" dirty="0">
              <a:solidFill>
                <a:schemeClr val="accent3"/>
              </a:solidFill>
              <a:latin typeface="Arial" pitchFamily="34" charset="0"/>
              <a:cs typeface="Arial" pitchFamily="34" charset="0"/>
            </a:endParaRPr>
          </a:p>
        </p:txBody>
      </p:sp>
      <p:cxnSp>
        <p:nvCxnSpPr>
          <p:cNvPr id="24" name="Straight Connector 23"/>
          <p:cNvCxnSpPr/>
          <p:nvPr/>
        </p:nvCxnSpPr>
        <p:spPr>
          <a:xfrm>
            <a:off x="1371600" y="6408003"/>
            <a:ext cx="7620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848600" y="6027003"/>
            <a:ext cx="1143000"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Click to “send” your discussion.</a:t>
            </a:r>
            <a:endParaRPr lang="en-US" sz="1200" dirty="0">
              <a:solidFill>
                <a:schemeClr val="accent3"/>
              </a:solidFill>
              <a:latin typeface="Arial" pitchFamily="34" charset="0"/>
              <a:cs typeface="Arial" pitchFamily="34" charset="0"/>
            </a:endParaRPr>
          </a:p>
        </p:txBody>
      </p:sp>
      <p:sp>
        <p:nvSpPr>
          <p:cNvPr id="28" name="TextBox 27"/>
          <p:cNvSpPr txBox="1"/>
          <p:nvPr/>
        </p:nvSpPr>
        <p:spPr>
          <a:xfrm>
            <a:off x="5334000" y="2369403"/>
            <a:ext cx="3657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Select where you would like to cross post your discussion . (optional)</a:t>
            </a:r>
            <a:endParaRPr lang="en-US" sz="1200" dirty="0">
              <a:solidFill>
                <a:schemeClr val="accent3"/>
              </a:solidFill>
              <a:latin typeface="Arial" pitchFamily="34" charset="0"/>
              <a:cs typeface="Arial" pitchFamily="34" charset="0"/>
            </a:endParaRPr>
          </a:p>
        </p:txBody>
      </p:sp>
      <p:cxnSp>
        <p:nvCxnSpPr>
          <p:cNvPr id="29" name="Straight Connector 28"/>
          <p:cNvCxnSpPr/>
          <p:nvPr/>
        </p:nvCxnSpPr>
        <p:spPr>
          <a:xfrm flipV="1">
            <a:off x="4114800" y="2140803"/>
            <a:ext cx="1143000" cy="1524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276600" y="6408003"/>
            <a:ext cx="4572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7" name="Subtitle 2"/>
          <p:cNvSpPr txBox="1">
            <a:spLocks/>
          </p:cNvSpPr>
          <p:nvPr/>
        </p:nvSpPr>
        <p:spPr>
          <a:xfrm>
            <a:off x="0" y="0"/>
            <a:ext cx="9144000" cy="914400"/>
          </a:xfrm>
          <a:prstGeom prst="rect">
            <a:avLst/>
          </a:prstGeom>
          <a:effectLst/>
        </p:spPr>
        <p:txBody>
          <a:bodyPr>
            <a:noAutofit/>
          </a:bodyPr>
          <a:lstStyle/>
          <a:p>
            <a:pPr marL="365760" marR="0" lvl="0" indent="-256032" algn="ctr" defTabSz="914400" rtl="0" eaLnBrk="1" fontAlgn="auto" latinLnBrk="0" hangingPunct="1">
              <a:lnSpc>
                <a:spcPct val="100000"/>
              </a:lnSpc>
              <a:spcAft>
                <a:spcPts val="0"/>
              </a:spcAft>
              <a:buClr>
                <a:schemeClr val="accent1"/>
              </a:buClr>
              <a:buSzPct val="68000"/>
              <a:tabLst/>
              <a:defRPr/>
            </a:pPr>
            <a:r>
              <a:rPr lang="en-US" sz="40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How to </a:t>
            </a:r>
            <a:r>
              <a:rPr lang="en-US" sz="40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Post </a:t>
            </a:r>
            <a:r>
              <a:rPr lang="en-US" sz="4000"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a new </a:t>
            </a:r>
            <a:r>
              <a:rPr lang="en-US" sz="4000" b="1" dirty="0" smtClean="0">
                <a:ln w="3175">
                  <a:noFill/>
                </a:ln>
                <a:solidFill>
                  <a:srgbClr val="CCB676"/>
                </a:solidFill>
                <a:effectLst>
                  <a:outerShdw blurRad="50800" dist="38100" dir="2700000" algn="tl" rotWithShape="0">
                    <a:prstClr val="black">
                      <a:alpha val="40000"/>
                    </a:prstClr>
                  </a:outerShdw>
                </a:effectLst>
                <a:latin typeface="Arial" pitchFamily="34" charset="0"/>
                <a:cs typeface="Arial" pitchFamily="34" charset="0"/>
              </a:rPr>
              <a:t>Discussion</a:t>
            </a:r>
            <a:endParaRPr kumimoji="0" lang="en-US" sz="4000" b="1" i="1" u="none" strike="noStrike" kern="1200" cap="none" spc="0" normalizeH="0" baseline="0" noProof="0" dirty="0">
              <a:ln w="3175">
                <a:noFill/>
              </a:ln>
              <a:solidFill>
                <a:srgbClr val="CCB676"/>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30" name="Rectangle 29"/>
          <p:cNvSpPr/>
          <p:nvPr/>
        </p:nvSpPr>
        <p:spPr>
          <a:xfrm>
            <a:off x="609600" y="609600"/>
            <a:ext cx="7924800" cy="523220"/>
          </a:xfrm>
          <a:prstGeom prst="rect">
            <a:avLst/>
          </a:prstGeom>
        </p:spPr>
        <p:txBody>
          <a:bodyPr wrap="square">
            <a:spAutoFit/>
          </a:bodyPr>
          <a:lstStyle/>
          <a:p>
            <a:pPr algn="ctr"/>
            <a:r>
              <a:rPr lang="en-US" sz="1400" i="1" dirty="0" smtClean="0">
                <a:solidFill>
                  <a:schemeClr val="accent3"/>
                </a:solidFill>
                <a:latin typeface="Arial" pitchFamily="34" charset="0"/>
                <a:cs typeface="Arial" pitchFamily="34" charset="0"/>
              </a:rPr>
              <a:t>Clicking on the “</a:t>
            </a:r>
            <a:r>
              <a:rPr lang="en-US" sz="1400" b="1" dirty="0" smtClean="0">
                <a:solidFill>
                  <a:schemeClr val="accent3"/>
                </a:solidFill>
                <a:latin typeface="Arial" pitchFamily="34" charset="0"/>
                <a:cs typeface="Arial" pitchFamily="34" charset="0"/>
              </a:rPr>
              <a:t>post</a:t>
            </a:r>
            <a:r>
              <a:rPr lang="en-US" sz="1400" i="1" dirty="0" smtClean="0">
                <a:solidFill>
                  <a:schemeClr val="accent3"/>
                </a:solidFill>
                <a:latin typeface="Arial" pitchFamily="34" charset="0"/>
                <a:cs typeface="Arial" pitchFamily="34" charset="0"/>
              </a:rPr>
              <a:t>” or any “</a:t>
            </a:r>
            <a:r>
              <a:rPr lang="en-US" sz="1400" b="1" dirty="0" smtClean="0">
                <a:solidFill>
                  <a:schemeClr val="accent3"/>
                </a:solidFill>
                <a:latin typeface="Arial" pitchFamily="34" charset="0"/>
                <a:cs typeface="Arial" pitchFamily="34" charset="0"/>
              </a:rPr>
              <a:t>post message</a:t>
            </a:r>
            <a:r>
              <a:rPr lang="en-US" sz="1400" i="1" dirty="0" smtClean="0">
                <a:solidFill>
                  <a:schemeClr val="accent3"/>
                </a:solidFill>
                <a:latin typeface="Arial" pitchFamily="34" charset="0"/>
                <a:cs typeface="Arial" pitchFamily="34" charset="0"/>
              </a:rPr>
              <a:t>”</a:t>
            </a:r>
            <a:r>
              <a:rPr lang="en-US" sz="1400" i="1" dirty="0" smtClean="0">
                <a:solidFill>
                  <a:srgbClr val="0000FF"/>
                </a:solidFill>
                <a:latin typeface="Arial" pitchFamily="34" charset="0"/>
                <a:cs typeface="Arial" pitchFamily="34" charset="0"/>
              </a:rPr>
              <a:t> </a:t>
            </a:r>
            <a:r>
              <a:rPr lang="en-US" sz="1400" i="1" dirty="0" smtClean="0">
                <a:solidFill>
                  <a:schemeClr val="accent3"/>
                </a:solidFill>
                <a:latin typeface="Arial" pitchFamily="34" charset="0"/>
                <a:cs typeface="Arial" pitchFamily="34" charset="0"/>
              </a:rPr>
              <a:t>link from either your </a:t>
            </a:r>
            <a:r>
              <a:rPr lang="en-US" sz="1400" b="1" i="1" dirty="0" smtClean="0">
                <a:solidFill>
                  <a:schemeClr val="accent3"/>
                </a:solidFill>
                <a:latin typeface="Arial" pitchFamily="34" charset="0"/>
                <a:cs typeface="Arial" pitchFamily="34" charset="0"/>
              </a:rPr>
              <a:t>My Bar Access</a:t>
            </a:r>
            <a:r>
              <a:rPr lang="en-US" sz="1400" i="1" dirty="0" smtClean="0">
                <a:solidFill>
                  <a:schemeClr val="accent3"/>
                </a:solidFill>
                <a:latin typeface="Arial" pitchFamily="34" charset="0"/>
                <a:cs typeface="Arial" pitchFamily="34" charset="0"/>
              </a:rPr>
              <a:t> </a:t>
            </a:r>
            <a:r>
              <a:rPr lang="en-US" sz="1400" b="1" i="1" u="sng" dirty="0" smtClean="0">
                <a:solidFill>
                  <a:schemeClr val="bg1"/>
                </a:solidFill>
                <a:latin typeface="Arial" pitchFamily="34" charset="0"/>
                <a:cs typeface="Arial" pitchFamily="34" charset="0"/>
              </a:rPr>
              <a:t>homepage</a:t>
            </a:r>
            <a:r>
              <a:rPr lang="en-US" sz="1400" i="1" dirty="0" smtClean="0">
                <a:solidFill>
                  <a:schemeClr val="accent3"/>
                </a:solidFill>
                <a:latin typeface="Arial" pitchFamily="34" charset="0"/>
                <a:cs typeface="Arial" pitchFamily="34" charset="0"/>
              </a:rPr>
              <a:t> or your member group’s </a:t>
            </a:r>
            <a:r>
              <a:rPr lang="en-US" sz="1400" b="1" i="1" u="sng" dirty="0" smtClean="0">
                <a:solidFill>
                  <a:schemeClr val="bg1"/>
                </a:solidFill>
                <a:latin typeface="Arial" pitchFamily="34" charset="0"/>
                <a:cs typeface="Arial" pitchFamily="34" charset="0"/>
              </a:rPr>
              <a:t>landing page</a:t>
            </a:r>
            <a:r>
              <a:rPr lang="en-US" sz="1400" b="1" i="1" dirty="0" smtClean="0">
                <a:solidFill>
                  <a:schemeClr val="bg1"/>
                </a:solidFill>
                <a:latin typeface="Arial" pitchFamily="34" charset="0"/>
                <a:cs typeface="Arial" pitchFamily="34" charset="0"/>
              </a:rPr>
              <a:t> </a:t>
            </a:r>
            <a:r>
              <a:rPr lang="en-US" sz="1400" i="1" dirty="0" smtClean="0">
                <a:solidFill>
                  <a:schemeClr val="accent3"/>
                </a:solidFill>
                <a:latin typeface="Arial" pitchFamily="34" charset="0"/>
                <a:cs typeface="Arial" pitchFamily="34" charset="0"/>
              </a:rPr>
              <a:t>will navigate you to this screen:</a:t>
            </a:r>
          </a:p>
        </p:txBody>
      </p:sp>
      <p:sp>
        <p:nvSpPr>
          <p:cNvPr id="44" name="TextBox 43"/>
          <p:cNvSpPr txBox="1"/>
          <p:nvPr/>
        </p:nvSpPr>
        <p:spPr>
          <a:xfrm>
            <a:off x="152400" y="2521803"/>
            <a:ext cx="1143000"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3"/>
                </a:solidFill>
                <a:latin typeface="Arial" pitchFamily="34" charset="0"/>
                <a:cs typeface="Arial" pitchFamily="34" charset="0"/>
              </a:rPr>
              <a:t>Subject of your discussion</a:t>
            </a:r>
            <a:endParaRPr lang="en-US" sz="1200" dirty="0">
              <a:solidFill>
                <a:schemeClr val="accent3"/>
              </a:solidFill>
              <a:latin typeface="Arial" pitchFamily="34" charset="0"/>
              <a:cs typeface="Arial" pitchFamily="34" charset="0"/>
            </a:endParaRPr>
          </a:p>
        </p:txBody>
      </p:sp>
      <p:cxnSp>
        <p:nvCxnSpPr>
          <p:cNvPr id="45" name="Straight Connector 44"/>
          <p:cNvCxnSpPr/>
          <p:nvPr/>
        </p:nvCxnSpPr>
        <p:spPr>
          <a:xfrm>
            <a:off x="1371600" y="2750403"/>
            <a:ext cx="457200" cy="0"/>
          </a:xfrm>
          <a:prstGeom prst="line">
            <a:avLst/>
          </a:prstGeom>
          <a:ln w="50800"/>
        </p:spPr>
        <p:style>
          <a:lnRef idx="1">
            <a:schemeClr val="accent1"/>
          </a:lnRef>
          <a:fillRef idx="0">
            <a:schemeClr val="accent1"/>
          </a:fillRef>
          <a:effectRef idx="0">
            <a:schemeClr val="accent1"/>
          </a:effectRef>
          <a:fontRef idx="minor">
            <a:schemeClr val="tx1"/>
          </a:fontRef>
        </p:style>
      </p:cxnSp>
      <p:pic>
        <p:nvPicPr>
          <p:cNvPr id="26" name="Picture 25" descr="information icon.jpg">
            <a:hlinkClick r:id="rId3" action="ppaction://hlinksldjump"/>
          </p:cNvPr>
          <p:cNvPicPr>
            <a:picLocks noChangeAspect="1"/>
          </p:cNvPicPr>
          <p:nvPr/>
        </p:nvPicPr>
        <p:blipFill>
          <a:blip r:embed="rId4" cstate="print"/>
          <a:stretch>
            <a:fillRect/>
          </a:stretch>
        </p:blipFill>
        <p:spPr>
          <a:xfrm>
            <a:off x="5867400" y="6396419"/>
            <a:ext cx="231274" cy="2312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strVal val="#ppt_w*0.70"/>
                                          </p:val>
                                        </p:tav>
                                        <p:tav tm="100000">
                                          <p:val>
                                            <p:strVal val="#ppt_w"/>
                                          </p:val>
                                        </p:tav>
                                      </p:tavLst>
                                    </p:anim>
                                    <p:anim calcmode="lin" valueType="num">
                                      <p:cBhvr>
                                        <p:cTn id="8" dur="1000" fill="hold"/>
                                        <p:tgtEl>
                                          <p:spTgt spid="30"/>
                                        </p:tgtEl>
                                        <p:attrNameLst>
                                          <p:attrName>ppt_h</p:attrName>
                                        </p:attrNameLst>
                                      </p:cBhvr>
                                      <p:tavLst>
                                        <p:tav tm="0">
                                          <p:val>
                                            <p:strVal val="#ppt_h"/>
                                          </p:val>
                                        </p:tav>
                                        <p:tav tm="100000">
                                          <p:val>
                                            <p:strVal val="#ppt_h"/>
                                          </p:val>
                                        </p:tav>
                                      </p:tavLst>
                                    </p:anim>
                                    <p:animEffect transition="in" filter="fade">
                                      <p:cBhvr>
                                        <p:cTn id="9" dur="1000"/>
                                        <p:tgtEl>
                                          <p:spTgt spid="30"/>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par>
                          <p:cTn id="16" fill="hold">
                            <p:stCondLst>
                              <p:cond delay="2000"/>
                            </p:stCondLst>
                            <p:childTnLst>
                              <p:par>
                                <p:cTn id="17" presetID="9" presetClass="entr" presetSubtype="0" fill="hold" grpId="0" nodeType="after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dissolve">
                                      <p:cBhvr>
                                        <p:cTn id="24" dur="1000"/>
                                        <p:tgtEl>
                                          <p:spTgt spid="14"/>
                                        </p:tgtEl>
                                      </p:cBhvr>
                                    </p:animEffect>
                                  </p:childTnLst>
                                </p:cTn>
                              </p:par>
                              <p:par>
                                <p:cTn id="25" presetID="9"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par>
                                <p:cTn id="28" presetID="9"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dissolve">
                                      <p:cBhvr>
                                        <p:cTn id="30" dur="500"/>
                                        <p:tgtEl>
                                          <p:spTgt spid="29"/>
                                        </p:tgtEl>
                                      </p:cBhvr>
                                    </p:animEffect>
                                  </p:childTnLst>
                                </p:cTn>
                              </p:par>
                              <p:par>
                                <p:cTn id="31" presetID="9"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dissolve">
                                      <p:cBhvr>
                                        <p:cTn id="33" dur="500"/>
                                        <p:tgtEl>
                                          <p:spTgt spid="15"/>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dissolve">
                                      <p:cBhvr>
                                        <p:cTn id="36" dur="500"/>
                                        <p:tgtEl>
                                          <p:spTgt spid="1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dissolve">
                                      <p:cBhvr>
                                        <p:cTn id="39" dur="500"/>
                                        <p:tgtEl>
                                          <p:spTgt spid="28"/>
                                        </p:tgtEl>
                                      </p:cBhvr>
                                    </p:animEffect>
                                  </p:childTnLst>
                                </p:cTn>
                              </p:par>
                              <p:par>
                                <p:cTn id="40" presetID="9"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dissolve">
                                      <p:cBhvr>
                                        <p:cTn id="42" dur="500"/>
                                        <p:tgtEl>
                                          <p:spTgt spid="17"/>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dissolve">
                                      <p:cBhvr>
                                        <p:cTn id="45" dur="500"/>
                                        <p:tgtEl>
                                          <p:spTgt spid="10"/>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dissolve">
                                      <p:cBhvr>
                                        <p:cTn id="48" dur="500"/>
                                        <p:tgtEl>
                                          <p:spTgt spid="20"/>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dissolve">
                                      <p:cBhvr>
                                        <p:cTn id="51" dur="500"/>
                                        <p:tgtEl>
                                          <p:spTgt spid="19"/>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dissolve">
                                      <p:cBhvr>
                                        <p:cTn id="54" dur="500"/>
                                        <p:tgtEl>
                                          <p:spTgt spid="23"/>
                                        </p:tgtEl>
                                      </p:cBhvr>
                                    </p:animEffect>
                                  </p:childTnLst>
                                </p:cTn>
                              </p:par>
                              <p:par>
                                <p:cTn id="55" presetID="9"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dissolve">
                                      <p:cBhvr>
                                        <p:cTn id="57" dur="500"/>
                                        <p:tgtEl>
                                          <p:spTgt spid="24"/>
                                        </p:tgtEl>
                                      </p:cBhvr>
                                    </p:animEffect>
                                  </p:childTnLst>
                                </p:cTn>
                              </p:par>
                              <p:par>
                                <p:cTn id="58" presetID="9" presetClass="entr" presetSubtype="0" fill="hold"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dissolve">
                                      <p:cBhvr>
                                        <p:cTn id="60" dur="500"/>
                                        <p:tgtEl>
                                          <p:spTgt spid="31"/>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dissolve">
                                      <p:cBhvr>
                                        <p:cTn id="63" dur="500"/>
                                        <p:tgtEl>
                                          <p:spTgt spid="21"/>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dissolve">
                                      <p:cBhvr>
                                        <p:cTn id="66" dur="500"/>
                                        <p:tgtEl>
                                          <p:spTgt spid="25"/>
                                        </p:tgtEl>
                                      </p:cBhvr>
                                    </p:animEffect>
                                  </p:childTnLst>
                                </p:cTn>
                              </p:par>
                              <p:par>
                                <p:cTn id="67" presetID="9" presetClass="entr" presetSubtype="0"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dissolve">
                                      <p:cBhvr>
                                        <p:cTn id="69" dur="500"/>
                                        <p:tgtEl>
                                          <p:spTgt spid="22"/>
                                        </p:tgtEl>
                                      </p:cBhvr>
                                    </p:animEffect>
                                  </p:childTnLst>
                                </p:cTn>
                              </p:par>
                              <p:par>
                                <p:cTn id="70" presetID="9" presetClass="entr" presetSubtype="0" fill="hold"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dissolve">
                                      <p:cBhvr>
                                        <p:cTn id="72" dur="500"/>
                                        <p:tgtEl>
                                          <p:spTgt spid="26"/>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dissolve">
                                      <p:cBhvr>
                                        <p:cTn id="75" dur="1000"/>
                                        <p:tgtEl>
                                          <p:spTgt spid="44"/>
                                        </p:tgtEl>
                                      </p:cBhvr>
                                    </p:animEffect>
                                  </p:childTnLst>
                                </p:cTn>
                              </p:par>
                              <p:par>
                                <p:cTn id="76" presetID="9"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dissolve">
                                      <p:cBhvr>
                                        <p:cTn id="78" dur="500"/>
                                        <p:tgtEl>
                                          <p:spTgt spid="45"/>
                                        </p:tgtEl>
                                      </p:cBhvr>
                                    </p:animEffect>
                                  </p:childTnLst>
                                </p:cTn>
                              </p:par>
                            </p:childTnLst>
                          </p:cTn>
                        </p:par>
                        <p:par>
                          <p:cTn id="79" fill="hold">
                            <p:stCondLst>
                              <p:cond delay="1000"/>
                            </p:stCondLst>
                            <p:childTnLst>
                              <p:par>
                                <p:cTn id="80" presetID="27" presetClass="emph" presetSubtype="0" fill="hold" grpId="1" nodeType="afterEffect">
                                  <p:stCondLst>
                                    <p:cond delay="1000"/>
                                  </p:stCondLst>
                                  <p:childTnLst>
                                    <p:animClr clrSpc="rgb">
                                      <p:cBhvr override="childStyle">
                                        <p:cTn id="81" dur="250" autoRev="1" fill="hold"/>
                                        <p:tgtEl>
                                          <p:spTgt spid="10"/>
                                        </p:tgtEl>
                                        <p:attrNameLst>
                                          <p:attrName>style.color</p:attrName>
                                        </p:attrNameLst>
                                      </p:cBhvr>
                                      <p:to>
                                        <a:schemeClr val="bg1"/>
                                      </p:to>
                                    </p:animClr>
                                    <p:animClr clrSpc="rgb">
                                      <p:cBhvr>
                                        <p:cTn id="82" dur="250" autoRev="1" fill="hold"/>
                                        <p:tgtEl>
                                          <p:spTgt spid="10"/>
                                        </p:tgtEl>
                                        <p:attrNameLst>
                                          <p:attrName>fillcolor</p:attrName>
                                        </p:attrNameLst>
                                      </p:cBhvr>
                                      <p:to>
                                        <a:schemeClr val="bg1"/>
                                      </p:to>
                                    </p:animClr>
                                    <p:set>
                                      <p:cBhvr>
                                        <p:cTn id="83" dur="250" autoRev="1" fill="hold"/>
                                        <p:tgtEl>
                                          <p:spTgt spid="10"/>
                                        </p:tgtEl>
                                        <p:attrNameLst>
                                          <p:attrName>fill.type</p:attrName>
                                        </p:attrNameLst>
                                      </p:cBhvr>
                                      <p:to>
                                        <p:strVal val="solid"/>
                                      </p:to>
                                    </p:set>
                                    <p:set>
                                      <p:cBhvr>
                                        <p:cTn id="84" dur="250" autoRev="1" fill="hold"/>
                                        <p:tgtEl>
                                          <p:spTgt spid="10"/>
                                        </p:tgtEl>
                                        <p:attrNameLst>
                                          <p:attrName>fill.on</p:attrName>
                                        </p:attrNameLst>
                                      </p:cBhvr>
                                      <p:to>
                                        <p:strVal val="true"/>
                                      </p:to>
                                    </p:set>
                                  </p:childTnLst>
                                </p:cTn>
                              </p:par>
                            </p:childTnLst>
                          </p:cTn>
                        </p:par>
                        <p:par>
                          <p:cTn id="85" fill="hold">
                            <p:stCondLst>
                              <p:cond delay="2500"/>
                            </p:stCondLst>
                            <p:childTnLst>
                              <p:par>
                                <p:cTn id="86" presetID="27" presetClass="emph" presetSubtype="0" fill="hold" grpId="1" nodeType="afterEffect">
                                  <p:stCondLst>
                                    <p:cond delay="0"/>
                                  </p:stCondLst>
                                  <p:childTnLst>
                                    <p:animClr clrSpc="rgb">
                                      <p:cBhvr override="childStyle">
                                        <p:cTn id="87" dur="250" autoRev="1" fill="hold"/>
                                        <p:tgtEl>
                                          <p:spTgt spid="23"/>
                                        </p:tgtEl>
                                        <p:attrNameLst>
                                          <p:attrName>style.color</p:attrName>
                                        </p:attrNameLst>
                                      </p:cBhvr>
                                      <p:to>
                                        <a:schemeClr val="bg1"/>
                                      </p:to>
                                    </p:animClr>
                                    <p:animClr clrSpc="rgb">
                                      <p:cBhvr>
                                        <p:cTn id="88" dur="250" autoRev="1" fill="hold"/>
                                        <p:tgtEl>
                                          <p:spTgt spid="23"/>
                                        </p:tgtEl>
                                        <p:attrNameLst>
                                          <p:attrName>fillcolor</p:attrName>
                                        </p:attrNameLst>
                                      </p:cBhvr>
                                      <p:to>
                                        <a:schemeClr val="bg1"/>
                                      </p:to>
                                    </p:animClr>
                                    <p:set>
                                      <p:cBhvr>
                                        <p:cTn id="89" dur="250" autoRev="1" fill="hold"/>
                                        <p:tgtEl>
                                          <p:spTgt spid="23"/>
                                        </p:tgtEl>
                                        <p:attrNameLst>
                                          <p:attrName>fill.type</p:attrName>
                                        </p:attrNameLst>
                                      </p:cBhvr>
                                      <p:to>
                                        <p:strVal val="solid"/>
                                      </p:to>
                                    </p:set>
                                    <p:set>
                                      <p:cBhvr>
                                        <p:cTn id="90" dur="250" autoRev="1" fill="hold"/>
                                        <p:tgtEl>
                                          <p:spTgt spid="23"/>
                                        </p:tgtEl>
                                        <p:attrNameLst>
                                          <p:attrName>fill.on</p:attrName>
                                        </p:attrNameLst>
                                      </p:cBhvr>
                                      <p:to>
                                        <p:strVal val="true"/>
                                      </p:to>
                                    </p:set>
                                  </p:childTnLst>
                                </p:cTn>
                              </p:par>
                            </p:childTnLst>
                          </p:cTn>
                        </p:par>
                        <p:par>
                          <p:cTn id="91" fill="hold">
                            <p:stCondLst>
                              <p:cond delay="3000"/>
                            </p:stCondLst>
                            <p:childTnLst>
                              <p:par>
                                <p:cTn id="92" presetID="27" presetClass="emph" presetSubtype="0" fill="hold" grpId="1" nodeType="afterEffect">
                                  <p:stCondLst>
                                    <p:cond delay="0"/>
                                  </p:stCondLst>
                                  <p:childTnLst>
                                    <p:animClr clrSpc="rgb">
                                      <p:cBhvr override="childStyle">
                                        <p:cTn id="93" dur="250" autoRev="1" fill="hold"/>
                                        <p:tgtEl>
                                          <p:spTgt spid="21"/>
                                        </p:tgtEl>
                                        <p:attrNameLst>
                                          <p:attrName>style.color</p:attrName>
                                        </p:attrNameLst>
                                      </p:cBhvr>
                                      <p:to>
                                        <a:schemeClr val="bg1"/>
                                      </p:to>
                                    </p:animClr>
                                    <p:animClr clrSpc="rgb">
                                      <p:cBhvr>
                                        <p:cTn id="94" dur="250" autoRev="1" fill="hold"/>
                                        <p:tgtEl>
                                          <p:spTgt spid="21"/>
                                        </p:tgtEl>
                                        <p:attrNameLst>
                                          <p:attrName>fillcolor</p:attrName>
                                        </p:attrNameLst>
                                      </p:cBhvr>
                                      <p:to>
                                        <a:schemeClr val="bg1"/>
                                      </p:to>
                                    </p:animClr>
                                    <p:set>
                                      <p:cBhvr>
                                        <p:cTn id="95" dur="250" autoRev="1" fill="hold"/>
                                        <p:tgtEl>
                                          <p:spTgt spid="21"/>
                                        </p:tgtEl>
                                        <p:attrNameLst>
                                          <p:attrName>fill.type</p:attrName>
                                        </p:attrNameLst>
                                      </p:cBhvr>
                                      <p:to>
                                        <p:strVal val="solid"/>
                                      </p:to>
                                    </p:set>
                                    <p:set>
                                      <p:cBhvr>
                                        <p:cTn id="96" dur="250" autoRev="1" fill="hold"/>
                                        <p:tgtEl>
                                          <p:spTgt spid="21"/>
                                        </p:tgtEl>
                                        <p:attrNameLst>
                                          <p:attrName>fill.on</p:attrName>
                                        </p:attrNameLst>
                                      </p:cBhvr>
                                      <p:to>
                                        <p:strVal val="true"/>
                                      </p:to>
                                    </p:set>
                                  </p:childTnLst>
                                </p:cTn>
                              </p:par>
                            </p:childTnLst>
                          </p:cTn>
                        </p:par>
                        <p:par>
                          <p:cTn id="97" fill="hold">
                            <p:stCondLst>
                              <p:cond delay="3500"/>
                            </p:stCondLst>
                            <p:childTnLst>
                              <p:par>
                                <p:cTn id="98" presetID="27" presetClass="emph" presetSubtype="0" fill="hold" grpId="1" nodeType="afterEffect">
                                  <p:stCondLst>
                                    <p:cond delay="0"/>
                                  </p:stCondLst>
                                  <p:childTnLst>
                                    <p:animClr clrSpc="rgb">
                                      <p:cBhvr override="childStyle">
                                        <p:cTn id="99" dur="250" autoRev="1" fill="hold"/>
                                        <p:tgtEl>
                                          <p:spTgt spid="25"/>
                                        </p:tgtEl>
                                        <p:attrNameLst>
                                          <p:attrName>style.color</p:attrName>
                                        </p:attrNameLst>
                                      </p:cBhvr>
                                      <p:to>
                                        <a:schemeClr val="bg1"/>
                                      </p:to>
                                    </p:animClr>
                                    <p:animClr clrSpc="rgb">
                                      <p:cBhvr>
                                        <p:cTn id="100" dur="250" autoRev="1" fill="hold"/>
                                        <p:tgtEl>
                                          <p:spTgt spid="25"/>
                                        </p:tgtEl>
                                        <p:attrNameLst>
                                          <p:attrName>fillcolor</p:attrName>
                                        </p:attrNameLst>
                                      </p:cBhvr>
                                      <p:to>
                                        <a:schemeClr val="bg1"/>
                                      </p:to>
                                    </p:animClr>
                                    <p:set>
                                      <p:cBhvr>
                                        <p:cTn id="101" dur="250" autoRev="1" fill="hold"/>
                                        <p:tgtEl>
                                          <p:spTgt spid="25"/>
                                        </p:tgtEl>
                                        <p:attrNameLst>
                                          <p:attrName>fill.type</p:attrName>
                                        </p:attrNameLst>
                                      </p:cBhvr>
                                      <p:to>
                                        <p:strVal val="solid"/>
                                      </p:to>
                                    </p:set>
                                    <p:set>
                                      <p:cBhvr>
                                        <p:cTn id="102" dur="250" autoRev="1" fill="hold"/>
                                        <p:tgtEl>
                                          <p:spTgt spid="2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0" grpId="1" animBg="1"/>
      <p:bldP spid="14" grpId="0" animBg="1"/>
      <p:bldP spid="16" grpId="0" animBg="1"/>
      <p:bldP spid="19" grpId="0" animBg="1"/>
      <p:bldP spid="20" grpId="0" animBg="1"/>
      <p:bldP spid="21" grpId="0" animBg="1"/>
      <p:bldP spid="21" grpId="1" animBg="1"/>
      <p:bldP spid="23" grpId="0" animBg="1"/>
      <p:bldP spid="23" grpId="1" animBg="1"/>
      <p:bldP spid="25" grpId="0" animBg="1"/>
      <p:bldP spid="25" grpId="1" animBg="1"/>
      <p:bldP spid="28" grpId="0" animBg="1"/>
      <p:bldP spid="30" grpId="0"/>
      <p:bldP spid="4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3581400"/>
            <a:ext cx="9144000" cy="1015663"/>
          </a:xfrm>
          <a:prstGeom prst="rect">
            <a:avLst/>
          </a:prstGeom>
          <a:noFill/>
        </p:spPr>
        <p:txBody>
          <a:bodyPr wrap="square" lIns="91440" tIns="45720" rIns="91440" bIns="45720">
            <a:spAutoFit/>
          </a:bodyPr>
          <a:lstStyle/>
          <a:p>
            <a:pPr algn="ct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Resource Library</a:t>
            </a:r>
            <a:endParaRPr lang="en-US" sz="6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pic>
        <p:nvPicPr>
          <p:cNvPr id="12" name="Picture 11" descr="access again.jpg"/>
          <p:cNvPicPr>
            <a:picLocks noChangeAspect="1"/>
          </p:cNvPicPr>
          <p:nvPr/>
        </p:nvPicPr>
        <p:blipFill>
          <a:blip r:embed="rId2" cstate="print"/>
          <a:stretch>
            <a:fillRect/>
          </a:stretch>
        </p:blipFill>
        <p:spPr>
          <a:xfrm>
            <a:off x="1676400" y="1219200"/>
            <a:ext cx="5801613" cy="2057400"/>
          </a:xfrm>
          <a:prstGeom prst="rect">
            <a:avLst/>
          </a:prstGeom>
          <a:effectLst>
            <a:outerShdw blurRad="50800" dist="38100" dir="2700000" algn="tl" rotWithShape="0">
              <a:prstClr val="black">
                <a:alpha val="40000"/>
              </a:prstClr>
            </a:outerShdw>
          </a:effectLst>
        </p:spPr>
      </p:pic>
      <p:sp>
        <p:nvSpPr>
          <p:cNvPr id="16" name="Rectangle 15"/>
          <p:cNvSpPr/>
          <p:nvPr/>
        </p:nvSpPr>
        <p:spPr>
          <a:xfrm>
            <a:off x="304800" y="5335250"/>
            <a:ext cx="5943600" cy="144655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rgbClr val="FAF6EE">
                    <a:lumMod val="10000"/>
                  </a:srgbClr>
                </a:solidFill>
                <a:latin typeface="Arial" pitchFamily="34" charset="0"/>
                <a:cs typeface="Arial" pitchFamily="34" charset="0"/>
              </a:rPr>
              <a:t>Return to the following slides:</a:t>
            </a:r>
          </a:p>
          <a:p>
            <a:pPr lvl="0">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b="1" dirty="0" smtClean="0">
                <a:solidFill>
                  <a:srgbClr val="FAF6EE">
                    <a:lumMod val="10000"/>
                  </a:srgbClr>
                </a:solidFill>
                <a:latin typeface="Arial" pitchFamily="34" charset="0"/>
                <a:cs typeface="Arial" pitchFamily="34" charset="0"/>
              </a:rPr>
              <a:t> </a:t>
            </a:r>
            <a:r>
              <a:rPr lang="en-US" sz="1100" dirty="0" smtClean="0">
                <a:solidFill>
                  <a:srgbClr val="CCB676">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3" action="ppaction://hlinksldjump"/>
              </a:rPr>
              <a:t>How to Use My Bar Access</a:t>
            </a:r>
            <a:r>
              <a:rPr lang="en-US" sz="1100" dirty="0" smtClean="0">
                <a:solidFill>
                  <a:srgbClr val="CCB676">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4" action="ppaction://hlinksldjump"/>
              </a:rPr>
              <a:t>What Type of User Am I?</a:t>
            </a:r>
            <a:r>
              <a:rPr lang="en-US" sz="1100" dirty="0" smtClean="0">
                <a:solidFill>
                  <a:schemeClr val="accent3"/>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rgbClr val="FAF6EE">
                    <a:lumMod val="10000"/>
                  </a:srgbClr>
                </a:solidFill>
                <a:latin typeface="Arial" pitchFamily="34" charset="0"/>
                <a:cs typeface="Arial" pitchFamily="34" charset="0"/>
                <a:hlinkClick r:id="rId5" action="ppaction://hlinksldjump"/>
              </a:rPr>
              <a:t>The Homepage: Member-Created Content Displayed</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b="1" i="1"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6" action="ppaction://hlinksldjump"/>
              </a:rPr>
              <a:t>How to Access your Member Group’s Landing Page: Member-Created Content Displayed</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dirty="0" smtClean="0">
                <a:solidFill>
                  <a:srgbClr val="FAF6EE">
                    <a:lumMod val="10000"/>
                  </a:srgbClr>
                </a:solidFill>
                <a:latin typeface="Arial" pitchFamily="34" charset="0"/>
                <a:cs typeface="Arial" pitchFamily="34" charset="0"/>
              </a:rPr>
              <a:t>  “</a:t>
            </a:r>
            <a:r>
              <a:rPr lang="en-US" sz="1100" dirty="0" smtClean="0">
                <a:solidFill>
                  <a:srgbClr val="FAF6EE">
                    <a:lumMod val="10000"/>
                  </a:srgbClr>
                </a:solidFill>
                <a:latin typeface="Arial" pitchFamily="34" charset="0"/>
                <a:cs typeface="Arial" pitchFamily="34" charset="0"/>
                <a:hlinkClick r:id="rId7" action="ppaction://hlinksldjump"/>
              </a:rPr>
              <a:t>How Contribute</a:t>
            </a:r>
            <a:r>
              <a:rPr lang="en-US" sz="1100" dirty="0" smtClean="0">
                <a:solidFill>
                  <a:srgbClr val="FAF6EE">
                    <a:lumMod val="10000"/>
                  </a:srgbClr>
                </a:solidFill>
                <a:latin typeface="Arial" pitchFamily="34" charset="0"/>
                <a:cs typeface="Arial" pitchFamily="34" charset="0"/>
              </a:rPr>
              <a:t>”</a:t>
            </a:r>
            <a:endParaRPr lang="en-US" sz="1100" b="1" i="1" dirty="0" smtClean="0">
              <a:solidFill>
                <a:srgbClr val="FAF6EE">
                  <a:lumMod val="10000"/>
                </a:srgbClr>
              </a:solidFill>
              <a:latin typeface="Arial" pitchFamily="34" charset="0"/>
              <a:cs typeface="Arial" pitchFamily="34" charset="0"/>
            </a:endParaRPr>
          </a:p>
          <a:p>
            <a:pPr>
              <a:buFont typeface="Arial" pitchFamily="34" charset="0"/>
              <a:buChar char="•"/>
            </a:pPr>
            <a:r>
              <a:rPr lang="en-US" sz="1100" i="1" dirty="0" smtClean="0">
                <a:solidFill>
                  <a:srgbClr val="030201"/>
                </a:solidFill>
                <a:latin typeface="Arial" pitchFamily="34" charset="0"/>
                <a:cs typeface="Arial" pitchFamily="34" charset="0"/>
              </a:rPr>
              <a:t>  </a:t>
            </a:r>
            <a:r>
              <a:rPr lang="en-US" sz="1100" dirty="0" smtClean="0">
                <a:solidFill>
                  <a:srgbClr val="030201"/>
                </a:solidFill>
                <a:latin typeface="Arial" pitchFamily="34" charset="0"/>
                <a:cs typeface="Arial" pitchFamily="34" charset="0"/>
              </a:rPr>
              <a:t>“</a:t>
            </a:r>
            <a:r>
              <a:rPr lang="en-US" sz="1100" dirty="0" smtClean="0">
                <a:solidFill>
                  <a:srgbClr val="030201"/>
                </a:solidFill>
                <a:latin typeface="Arial" pitchFamily="34" charset="0"/>
                <a:cs typeface="Arial" pitchFamily="34" charset="0"/>
                <a:hlinkClick r:id="rId8" action="ppaction://hlinksldjump"/>
              </a:rPr>
              <a:t>How to Contribute: Member-Created Content Explained</a:t>
            </a:r>
            <a:r>
              <a:rPr lang="en-US" sz="1100" dirty="0" smtClean="0">
                <a:solidFill>
                  <a:srgbClr val="030201"/>
                </a:solidFill>
                <a:latin typeface="Arial" pitchFamily="34" charset="0"/>
                <a:cs typeface="Arial" pitchFamily="34" charset="0"/>
              </a:rPr>
              <a:t>”</a:t>
            </a:r>
          </a:p>
          <a:p>
            <a:pPr>
              <a:buFont typeface="Arial" pitchFamily="34" charset="0"/>
              <a:buChar char="•"/>
            </a:pPr>
            <a:r>
              <a:rPr lang="en-US" sz="1100" b="1" i="1" dirty="0" smtClean="0">
                <a:solidFill>
                  <a:srgbClr val="030201"/>
                </a:solidFill>
                <a:latin typeface="Arial" pitchFamily="34" charset="0"/>
                <a:cs typeface="Arial" pitchFamily="34" charset="0"/>
              </a:rPr>
              <a:t>  </a:t>
            </a:r>
            <a:r>
              <a:rPr lang="en-US" sz="1100" dirty="0" smtClean="0">
                <a:solidFill>
                  <a:srgbClr val="030201"/>
                </a:solidFill>
                <a:latin typeface="Arial" pitchFamily="34" charset="0"/>
                <a:cs typeface="Arial" pitchFamily="34" charset="0"/>
              </a:rPr>
              <a:t>“</a:t>
            </a:r>
            <a:r>
              <a:rPr lang="en-US" sz="1100" dirty="0" smtClean="0">
                <a:solidFill>
                  <a:srgbClr val="030201"/>
                </a:solidFill>
                <a:latin typeface="Arial" pitchFamily="34" charset="0"/>
                <a:cs typeface="Arial" pitchFamily="34" charset="0"/>
                <a:hlinkClick r:id="rId9" action="ppaction://hlinksldjump"/>
                <a:hlinkMouseOver r:id="rId10" action="ppaction://hlinksldjump"/>
              </a:rPr>
              <a:t>Discussions</a:t>
            </a:r>
            <a:r>
              <a:rPr lang="en-US" sz="1100" dirty="0" smtClean="0">
                <a:solidFill>
                  <a:srgbClr val="030201"/>
                </a:solidFill>
                <a:latin typeface="Arial" pitchFamily="34" charset="0"/>
                <a:cs typeface="Arial" pitchFamily="34" charset="0"/>
              </a:rPr>
              <a:t>”</a:t>
            </a:r>
            <a:endParaRPr lang="en-US" dirty="0" smtClean="0">
              <a:solidFill>
                <a:schemeClr val="bg2">
                  <a:lumMod val="1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pic>
        <p:nvPicPr>
          <p:cNvPr id="15" name="Picture 14" descr="Access_grad_.png"/>
          <p:cNvPicPr/>
          <p:nvPr/>
        </p:nvPicPr>
        <p:blipFill>
          <a:blip r:embed="rId4"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19"/>
          <p:cNvSpPr/>
          <p:nvPr/>
        </p:nvSpPr>
        <p:spPr>
          <a:xfrm>
            <a:off x="0" y="0"/>
            <a:ext cx="9144000" cy="1015663"/>
          </a:xfrm>
          <a:prstGeom prst="rect">
            <a:avLst/>
          </a:prstGeom>
          <a:noFill/>
        </p:spPr>
        <p:txBody>
          <a:bodyPr wrap="square" lIns="91440" tIns="45720" rIns="91440" bIns="45720">
            <a:spAutoFit/>
          </a:bodyPr>
          <a:lstStyle/>
          <a:p>
            <a:pPr algn="ctr"/>
            <a:r>
              <a:rPr kumimoji="0" lang="en-US" sz="6000" b="1" i="0" u="none" strike="noStrike" kern="1200" normalizeH="0" baseline="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Resource</a:t>
            </a:r>
            <a:r>
              <a:rPr kumimoji="0" lang="en-US" sz="6000" b="1" i="0" u="none" strike="noStrike" kern="1200" normalizeH="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 Library</a:t>
            </a:r>
            <a:endParaRPr lang="en-US" sz="6000" b="1" dirty="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endParaRPr>
          </a:p>
        </p:txBody>
      </p:sp>
      <p:sp>
        <p:nvSpPr>
          <p:cNvPr id="9" name="Rectangle 8"/>
          <p:cNvSpPr/>
          <p:nvPr/>
        </p:nvSpPr>
        <p:spPr>
          <a:xfrm>
            <a:off x="381000" y="870522"/>
            <a:ext cx="8458200" cy="4355038"/>
          </a:xfrm>
          <a:prstGeom prst="rect">
            <a:avLst/>
          </a:prstGeom>
        </p:spPr>
        <p:txBody>
          <a:bodyPr wrap="square">
            <a:spAutoFit/>
          </a:bodyPr>
          <a:lstStyle/>
          <a:p>
            <a:r>
              <a:rPr lang="en-US" sz="1700" dirty="0" smtClean="0">
                <a:solidFill>
                  <a:schemeClr val="accent4"/>
                </a:solidFill>
                <a:latin typeface="Arial" pitchFamily="34" charset="0"/>
                <a:cs typeface="Arial" pitchFamily="34" charset="0"/>
              </a:rPr>
              <a:t>Also referred to as </a:t>
            </a:r>
            <a:r>
              <a:rPr lang="en-US" sz="1700" b="1" dirty="0" smtClean="0">
                <a:solidFill>
                  <a:schemeClr val="accent4"/>
                </a:solidFill>
                <a:latin typeface="Arial" pitchFamily="34" charset="0"/>
                <a:cs typeface="Arial" pitchFamily="34" charset="0"/>
              </a:rPr>
              <a:t>Recent Shared Files</a:t>
            </a:r>
            <a:r>
              <a:rPr lang="en-US" sz="1700" dirty="0" smtClean="0">
                <a:solidFill>
                  <a:schemeClr val="accent4"/>
                </a:solidFill>
                <a:latin typeface="Arial" pitchFamily="34" charset="0"/>
                <a:cs typeface="Arial" pitchFamily="34" charset="0"/>
              </a:rPr>
              <a:t> or </a:t>
            </a:r>
            <a:r>
              <a:rPr lang="en-US" sz="1700" b="1" dirty="0" smtClean="0">
                <a:solidFill>
                  <a:schemeClr val="accent4"/>
                </a:solidFill>
                <a:latin typeface="Arial" pitchFamily="34" charset="0"/>
                <a:cs typeface="Arial" pitchFamily="34" charset="0"/>
              </a:rPr>
              <a:t>Latest Shared Files</a:t>
            </a:r>
            <a:r>
              <a:rPr lang="en-US" sz="1700" dirty="0" smtClean="0">
                <a:solidFill>
                  <a:schemeClr val="accent4"/>
                </a:solidFill>
                <a:latin typeface="Arial" pitchFamily="34" charset="0"/>
                <a:cs typeface="Arial" pitchFamily="34" charset="0"/>
              </a:rPr>
              <a:t>, the </a:t>
            </a:r>
            <a:r>
              <a:rPr lang="en-US" sz="1700" b="1" dirty="0" smtClean="0">
                <a:solidFill>
                  <a:schemeClr val="bg2"/>
                </a:solidFill>
                <a:latin typeface="Arial" pitchFamily="34" charset="0"/>
                <a:cs typeface="Arial" pitchFamily="34" charset="0"/>
              </a:rPr>
              <a:t>resource library </a:t>
            </a:r>
            <a:r>
              <a:rPr lang="en-US" sz="1700" dirty="0" smtClean="0">
                <a:solidFill>
                  <a:schemeClr val="accent4"/>
                </a:solidFill>
                <a:latin typeface="Arial" pitchFamily="34" charset="0"/>
                <a:cs typeface="Arial" pitchFamily="34" charset="0"/>
              </a:rPr>
              <a:t>allows users to share files, including multimedia, in a socially-enriched environment.</a:t>
            </a:r>
          </a:p>
          <a:p>
            <a:endParaRPr lang="en-US" sz="1400" dirty="0" smtClean="0">
              <a:solidFill>
                <a:schemeClr val="accent4"/>
              </a:solidFill>
              <a:latin typeface="Arial" pitchFamily="34" charset="0"/>
              <a:cs typeface="Arial" pitchFamily="34" charset="0"/>
            </a:endParaRPr>
          </a:p>
          <a:p>
            <a:r>
              <a:rPr lang="en-US" sz="1700" b="1" dirty="0" smtClean="0">
                <a:solidFill>
                  <a:schemeClr val="accent4"/>
                </a:solidFill>
                <a:latin typeface="Arial" pitchFamily="34" charset="0"/>
                <a:cs typeface="Arial" pitchFamily="34" charset="0"/>
              </a:rPr>
              <a:t>Group </a:t>
            </a:r>
            <a:r>
              <a:rPr lang="en-US" sz="1700" b="1" dirty="0" err="1" smtClean="0">
                <a:solidFill>
                  <a:schemeClr val="accent4"/>
                </a:solidFill>
                <a:latin typeface="Arial" pitchFamily="34" charset="0"/>
                <a:cs typeface="Arial" pitchFamily="34" charset="0"/>
              </a:rPr>
              <a:t>Admins</a:t>
            </a:r>
            <a:r>
              <a:rPr lang="en-US" sz="1700" b="1" dirty="0" smtClean="0">
                <a:solidFill>
                  <a:schemeClr val="accent4"/>
                </a:solidFill>
                <a:latin typeface="Arial" pitchFamily="34" charset="0"/>
                <a:cs typeface="Arial" pitchFamily="34" charset="0"/>
              </a:rPr>
              <a:t>       </a:t>
            </a:r>
            <a:r>
              <a:rPr lang="en-US" sz="1700" dirty="0" smtClean="0">
                <a:solidFill>
                  <a:schemeClr val="accent4"/>
                </a:solidFill>
                <a:latin typeface="Arial" pitchFamily="34" charset="0"/>
                <a:cs typeface="Arial" pitchFamily="34" charset="0"/>
              </a:rPr>
              <a:t>perform core management roles within the library including: library file editing and deletion, approving flagged library entries, reassigning library entries and organizing the library folder view.</a:t>
            </a:r>
          </a:p>
          <a:p>
            <a:endParaRPr lang="en-US" sz="1400" dirty="0" smtClean="0">
              <a:solidFill>
                <a:schemeClr val="accent4"/>
              </a:solidFill>
              <a:latin typeface="Arial" pitchFamily="34" charset="0"/>
              <a:cs typeface="Arial" pitchFamily="34" charset="0"/>
            </a:endParaRPr>
          </a:p>
          <a:p>
            <a:r>
              <a:rPr lang="en-US" sz="1700" b="1" dirty="0" smtClean="0">
                <a:solidFill>
                  <a:schemeClr val="bg2"/>
                </a:solidFill>
                <a:latin typeface="Arial" pitchFamily="34" charset="0"/>
                <a:cs typeface="Arial" pitchFamily="34" charset="0"/>
              </a:rPr>
              <a:t>Discussion</a:t>
            </a:r>
            <a:r>
              <a:rPr lang="en-US" sz="1700" dirty="0" smtClean="0">
                <a:solidFill>
                  <a:schemeClr val="accent4"/>
                </a:solidFill>
                <a:latin typeface="Arial" pitchFamily="34" charset="0"/>
                <a:cs typeface="Arial" pitchFamily="34" charset="0"/>
              </a:rPr>
              <a:t>       attachments are automatically add to the associated member group’s resource library.</a:t>
            </a:r>
          </a:p>
          <a:p>
            <a:endParaRPr lang="en-US" sz="1400" dirty="0" smtClean="0">
              <a:solidFill>
                <a:schemeClr val="accent4"/>
              </a:solidFill>
              <a:latin typeface="Arial" pitchFamily="34" charset="0"/>
              <a:cs typeface="Arial" pitchFamily="34" charset="0"/>
            </a:endParaRPr>
          </a:p>
          <a:p>
            <a:pPr lvl="0"/>
            <a:r>
              <a:rPr lang="en-US" sz="1700" dirty="0" smtClean="0">
                <a:solidFill>
                  <a:srgbClr val="030201"/>
                </a:solidFill>
                <a:latin typeface="Arial" pitchFamily="34" charset="0"/>
                <a:cs typeface="Arial" pitchFamily="34" charset="0"/>
              </a:rPr>
              <a:t>The latest </a:t>
            </a:r>
            <a:r>
              <a:rPr lang="en-US" sz="1700" b="1" dirty="0" smtClean="0">
                <a:solidFill>
                  <a:schemeClr val="bg2"/>
                </a:solidFill>
                <a:latin typeface="Arial" pitchFamily="34" charset="0"/>
                <a:cs typeface="Arial" pitchFamily="34" charset="0"/>
              </a:rPr>
              <a:t>resource library </a:t>
            </a:r>
            <a:r>
              <a:rPr lang="en-US" sz="1700" dirty="0" smtClean="0">
                <a:solidFill>
                  <a:srgbClr val="030201"/>
                </a:solidFill>
                <a:latin typeface="Arial" pitchFamily="34" charset="0"/>
                <a:cs typeface="Arial" pitchFamily="34" charset="0"/>
              </a:rPr>
              <a:t>entries are displayed on your </a:t>
            </a:r>
            <a:r>
              <a:rPr lang="en-US" sz="1700" b="1" dirty="0" smtClean="0">
                <a:solidFill>
                  <a:srgbClr val="030201"/>
                </a:solidFill>
                <a:latin typeface="Arial" pitchFamily="34" charset="0"/>
                <a:cs typeface="Arial" pitchFamily="34" charset="0"/>
              </a:rPr>
              <a:t>My Bar Access </a:t>
            </a:r>
            <a:r>
              <a:rPr lang="en-US" sz="1700" dirty="0" smtClean="0">
                <a:solidFill>
                  <a:srgbClr val="030201"/>
                </a:solidFill>
                <a:latin typeface="Arial" pitchFamily="34" charset="0"/>
                <a:cs typeface="Arial" pitchFamily="34" charset="0"/>
              </a:rPr>
              <a:t>homepage as seen </a:t>
            </a:r>
            <a:r>
              <a:rPr lang="en-US" sz="1700" dirty="0" smtClean="0">
                <a:solidFill>
                  <a:srgbClr val="0000FF"/>
                </a:solidFill>
                <a:latin typeface="Arial" pitchFamily="34" charset="0"/>
                <a:cs typeface="Arial" pitchFamily="34" charset="0"/>
                <a:hlinkClick r:id="rId5" action="ppaction://hlinksldjump"/>
              </a:rPr>
              <a:t>here</a:t>
            </a:r>
            <a:r>
              <a:rPr lang="en-US" sz="1700" dirty="0" smtClean="0">
                <a:solidFill>
                  <a:srgbClr val="0000FF"/>
                </a:solidFill>
                <a:latin typeface="Arial" pitchFamily="34" charset="0"/>
                <a:cs typeface="Arial" pitchFamily="34" charset="0"/>
              </a:rPr>
              <a:t> </a:t>
            </a:r>
            <a:r>
              <a:rPr lang="en-US" sz="1700" dirty="0" smtClean="0">
                <a:solidFill>
                  <a:srgbClr val="030201"/>
                </a:solidFill>
                <a:latin typeface="Arial" pitchFamily="34" charset="0"/>
                <a:cs typeface="Arial" pitchFamily="34" charset="0"/>
              </a:rPr>
              <a:t>as well as your member group’s landing page as seen </a:t>
            </a:r>
            <a:r>
              <a:rPr lang="en-US" sz="1700" u="sng" dirty="0" smtClean="0">
                <a:solidFill>
                  <a:srgbClr val="0000FF"/>
                </a:solidFill>
                <a:latin typeface="Arial" pitchFamily="34" charset="0"/>
                <a:cs typeface="Arial" pitchFamily="34" charset="0"/>
                <a:hlinkClick r:id="rId6" action="ppaction://hlinksldjump"/>
              </a:rPr>
              <a:t>here</a:t>
            </a:r>
            <a:r>
              <a:rPr lang="en-US" sz="1700" dirty="0" smtClean="0">
                <a:solidFill>
                  <a:schemeClr val="accent4"/>
                </a:solidFill>
                <a:latin typeface="Arial" pitchFamily="34" charset="0"/>
                <a:cs typeface="Arial" pitchFamily="34" charset="0"/>
              </a:rPr>
              <a:t>.</a:t>
            </a:r>
          </a:p>
          <a:p>
            <a:pPr lvl="0"/>
            <a:endParaRPr lang="en-US" sz="1400" dirty="0" smtClean="0">
              <a:solidFill>
                <a:schemeClr val="accent4"/>
              </a:solidFill>
              <a:latin typeface="Arial" pitchFamily="34" charset="0"/>
              <a:cs typeface="Arial" pitchFamily="34" charset="0"/>
            </a:endParaRPr>
          </a:p>
          <a:p>
            <a:pPr lvl="0"/>
            <a:r>
              <a:rPr lang="en-US" sz="1700" dirty="0" smtClean="0">
                <a:solidFill>
                  <a:schemeClr val="accent4"/>
                </a:solidFill>
                <a:latin typeface="Arial" pitchFamily="34" charset="0"/>
                <a:cs typeface="Arial" pitchFamily="34" charset="0"/>
              </a:rPr>
              <a:t>All </a:t>
            </a:r>
            <a:r>
              <a:rPr lang="en-US" sz="1700" b="1" dirty="0" smtClean="0">
                <a:solidFill>
                  <a:schemeClr val="bg2"/>
                </a:solidFill>
                <a:latin typeface="Arial" pitchFamily="34" charset="0"/>
                <a:cs typeface="Arial" pitchFamily="34" charset="0"/>
              </a:rPr>
              <a:t>resource library </a:t>
            </a:r>
            <a:r>
              <a:rPr lang="en-US" sz="1700" dirty="0" smtClean="0">
                <a:solidFill>
                  <a:schemeClr val="accent4"/>
                </a:solidFill>
                <a:latin typeface="Arial" pitchFamily="34" charset="0"/>
                <a:cs typeface="Arial" pitchFamily="34" charset="0"/>
              </a:rPr>
              <a:t>entries are available at </a:t>
            </a:r>
            <a:r>
              <a:rPr lang="en-US" sz="1700" b="1" dirty="0" smtClean="0">
                <a:solidFill>
                  <a:schemeClr val="accent4"/>
                </a:solidFill>
                <a:latin typeface="Arial" pitchFamily="34" charset="0"/>
                <a:cs typeface="Arial" pitchFamily="34" charset="0"/>
              </a:rPr>
              <a:t>My Bar Access </a:t>
            </a:r>
            <a:r>
              <a:rPr lang="en-US" sz="1700" dirty="0" smtClean="0">
                <a:solidFill>
                  <a:schemeClr val="accent4"/>
                </a:solidFill>
                <a:latin typeface="Arial" pitchFamily="34" charset="0"/>
                <a:cs typeface="Arial" pitchFamily="34" charset="0"/>
              </a:rPr>
              <a:t>and are searchable by the public.</a:t>
            </a:r>
            <a:endParaRPr lang="en-US" sz="1700" dirty="0" smtClean="0">
              <a:solidFill>
                <a:srgbClr val="0000FF"/>
              </a:solidFill>
              <a:latin typeface="Arial" pitchFamily="34" charset="0"/>
              <a:cs typeface="Arial" pitchFamily="34" charset="0"/>
            </a:endParaRPr>
          </a:p>
          <a:p>
            <a:endParaRPr lang="en-US" sz="1700" dirty="0" smtClean="0">
              <a:solidFill>
                <a:schemeClr val="accent4"/>
              </a:solidFill>
              <a:latin typeface="Arial" pitchFamily="34" charset="0"/>
              <a:cs typeface="Arial" pitchFamily="34" charset="0"/>
            </a:endParaRPr>
          </a:p>
        </p:txBody>
      </p:sp>
      <p:pic>
        <p:nvPicPr>
          <p:cNvPr id="11" name="Picture 10" descr="information icon.jpg">
            <a:hlinkClick r:id="rId7" action="ppaction://hlinksldjump"/>
          </p:cNvPr>
          <p:cNvPicPr>
            <a:picLocks noChangeAspect="1"/>
          </p:cNvPicPr>
          <p:nvPr/>
        </p:nvPicPr>
        <p:blipFill>
          <a:blip r:embed="rId8" cstate="print"/>
          <a:stretch>
            <a:fillRect/>
          </a:stretch>
        </p:blipFill>
        <p:spPr>
          <a:xfrm>
            <a:off x="1676400" y="2862616"/>
            <a:ext cx="306261" cy="306261"/>
          </a:xfrm>
          <a:prstGeom prst="rect">
            <a:avLst/>
          </a:prstGeom>
        </p:spPr>
      </p:pic>
      <p:sp>
        <p:nvSpPr>
          <p:cNvPr id="12" name="Rectangle 11"/>
          <p:cNvSpPr/>
          <p:nvPr/>
        </p:nvSpPr>
        <p:spPr>
          <a:xfrm>
            <a:off x="152400" y="5010835"/>
            <a:ext cx="8915400" cy="32316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1" u="none" strike="noStrike" kern="0" cap="none" spc="0" normalizeH="0" baseline="0" noProof="0" dirty="0" smtClean="0">
                <a:ln>
                  <a:noFill/>
                </a:ln>
                <a:solidFill>
                  <a:srgbClr val="030201"/>
                </a:solidFill>
                <a:effectLst/>
                <a:uLnTx/>
                <a:uFillTx/>
                <a:latin typeface="Arial" pitchFamily="34" charset="0"/>
                <a:cs typeface="Arial" pitchFamily="34" charset="0"/>
              </a:rPr>
              <a:t>The following </a:t>
            </a:r>
            <a:r>
              <a:rPr lang="en-US" sz="1500" b="1" i="1" kern="0" noProof="0" dirty="0" smtClean="0">
                <a:solidFill>
                  <a:srgbClr val="030201"/>
                </a:solidFill>
                <a:latin typeface="Arial" pitchFamily="34" charset="0"/>
                <a:cs typeface="Arial" pitchFamily="34" charset="0"/>
              </a:rPr>
              <a:t>seven</a:t>
            </a:r>
            <a:r>
              <a:rPr lang="en-US" sz="1500" i="1" kern="0" noProof="0" dirty="0" smtClean="0">
                <a:solidFill>
                  <a:srgbClr val="030201"/>
                </a:solidFill>
                <a:latin typeface="Arial" pitchFamily="34" charset="0"/>
                <a:cs typeface="Arial" pitchFamily="34" charset="0"/>
              </a:rPr>
              <a:t> </a:t>
            </a:r>
            <a:r>
              <a:rPr kumimoji="0" lang="en-US" sz="1500" b="0" i="1" u="none" strike="noStrike" kern="0" cap="none" spc="0" normalizeH="0" baseline="0" noProof="0" dirty="0" smtClean="0">
                <a:ln>
                  <a:noFill/>
                </a:ln>
                <a:solidFill>
                  <a:srgbClr val="030201"/>
                </a:solidFill>
                <a:effectLst/>
                <a:uLnTx/>
                <a:uFillTx/>
                <a:latin typeface="Arial" pitchFamily="34" charset="0"/>
                <a:cs typeface="Arial" pitchFamily="34" charset="0"/>
              </a:rPr>
              <a:t>slides will detail how to contribute to </a:t>
            </a:r>
            <a:r>
              <a:rPr kumimoji="0" lang="en-US" sz="1500" b="1" i="1" u="none" strike="noStrike" kern="0" cap="none" spc="0" normalizeH="0" baseline="0" noProof="0" dirty="0" smtClean="0">
                <a:ln>
                  <a:noFill/>
                </a:ln>
                <a:solidFill>
                  <a:srgbClr val="030201"/>
                </a:solidFill>
                <a:effectLst/>
                <a:uLnTx/>
                <a:uFillTx/>
                <a:latin typeface="Arial" pitchFamily="34" charset="0"/>
                <a:cs typeface="Arial" pitchFamily="34" charset="0"/>
              </a:rPr>
              <a:t>My Bar Access </a:t>
            </a:r>
            <a:r>
              <a:rPr kumimoji="0" lang="en-US" sz="1500" b="0" i="1" u="none" strike="noStrike" kern="0" cap="none" spc="0" normalizeH="0" baseline="0" noProof="0" dirty="0" smtClean="0">
                <a:ln>
                  <a:noFill/>
                </a:ln>
                <a:solidFill>
                  <a:srgbClr val="030201"/>
                </a:solidFill>
                <a:effectLst/>
                <a:uLnTx/>
                <a:uFillTx/>
                <a:latin typeface="Arial" pitchFamily="34" charset="0"/>
                <a:cs typeface="Arial" pitchFamily="34" charset="0"/>
              </a:rPr>
              <a:t>using the </a:t>
            </a:r>
            <a:r>
              <a:rPr kumimoji="0" lang="en-US" sz="1500" b="1" i="1" u="none" strike="noStrike" kern="0" cap="none" spc="0" normalizeH="0" baseline="0" noProof="0" dirty="0" smtClean="0">
                <a:ln>
                  <a:noFill/>
                </a:ln>
                <a:solidFill>
                  <a:schemeClr val="bg2"/>
                </a:solidFill>
                <a:effectLst/>
                <a:uLnTx/>
                <a:uFillTx/>
                <a:latin typeface="Arial" pitchFamily="34" charset="0"/>
                <a:cs typeface="Arial" pitchFamily="34" charset="0"/>
              </a:rPr>
              <a:t>resource library</a:t>
            </a:r>
            <a:r>
              <a:rPr kumimoji="0" lang="en-US" sz="1500" u="none" strike="noStrike" kern="0" cap="none" spc="0" normalizeH="0" baseline="0" noProof="0" dirty="0" smtClean="0">
                <a:ln>
                  <a:noFill/>
                </a:ln>
                <a:solidFill>
                  <a:schemeClr val="accent4"/>
                </a:solidFill>
                <a:effectLst/>
                <a:uLnTx/>
                <a:uFillTx/>
                <a:latin typeface="Arial" pitchFamily="34" charset="0"/>
                <a:cs typeface="Arial" pitchFamily="34" charset="0"/>
              </a:rPr>
              <a:t>.</a:t>
            </a:r>
            <a:endParaRPr kumimoji="0" lang="en-US" sz="1500" b="0" i="0" u="none" strike="noStrike" kern="0" cap="none" spc="0" normalizeH="0" baseline="0" noProof="0" dirty="0" smtClean="0">
              <a:ln>
                <a:noFill/>
              </a:ln>
              <a:solidFill>
                <a:srgbClr val="F3F3F4"/>
              </a:solidFill>
              <a:effectLst/>
              <a:uLnTx/>
              <a:uFillTx/>
            </a:endParaRPr>
          </a:p>
        </p:txBody>
      </p:sp>
      <p:pic>
        <p:nvPicPr>
          <p:cNvPr id="13" name="Picture 3">
            <a:hlinkClick r:id="rId9" action="ppaction://hlinksldjump"/>
          </p:cNvPr>
          <p:cNvPicPr>
            <a:picLocks noChangeAspect="1" noChangeArrowheads="1"/>
          </p:cNvPicPr>
          <p:nvPr/>
        </p:nvPicPr>
        <p:blipFill>
          <a:blip r:embed="rId10" cstate="print"/>
          <a:stretch>
            <a:fillRect/>
          </a:stretch>
        </p:blipFill>
        <p:spPr bwMode="auto">
          <a:xfrm>
            <a:off x="2008496" y="1858368"/>
            <a:ext cx="306137" cy="3061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par>
                          <p:cTn id="14" fill="hold">
                            <p:stCondLst>
                              <p:cond delay="2000"/>
                            </p:stCondLst>
                            <p:childTnLst>
                              <p:par>
                                <p:cTn id="15" presetID="50" presetClass="entr" presetSubtype="0" decel="10000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strVal val="#ppt_w+.3"/>
                                          </p:val>
                                        </p:tav>
                                        <p:tav tm="100000">
                                          <p:val>
                                            <p:strVal val="#ppt_w"/>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animEffect transition="in" filter="fade">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CB676"/>
        </a:solidFill>
        <a:effectLst/>
      </p:bgPr>
    </p:bg>
    <p:spTree>
      <p:nvGrpSpPr>
        <p:cNvPr id="1" name=""/>
        <p:cNvGrpSpPr/>
        <p:nvPr/>
      </p:nvGrpSpPr>
      <p:grpSpPr>
        <a:xfrm>
          <a:off x="0" y="0"/>
          <a:ext cx="0" cy="0"/>
          <a:chOff x="0" y="0"/>
          <a:chExt cx="0" cy="0"/>
        </a:xfrm>
      </p:grpSpPr>
      <p:sp>
        <p:nvSpPr>
          <p:cNvPr id="9" name="Rectangle 8"/>
          <p:cNvSpPr/>
          <p:nvPr/>
        </p:nvSpPr>
        <p:spPr>
          <a:xfrm>
            <a:off x="609600" y="1905000"/>
            <a:ext cx="7696200" cy="2100575"/>
          </a:xfrm>
          <a:prstGeom prst="rect">
            <a:avLst/>
          </a:prstGeom>
        </p:spPr>
        <p:txBody>
          <a:bodyPr wrap="square">
            <a:spAutoFit/>
          </a:bodyPr>
          <a:lstStyle/>
          <a:p>
            <a:pPr marL="914400" lvl="1" indent="-457200">
              <a:buClr>
                <a:schemeClr val="accent4"/>
              </a:buClr>
              <a:buFont typeface="Arial" pitchFamily="34" charset="0"/>
              <a:buChar char="•"/>
              <a:defRPr/>
            </a:pPr>
            <a:r>
              <a:rPr lang="en-US" b="1" u="sng" kern="0" dirty="0" smtClean="0">
                <a:solidFill>
                  <a:schemeClr val="bg2"/>
                </a:solidFill>
                <a:latin typeface="Arial" pitchFamily="34" charset="0"/>
                <a:cs typeface="Arial" pitchFamily="34" charset="0"/>
              </a:rPr>
              <a:t>Landing page</a:t>
            </a:r>
            <a:r>
              <a:rPr lang="en-US" kern="0" dirty="0" smtClean="0">
                <a:solidFill>
                  <a:schemeClr val="bg2"/>
                </a:solidFill>
                <a:latin typeface="Arial" pitchFamily="34" charset="0"/>
                <a:cs typeface="Arial" pitchFamily="34" charset="0"/>
              </a:rPr>
              <a:t> </a:t>
            </a:r>
            <a:r>
              <a:rPr lang="en-US" kern="0" dirty="0" smtClean="0">
                <a:solidFill>
                  <a:srgbClr val="030201"/>
                </a:solidFill>
                <a:latin typeface="Arial" pitchFamily="34" charset="0"/>
                <a:cs typeface="Arial" pitchFamily="34" charset="0"/>
              </a:rPr>
              <a:t>-- Adding a </a:t>
            </a:r>
            <a:r>
              <a:rPr lang="en-US" b="1" kern="0" dirty="0" smtClean="0">
                <a:solidFill>
                  <a:srgbClr val="030201"/>
                </a:solidFill>
                <a:latin typeface="Arial" pitchFamily="34" charset="0"/>
                <a:cs typeface="Arial" pitchFamily="34" charset="0"/>
              </a:rPr>
              <a:t>resource library </a:t>
            </a:r>
            <a:r>
              <a:rPr lang="en-US" kern="0" dirty="0" smtClean="0">
                <a:solidFill>
                  <a:srgbClr val="030201"/>
                </a:solidFill>
                <a:latin typeface="Arial" pitchFamily="34" charset="0"/>
                <a:cs typeface="Arial" pitchFamily="34" charset="0"/>
              </a:rPr>
              <a:t>entry:</a:t>
            </a:r>
          </a:p>
          <a:p>
            <a:pPr marL="914400" lvl="1" indent="-457200">
              <a:buClr>
                <a:schemeClr val="accent4"/>
              </a:buClr>
              <a:buFont typeface="Arial" pitchFamily="34" charset="0"/>
              <a:buChar char="•"/>
              <a:defRPr/>
            </a:pPr>
            <a:endParaRPr lang="en-US" sz="1050" kern="0" dirty="0" smtClean="0">
              <a:solidFill>
                <a:srgbClr val="030201"/>
              </a:solidFill>
              <a:latin typeface="Arial" pitchFamily="34" charset="0"/>
              <a:cs typeface="Arial" pitchFamily="34" charset="0"/>
            </a:endParaRPr>
          </a:p>
          <a:p>
            <a:pPr marL="1371600" lvl="2" indent="-457200">
              <a:buClr>
                <a:srgbClr val="030201"/>
              </a:buClr>
              <a:buFont typeface="Arial" pitchFamily="34" charset="0"/>
              <a:buChar char="•"/>
            </a:pPr>
            <a:r>
              <a:rPr lang="en-US" sz="1600" kern="0" dirty="0" smtClean="0">
                <a:solidFill>
                  <a:srgbClr val="030201"/>
                </a:solidFill>
                <a:latin typeface="Arial" pitchFamily="34" charset="0"/>
                <a:cs typeface="Arial" pitchFamily="34" charset="0"/>
              </a:rPr>
              <a:t>Click the                           link in the </a:t>
            </a:r>
            <a:r>
              <a:rPr lang="en-US" sz="1600" b="1" kern="0" dirty="0" smtClean="0">
                <a:solidFill>
                  <a:srgbClr val="030201"/>
                </a:solidFill>
                <a:latin typeface="Arial" pitchFamily="34" charset="0"/>
                <a:cs typeface="Arial" pitchFamily="34" charset="0"/>
              </a:rPr>
              <a:t>latest shared files </a:t>
            </a:r>
            <a:r>
              <a:rPr lang="en-US" sz="1600" kern="0" dirty="0" smtClean="0">
                <a:solidFill>
                  <a:srgbClr val="030201"/>
                </a:solidFill>
                <a:latin typeface="Arial" pitchFamily="34" charset="0"/>
                <a:cs typeface="Arial" pitchFamily="34" charset="0"/>
              </a:rPr>
              <a:t>toolbox </a:t>
            </a:r>
          </a:p>
          <a:p>
            <a:pPr marL="1371600" lvl="2" indent="-457200">
              <a:buClr>
                <a:schemeClr val="accent4"/>
              </a:buClr>
              <a:buFont typeface="Arial" pitchFamily="34" charset="0"/>
              <a:buChar char="•"/>
              <a:defRPr/>
            </a:pPr>
            <a:endParaRPr lang="en-US" sz="1400" kern="0" dirty="0" smtClean="0">
              <a:solidFill>
                <a:srgbClr val="030201"/>
              </a:solidFill>
              <a:latin typeface="Arial" pitchFamily="34" charset="0"/>
              <a:cs typeface="Arial" pitchFamily="34" charset="0"/>
            </a:endParaRPr>
          </a:p>
          <a:p>
            <a:pPr marL="3200400" lvl="6" indent="-457200">
              <a:buClr>
                <a:schemeClr val="accent4"/>
              </a:buClr>
              <a:defRPr/>
            </a:pPr>
            <a:r>
              <a:rPr lang="en-US" sz="1600" kern="0" dirty="0" smtClean="0">
                <a:solidFill>
                  <a:srgbClr val="030201"/>
                </a:solidFill>
                <a:latin typeface="Arial" pitchFamily="34" charset="0"/>
                <a:cs typeface="Arial" pitchFamily="34" charset="0"/>
              </a:rPr>
              <a:t>		</a:t>
            </a:r>
            <a:r>
              <a:rPr lang="en-US" sz="1600" i="1" kern="0" dirty="0" smtClean="0">
                <a:solidFill>
                  <a:srgbClr val="030201"/>
                </a:solidFill>
                <a:latin typeface="Arial" pitchFamily="34" charset="0"/>
                <a:cs typeface="Arial" pitchFamily="34" charset="0"/>
              </a:rPr>
              <a:t>or</a:t>
            </a:r>
          </a:p>
          <a:p>
            <a:pPr marL="3200400" lvl="6" indent="-457200">
              <a:buClr>
                <a:srgbClr val="030201"/>
              </a:buClr>
            </a:pPr>
            <a:endParaRPr lang="en-US" sz="1400" i="1" kern="0" dirty="0" smtClean="0">
              <a:solidFill>
                <a:srgbClr val="030201"/>
              </a:solidFill>
              <a:latin typeface="Arial" pitchFamily="34" charset="0"/>
              <a:cs typeface="Arial" pitchFamily="34" charset="0"/>
            </a:endParaRPr>
          </a:p>
          <a:p>
            <a:pPr marL="1371600" lvl="2" indent="-457200">
              <a:buClr>
                <a:srgbClr val="030201"/>
              </a:buClr>
              <a:buFont typeface="Arial" pitchFamily="34" charset="0"/>
              <a:buChar char="•"/>
            </a:pPr>
            <a:r>
              <a:rPr lang="en-US" sz="1600" kern="0" dirty="0" smtClean="0">
                <a:solidFill>
                  <a:srgbClr val="030201"/>
                </a:solidFill>
                <a:latin typeface="Arial" pitchFamily="34" charset="0"/>
                <a:cs typeface="Arial" pitchFamily="34" charset="0"/>
              </a:rPr>
              <a:t>Selecting “Library” tab, clicking “Switch to Folder View” and clicking   </a:t>
            </a:r>
          </a:p>
          <a:p>
            <a:pPr marL="1371600" lvl="2" indent="-457200">
              <a:buClr>
                <a:srgbClr val="030201"/>
              </a:buClr>
            </a:pPr>
            <a:r>
              <a:rPr lang="en-US" sz="1000" kern="0" dirty="0" smtClean="0">
                <a:solidFill>
                  <a:srgbClr val="030201"/>
                </a:solidFill>
                <a:latin typeface="Arial" pitchFamily="34" charset="0"/>
                <a:cs typeface="Arial" pitchFamily="34" charset="0"/>
              </a:rPr>
              <a:t>	</a:t>
            </a:r>
            <a:endParaRPr lang="en-US" sz="300" kern="0" dirty="0" smtClean="0">
              <a:solidFill>
                <a:srgbClr val="030201"/>
              </a:solidFill>
              <a:latin typeface="Arial" pitchFamily="34" charset="0"/>
              <a:cs typeface="Arial" pitchFamily="34" charset="0"/>
            </a:endParaRPr>
          </a:p>
          <a:p>
            <a:pPr marL="1371600" lvl="2" indent="-457200">
              <a:buClr>
                <a:srgbClr val="030201"/>
              </a:buClr>
            </a:pPr>
            <a:r>
              <a:rPr lang="en-US" sz="1600" kern="0" dirty="0" smtClean="0">
                <a:solidFill>
                  <a:srgbClr val="030201"/>
                </a:solidFill>
                <a:latin typeface="Arial" pitchFamily="34" charset="0"/>
                <a:cs typeface="Arial" pitchFamily="34" charset="0"/>
              </a:rPr>
              <a:t>	                    under the </a:t>
            </a:r>
            <a:r>
              <a:rPr lang="en-US" sz="1600" b="1" kern="0" dirty="0" smtClean="0">
                <a:solidFill>
                  <a:srgbClr val="030201"/>
                </a:solidFill>
                <a:latin typeface="Arial" pitchFamily="34" charset="0"/>
                <a:cs typeface="Arial" pitchFamily="34" charset="0"/>
              </a:rPr>
              <a:t>Folder Contents</a:t>
            </a:r>
            <a:r>
              <a:rPr lang="en-US" sz="1600" kern="0" dirty="0" smtClean="0">
                <a:solidFill>
                  <a:srgbClr val="030201"/>
                </a:solidFill>
                <a:latin typeface="Arial" pitchFamily="34" charset="0"/>
                <a:cs typeface="Arial" pitchFamily="34" charset="0"/>
              </a:rPr>
              <a:t> column </a:t>
            </a:r>
          </a:p>
        </p:txBody>
      </p:sp>
      <p:pic>
        <p:nvPicPr>
          <p:cNvPr id="15" name="Picture 14" descr="Access_grad_.png"/>
          <p:cNvPicPr/>
          <p:nvPr/>
        </p:nvPicPr>
        <p:blipFill>
          <a:blip r:embed="rId4" cstate="print"/>
          <a:stretch>
            <a:fillRect/>
          </a:stretch>
        </p:blipFill>
        <p:spPr>
          <a:xfrm>
            <a:off x="6248400" y="5410200"/>
            <a:ext cx="2743200" cy="1255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19"/>
          <p:cNvSpPr/>
          <p:nvPr/>
        </p:nvSpPr>
        <p:spPr>
          <a:xfrm>
            <a:off x="0" y="130314"/>
            <a:ext cx="9144000" cy="707886"/>
          </a:xfrm>
          <a:prstGeom prst="rect">
            <a:avLst/>
          </a:prstGeom>
          <a:noFill/>
        </p:spPr>
        <p:txBody>
          <a:bodyPr wrap="square" lIns="91440" tIns="45720" rIns="91440" bIns="45720">
            <a:spAutoFit/>
          </a:bodyPr>
          <a:lstStyle/>
          <a:p>
            <a:pPr algn="ctr"/>
            <a:r>
              <a:rPr kumimoji="0" lang="en-US" sz="4000" i="0" u="none" strike="noStrike" kern="1200" normalizeH="0" baseline="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How to Access the </a:t>
            </a:r>
            <a:r>
              <a:rPr kumimoji="0" lang="en-US" sz="4000" b="1" i="0" u="none" strike="noStrike" kern="1200" normalizeH="0" baseline="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Resource</a:t>
            </a:r>
            <a:r>
              <a:rPr kumimoji="0" lang="en-US" sz="4000" b="1" i="0" u="none" strike="noStrike" kern="1200" normalizeH="0" noProof="0" dirty="0" smtClean="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uLnTx/>
                <a:uFillTx/>
                <a:latin typeface="Arial" pitchFamily="34" charset="0"/>
                <a:ea typeface="+mn-ea"/>
                <a:cs typeface="Arial" pitchFamily="34" charset="0"/>
              </a:rPr>
              <a:t> Library</a:t>
            </a:r>
            <a:endParaRPr lang="en-US" sz="4000" b="1" dirty="0">
              <a:ln w="900" cmpd="sng">
                <a:solidFill>
                  <a:schemeClr val="accent1">
                    <a:satMod val="190000"/>
                    <a:alpha val="55000"/>
                  </a:schemeClr>
                </a:solidFill>
                <a:prstDash val="solid"/>
              </a:ln>
              <a:solidFill>
                <a:schemeClr val="bg2"/>
              </a:solidFill>
              <a:effectLst>
                <a:innerShdw blurRad="101600" dist="76200" dir="5400000">
                  <a:schemeClr val="accent1">
                    <a:satMod val="190000"/>
                    <a:tint val="100000"/>
                    <a:alpha val="74000"/>
                  </a:schemeClr>
                </a:innerShdw>
              </a:effectLst>
            </a:endParaRPr>
          </a:p>
        </p:txBody>
      </p:sp>
      <p:sp>
        <p:nvSpPr>
          <p:cNvPr id="14" name="Rectangle 13"/>
          <p:cNvSpPr/>
          <p:nvPr/>
        </p:nvSpPr>
        <p:spPr>
          <a:xfrm>
            <a:off x="609600" y="990600"/>
            <a:ext cx="8001000" cy="1015663"/>
          </a:xfrm>
          <a:prstGeom prst="rect">
            <a:avLst/>
          </a:prstGeom>
        </p:spPr>
        <p:txBody>
          <a:bodyPr wrap="square">
            <a:spAutoFit/>
          </a:bodyPr>
          <a:lstStyle/>
          <a:p>
            <a:pPr marL="914400" marR="0" lvl="1" indent="-457200" defTabSz="914400" eaLnBrk="1" fontAlgn="auto" latinLnBrk="0" hangingPunct="1">
              <a:lnSpc>
                <a:spcPct val="100000"/>
              </a:lnSpc>
              <a:spcBef>
                <a:spcPts val="0"/>
              </a:spcBef>
              <a:spcAft>
                <a:spcPts val="0"/>
              </a:spcAft>
              <a:buClr>
                <a:schemeClr val="accent4"/>
              </a:buClr>
              <a:buSzTx/>
              <a:buFont typeface="Arial" pitchFamily="34" charset="0"/>
              <a:buChar char="•"/>
              <a:tabLst/>
              <a:defRPr/>
            </a:pPr>
            <a:r>
              <a:rPr kumimoji="0" lang="en-US" b="1" i="0" u="sng" strike="noStrike" kern="0" cap="none" spc="0" normalizeH="0" baseline="0" noProof="0" dirty="0" smtClean="0">
                <a:ln>
                  <a:noFill/>
                </a:ln>
                <a:solidFill>
                  <a:schemeClr val="bg2"/>
                </a:solidFill>
                <a:effectLst/>
                <a:uLnTx/>
                <a:uFillTx/>
                <a:latin typeface="Arial" pitchFamily="34" charset="0"/>
                <a:cs typeface="Arial" pitchFamily="34" charset="0"/>
              </a:rPr>
              <a:t>Homepage</a:t>
            </a:r>
            <a:r>
              <a:rPr kumimoji="0" lang="en-US" i="0" u="none" strike="noStrike" kern="0" cap="none" spc="0" normalizeH="0" noProof="0" dirty="0" smtClean="0">
                <a:ln>
                  <a:noFill/>
                </a:ln>
                <a:solidFill>
                  <a:srgbClr val="030201"/>
                </a:solidFill>
                <a:effectLst/>
                <a:uLnTx/>
                <a:uFillTx/>
                <a:latin typeface="Arial" pitchFamily="34" charset="0"/>
                <a:cs typeface="Arial" pitchFamily="34" charset="0"/>
              </a:rPr>
              <a:t> -- </a:t>
            </a:r>
            <a:r>
              <a:rPr kumimoji="0" lang="en-US" i="0" u="none" strike="noStrike" kern="0" cap="none" spc="0" normalizeH="0" baseline="0" noProof="0" dirty="0" smtClean="0">
                <a:ln>
                  <a:noFill/>
                </a:ln>
                <a:solidFill>
                  <a:srgbClr val="030201"/>
                </a:solidFill>
                <a:effectLst/>
                <a:uLnTx/>
                <a:uFillTx/>
                <a:latin typeface="Arial" pitchFamily="34" charset="0"/>
                <a:cs typeface="Arial" pitchFamily="34" charset="0"/>
              </a:rPr>
              <a:t>Adding a </a:t>
            </a:r>
            <a:r>
              <a:rPr kumimoji="0" lang="en-US" b="1" i="0" u="none" strike="noStrike" kern="0" cap="none" spc="0" normalizeH="0" baseline="0" noProof="0" dirty="0" smtClean="0">
                <a:ln>
                  <a:noFill/>
                </a:ln>
                <a:solidFill>
                  <a:srgbClr val="030201"/>
                </a:solidFill>
                <a:effectLst/>
                <a:uLnTx/>
                <a:uFillTx/>
                <a:latin typeface="Arial" pitchFamily="34" charset="0"/>
                <a:cs typeface="Arial" pitchFamily="34" charset="0"/>
              </a:rPr>
              <a:t>resource</a:t>
            </a:r>
            <a:r>
              <a:rPr kumimoji="0" lang="en-US" i="0" u="none" strike="noStrike" kern="0" cap="none" spc="0" normalizeH="0" baseline="0" noProof="0" dirty="0" smtClean="0">
                <a:ln>
                  <a:noFill/>
                </a:ln>
                <a:solidFill>
                  <a:srgbClr val="030201"/>
                </a:solidFill>
                <a:effectLst/>
                <a:uLnTx/>
                <a:uFillTx/>
                <a:latin typeface="Arial" pitchFamily="34" charset="0"/>
                <a:cs typeface="Arial" pitchFamily="34" charset="0"/>
              </a:rPr>
              <a:t> </a:t>
            </a:r>
            <a:r>
              <a:rPr kumimoji="0" lang="en-US" b="1" i="0" u="none" strike="noStrike" kern="0" cap="none" spc="0" normalizeH="0" baseline="0" noProof="0" dirty="0" smtClean="0">
                <a:ln>
                  <a:noFill/>
                </a:ln>
                <a:solidFill>
                  <a:srgbClr val="030201"/>
                </a:solidFill>
                <a:effectLst/>
                <a:uLnTx/>
                <a:uFillTx/>
                <a:latin typeface="Arial" pitchFamily="34" charset="0"/>
                <a:cs typeface="Arial" pitchFamily="34" charset="0"/>
              </a:rPr>
              <a:t>library </a:t>
            </a:r>
            <a:r>
              <a:rPr kumimoji="0" lang="en-US" i="0" u="none" strike="noStrike" kern="0" cap="none" spc="0" normalizeH="0" baseline="0" noProof="0" dirty="0" smtClean="0">
                <a:ln>
                  <a:noFill/>
                </a:ln>
                <a:solidFill>
                  <a:srgbClr val="030201"/>
                </a:solidFill>
                <a:effectLst/>
                <a:uLnTx/>
                <a:uFillTx/>
                <a:latin typeface="Arial" pitchFamily="34" charset="0"/>
                <a:cs typeface="Arial" pitchFamily="34" charset="0"/>
              </a:rPr>
              <a:t>entry</a:t>
            </a:r>
            <a:r>
              <a:rPr kumimoji="0" lang="en-US" i="0" u="none" strike="noStrike" kern="0" cap="none" spc="0" normalizeH="0" noProof="0" dirty="0" smtClean="0">
                <a:ln>
                  <a:noFill/>
                </a:ln>
                <a:solidFill>
                  <a:srgbClr val="030201"/>
                </a:solidFill>
                <a:effectLst/>
                <a:uLnTx/>
                <a:uFillTx/>
                <a:latin typeface="Arial" pitchFamily="34" charset="0"/>
                <a:cs typeface="Arial" pitchFamily="34" charset="0"/>
              </a:rPr>
              <a:t>:</a:t>
            </a:r>
          </a:p>
          <a:p>
            <a:pPr marL="914400" marR="0" lvl="1" indent="-457200" defTabSz="914400" eaLnBrk="1" fontAlgn="auto" latinLnBrk="0" hangingPunct="1">
              <a:lnSpc>
                <a:spcPct val="100000"/>
              </a:lnSpc>
              <a:spcBef>
                <a:spcPts val="0"/>
              </a:spcBef>
              <a:spcAft>
                <a:spcPts val="0"/>
              </a:spcAft>
              <a:buClrTx/>
              <a:buSzTx/>
              <a:tabLst/>
              <a:defRPr/>
            </a:pPr>
            <a:endParaRPr kumimoji="0" lang="en-US" sz="1000" b="0" i="0" u="none" strike="noStrike" kern="0" cap="none" spc="0" normalizeH="0" baseline="0" noProof="0" dirty="0" smtClean="0">
              <a:ln>
                <a:noFill/>
              </a:ln>
              <a:solidFill>
                <a:srgbClr val="030201"/>
              </a:solidFill>
              <a:effectLst/>
              <a:uLnTx/>
              <a:uFillTx/>
              <a:latin typeface="Arial" pitchFamily="34" charset="0"/>
              <a:cs typeface="Arial" pitchFamily="34" charset="0"/>
            </a:endParaRPr>
          </a:p>
          <a:p>
            <a:pPr marL="1371600" lvl="2" indent="-457200">
              <a:buClr>
                <a:srgbClr val="030201"/>
              </a:buClr>
              <a:buFont typeface="Arial" pitchFamily="34" charset="0"/>
              <a:buChar char="•"/>
            </a:pPr>
            <a:r>
              <a:rPr lang="en-US" sz="1600" dirty="0" smtClean="0">
                <a:solidFill>
                  <a:schemeClr val="accent4"/>
                </a:solidFill>
                <a:latin typeface="Arial" pitchFamily="34" charset="0"/>
                <a:cs typeface="Arial" pitchFamily="34" charset="0"/>
              </a:rPr>
              <a:t>Click the                           link in the </a:t>
            </a:r>
            <a:r>
              <a:rPr lang="en-US" sz="1600" b="1" dirty="0" smtClean="0">
                <a:solidFill>
                  <a:schemeClr val="accent4"/>
                </a:solidFill>
                <a:latin typeface="Arial" pitchFamily="34" charset="0"/>
                <a:cs typeface="Arial" pitchFamily="34" charset="0"/>
              </a:rPr>
              <a:t>recent shared files </a:t>
            </a:r>
            <a:r>
              <a:rPr lang="en-US" sz="1600" dirty="0" smtClean="0">
                <a:solidFill>
                  <a:schemeClr val="accent4"/>
                </a:solidFill>
                <a:latin typeface="Arial" pitchFamily="34" charset="0"/>
                <a:cs typeface="Arial" pitchFamily="34" charset="0"/>
              </a:rPr>
              <a:t>toolbox </a:t>
            </a:r>
          </a:p>
          <a:p>
            <a:pPr marL="914400" marR="0" lvl="1" indent="-45720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smtClean="0">
              <a:ln>
                <a:noFill/>
              </a:ln>
              <a:solidFill>
                <a:srgbClr val="030201"/>
              </a:solidFill>
              <a:effectLst/>
              <a:uLnTx/>
              <a:uFillTx/>
              <a:latin typeface="Arial" pitchFamily="34" charset="0"/>
              <a:cs typeface="Arial" pitchFamily="34" charset="0"/>
            </a:endParaRPr>
          </a:p>
        </p:txBody>
      </p:sp>
      <p:sp>
        <p:nvSpPr>
          <p:cNvPr id="16" name="Rectangle 15"/>
          <p:cNvSpPr/>
          <p:nvPr/>
        </p:nvSpPr>
        <p:spPr>
          <a:xfrm>
            <a:off x="381000" y="4183040"/>
            <a:ext cx="8458200" cy="132343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dirty="0" smtClean="0">
                <a:ln>
                  <a:noFill/>
                </a:ln>
                <a:solidFill>
                  <a:srgbClr val="030201"/>
                </a:solidFill>
                <a:effectLst/>
                <a:uLnTx/>
                <a:uFillTx/>
                <a:latin typeface="Arial" pitchFamily="34" charset="0"/>
                <a:cs typeface="Arial" pitchFamily="34" charset="0"/>
              </a:rPr>
              <a:t>NOTE</a:t>
            </a:r>
            <a:r>
              <a:rPr kumimoji="0" lang="en-US" sz="1600" b="0" i="1" u="none" strike="noStrike" kern="0" cap="none" spc="0" normalizeH="0" baseline="0" noProof="0" dirty="0" smtClean="0">
                <a:ln>
                  <a:noFill/>
                </a:ln>
                <a:solidFill>
                  <a:srgbClr val="030201"/>
                </a:solidFill>
                <a:effectLst/>
                <a:uLnTx/>
                <a:uFillTx/>
                <a:latin typeface="Arial" pitchFamily="34" charset="0"/>
                <a:cs typeface="Arial" pitchFamily="34" charset="0"/>
              </a:rPr>
              <a:t>: Clicking </a:t>
            </a:r>
            <a:r>
              <a:rPr lang="en-US" sz="1600" i="1" kern="0" dirty="0" smtClean="0">
                <a:solidFill>
                  <a:srgbClr val="030201"/>
                </a:solidFill>
                <a:latin typeface="Arial" pitchFamily="34" charset="0"/>
                <a:cs typeface="Arial" pitchFamily="34" charset="0"/>
              </a:rPr>
              <a:t>each of the </a:t>
            </a:r>
            <a:r>
              <a:rPr kumimoji="0" lang="en-US" sz="1600" b="0" i="1" u="none" strike="noStrike" kern="0" cap="none" spc="0" normalizeH="0" baseline="0" noProof="0" dirty="0" smtClean="0">
                <a:ln>
                  <a:noFill/>
                </a:ln>
                <a:solidFill>
                  <a:srgbClr val="030201"/>
                </a:solidFill>
                <a:effectLst/>
                <a:uLnTx/>
                <a:uFillTx/>
                <a:latin typeface="Arial" pitchFamily="34" charset="0"/>
                <a:cs typeface="Arial" pitchFamily="34" charset="0"/>
              </a:rPr>
              <a:t>links above will </a:t>
            </a:r>
            <a:r>
              <a:rPr kumimoji="0" lang="en-US" sz="1600" b="0" i="1" u="none" strike="noStrike" kern="0" cap="none" spc="0" normalizeH="0" noProof="0" dirty="0" smtClean="0">
                <a:ln>
                  <a:noFill/>
                </a:ln>
                <a:solidFill>
                  <a:srgbClr val="030201"/>
                </a:solidFill>
                <a:effectLst/>
                <a:uLnTx/>
                <a:uFillTx/>
                <a:latin typeface="Arial" pitchFamily="34" charset="0"/>
                <a:cs typeface="Arial" pitchFamily="34" charset="0"/>
              </a:rPr>
              <a:t>navigate you to the slide showing where that link is displayed </a:t>
            </a:r>
            <a:r>
              <a:rPr lang="en-US" sz="1600" i="1" kern="0" dirty="0" smtClean="0">
                <a:solidFill>
                  <a:srgbClr val="030201"/>
                </a:solidFill>
                <a:latin typeface="Arial" pitchFamily="34" charset="0"/>
                <a:cs typeface="Arial" pitchFamily="34" charset="0"/>
              </a:rPr>
              <a:t>on the </a:t>
            </a:r>
            <a:r>
              <a:rPr lang="en-US" sz="1600" b="1" i="1" kern="0" dirty="0" smtClean="0">
                <a:solidFill>
                  <a:srgbClr val="030201"/>
                </a:solidFill>
                <a:latin typeface="Arial" pitchFamily="34" charset="0"/>
                <a:cs typeface="Arial" pitchFamily="34" charset="0"/>
              </a:rPr>
              <a:t>homepage</a:t>
            </a:r>
            <a:r>
              <a:rPr lang="en-US" sz="1600" i="1" kern="0" dirty="0" smtClean="0">
                <a:solidFill>
                  <a:srgbClr val="030201"/>
                </a:solidFill>
                <a:latin typeface="Arial" pitchFamily="34" charset="0"/>
                <a:cs typeface="Arial" pitchFamily="34" charset="0"/>
              </a:rPr>
              <a:t> and </a:t>
            </a:r>
            <a:r>
              <a:rPr lang="en-US" sz="1600" b="1" i="1" kern="0" dirty="0" smtClean="0">
                <a:solidFill>
                  <a:srgbClr val="030201"/>
                </a:solidFill>
                <a:latin typeface="Arial" pitchFamily="34" charset="0"/>
                <a:cs typeface="Arial" pitchFamily="34" charset="0"/>
              </a:rPr>
              <a:t>landing </a:t>
            </a:r>
            <a:r>
              <a:rPr kumimoji="0" lang="en-US" sz="1600" b="1" i="1" u="none" strike="noStrike" kern="0" cap="none" spc="0" normalizeH="0" noProof="0" dirty="0" smtClean="0">
                <a:ln>
                  <a:noFill/>
                </a:ln>
                <a:solidFill>
                  <a:srgbClr val="030201"/>
                </a:solidFill>
                <a:effectLst/>
                <a:uLnTx/>
                <a:uFillTx/>
                <a:latin typeface="Arial" pitchFamily="34" charset="0"/>
                <a:cs typeface="Arial" pitchFamily="34" charset="0"/>
              </a:rPr>
              <a:t>page</a:t>
            </a:r>
            <a:r>
              <a:rPr kumimoji="0" lang="en-US" sz="1600" b="0" i="1" u="none" strike="noStrike" kern="0" cap="none" spc="0" normalizeH="0" noProof="0" dirty="0" smtClean="0">
                <a:ln>
                  <a:noFill/>
                </a:ln>
                <a:solidFill>
                  <a:srgbClr val="030201"/>
                </a:solidFill>
                <a:effectLst/>
                <a:uLnTx/>
                <a:uFillTx/>
                <a:latin typeface="Arial" pitchFamily="34" charset="0"/>
                <a:cs typeface="Arial"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endParaRPr lang="en-US" sz="1600" i="1" kern="0" dirty="0" smtClean="0">
              <a:solidFill>
                <a:srgbClr val="030201"/>
              </a:solidFill>
              <a:latin typeface="Arial" pitchFamily="34" charset="0"/>
              <a:cs typeface="Arial"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noProof="0" dirty="0" smtClean="0">
                <a:ln>
                  <a:noFill/>
                </a:ln>
                <a:solidFill>
                  <a:srgbClr val="030201"/>
                </a:solidFill>
                <a:effectLst/>
                <a:uLnTx/>
                <a:uFillTx/>
                <a:latin typeface="Arial" pitchFamily="34" charset="0"/>
                <a:cs typeface="Arial" pitchFamily="34" charset="0"/>
              </a:rPr>
              <a:t>The </a:t>
            </a:r>
            <a:r>
              <a:rPr lang="en-US" sz="1600" i="1" kern="0" dirty="0" smtClean="0">
                <a:solidFill>
                  <a:srgbClr val="030201"/>
                </a:solidFill>
                <a:latin typeface="Arial" pitchFamily="34" charset="0"/>
                <a:cs typeface="Arial" pitchFamily="34" charset="0"/>
              </a:rPr>
              <a:t>remaining </a:t>
            </a:r>
            <a:r>
              <a:rPr kumimoji="0" lang="en-US" sz="1600" b="0" i="1" u="none" strike="noStrike" kern="0" cap="none" spc="0" normalizeH="0" noProof="0" dirty="0" smtClean="0">
                <a:ln>
                  <a:noFill/>
                </a:ln>
                <a:solidFill>
                  <a:srgbClr val="030201"/>
                </a:solidFill>
                <a:effectLst/>
                <a:uLnTx/>
                <a:uFillTx/>
                <a:latin typeface="Arial" pitchFamily="34" charset="0"/>
                <a:cs typeface="Arial" pitchFamily="34" charset="0"/>
              </a:rPr>
              <a:t>slides will go through each method, in detail, and explain how to add files to the </a:t>
            </a:r>
            <a:r>
              <a:rPr kumimoji="0" lang="en-US" sz="1600" b="1" i="1" u="none" strike="noStrike" kern="0" cap="none" spc="0" normalizeH="0" noProof="0" dirty="0" smtClean="0">
                <a:ln>
                  <a:noFill/>
                </a:ln>
                <a:solidFill>
                  <a:schemeClr val="tx2"/>
                </a:solidFill>
                <a:effectLst/>
                <a:uLnTx/>
                <a:uFillTx/>
                <a:latin typeface="Arial" pitchFamily="34" charset="0"/>
                <a:cs typeface="Arial" pitchFamily="34" charset="0"/>
              </a:rPr>
              <a:t>resource library</a:t>
            </a:r>
            <a:r>
              <a:rPr kumimoji="0" lang="en-US" sz="1600" b="0" i="1" u="none" strike="noStrike" kern="0" cap="none" spc="0" normalizeH="0" noProof="0" dirty="0" smtClean="0">
                <a:ln>
                  <a:noFill/>
                </a:ln>
                <a:solidFill>
                  <a:srgbClr val="030201"/>
                </a:solidFill>
                <a:effectLst/>
                <a:uLnTx/>
                <a:uFillTx/>
                <a:latin typeface="Arial" pitchFamily="34" charset="0"/>
                <a:cs typeface="Arial" pitchFamily="34" charset="0"/>
              </a:rPr>
              <a:t>.</a:t>
            </a:r>
            <a:endParaRPr kumimoji="0" lang="en-US" sz="1600" b="0" i="0" u="none" strike="noStrike" kern="0" cap="none" spc="0" normalizeH="0" baseline="0" noProof="0" dirty="0" smtClean="0">
              <a:ln>
                <a:noFill/>
              </a:ln>
              <a:solidFill>
                <a:srgbClr val="F3F3F4"/>
              </a:solidFill>
              <a:effectLst/>
              <a:uLnTx/>
              <a:uFillTx/>
            </a:endParaRPr>
          </a:p>
        </p:txBody>
      </p:sp>
      <p:pic>
        <p:nvPicPr>
          <p:cNvPr id="17" name="Picture 16" descr="new.jpg">
            <a:hlinkClick r:id="rId5" action="ppaction://hlinksldjump"/>
          </p:cNvPr>
          <p:cNvPicPr>
            <a:picLocks noChangeAspect="1"/>
          </p:cNvPicPr>
          <p:nvPr/>
        </p:nvPicPr>
        <p:blipFill>
          <a:blip r:embed="rId6" cstate="print"/>
          <a:stretch>
            <a:fillRect/>
          </a:stretch>
        </p:blipFill>
        <p:spPr>
          <a:xfrm>
            <a:off x="2146663" y="3581400"/>
            <a:ext cx="985136" cy="369426"/>
          </a:xfrm>
          <a:prstGeom prst="rect">
            <a:avLst/>
          </a:prstGeom>
          <a:ln>
            <a:solidFill>
              <a:schemeClr val="accent1"/>
            </a:solidFill>
          </a:ln>
        </p:spPr>
      </p:pic>
      <p:pic>
        <p:nvPicPr>
          <p:cNvPr id="18" name="Picture 17" descr="add document.jpg">
            <a:hlinkClick r:id="" action="ppaction://hlinkshowjump?jump=nextslide"/>
          </p:cNvPr>
          <p:cNvPicPr>
            <a:picLocks noChangeAspect="1"/>
          </p:cNvPicPr>
          <p:nvPr/>
        </p:nvPicPr>
        <p:blipFill>
          <a:blip r:embed="rId7" cstate="print"/>
          <a:stretch>
            <a:fillRect/>
          </a:stretch>
        </p:blipFill>
        <p:spPr>
          <a:xfrm>
            <a:off x="2947852" y="1371600"/>
            <a:ext cx="1371600" cy="422366"/>
          </a:xfrm>
          <a:prstGeom prst="rect">
            <a:avLst/>
          </a:prstGeom>
          <a:ln>
            <a:solidFill>
              <a:schemeClr val="accent1"/>
            </a:solidFill>
          </a:ln>
        </p:spPr>
      </p:pic>
      <p:pic>
        <p:nvPicPr>
          <p:cNvPr id="19" name="Picture 18" descr="add document landing page.jpg">
            <a:hlinkClick r:id="rId8" action="ppaction://hlinksldjump"/>
          </p:cNvPr>
          <p:cNvPicPr>
            <a:picLocks noChangeAspect="1"/>
          </p:cNvPicPr>
          <p:nvPr/>
        </p:nvPicPr>
        <p:blipFill>
          <a:blip r:embed="rId9" cstate="print"/>
          <a:stretch>
            <a:fillRect/>
          </a:stretch>
        </p:blipFill>
        <p:spPr>
          <a:xfrm>
            <a:off x="2895600" y="2286000"/>
            <a:ext cx="1399128" cy="346176"/>
          </a:xfrm>
          <a:prstGeom prst="rect">
            <a:avLst/>
          </a:prstGeom>
          <a:ln>
            <a:solidFill>
              <a:schemeClr val="accent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9"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dissolve">
                                      <p:cBhvr>
                                        <p:cTn id="11" dur="500"/>
                                        <p:tgtEl>
                                          <p:spTgt spid="18"/>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20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000"/>
                                        <p:tgtEl>
                                          <p:spTgt spid="9"/>
                                        </p:tgtEl>
                                      </p:cBhvr>
                                    </p:animEffect>
                                  </p:childTnLst>
                                </p:cTn>
                              </p:par>
                            </p:childTnLst>
                          </p:cTn>
                        </p:par>
                        <p:par>
                          <p:cTn id="22" fill="hold">
                            <p:stCondLst>
                              <p:cond delay="4500"/>
                            </p:stCondLst>
                            <p:childTnLst>
                              <p:par>
                                <p:cTn id="23" presetID="50" presetClass="entr" presetSubtype="0" decel="10000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strVal val="#ppt_w+.3"/>
                                          </p:val>
                                        </p:tav>
                                        <p:tav tm="100000">
                                          <p:val>
                                            <p:strVal val="#ppt_w"/>
                                          </p:val>
                                        </p:tav>
                                      </p:tavLst>
                                    </p:anim>
                                    <p:anim calcmode="lin" valueType="num">
                                      <p:cBhvr>
                                        <p:cTn id="26" dur="1000" fill="hold"/>
                                        <p:tgtEl>
                                          <p:spTgt spid="16"/>
                                        </p:tgtEl>
                                        <p:attrNameLst>
                                          <p:attrName>ppt_h</p:attrName>
                                        </p:attrNameLst>
                                      </p:cBhvr>
                                      <p:tavLst>
                                        <p:tav tm="0">
                                          <p:val>
                                            <p:strVal val="#ppt_h"/>
                                          </p:val>
                                        </p:tav>
                                        <p:tav tm="100000">
                                          <p:val>
                                            <p:strVal val="#ppt_h"/>
                                          </p:val>
                                        </p:tav>
                                      </p:tavLst>
                                    </p:anim>
                                    <p:animEffect transition="in" filter="fade">
                                      <p:cBhvr>
                                        <p:cTn id="2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rgbClr val="CCB676"/>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CC269A1-74AF-416E-8C4F-67BF795E009A}" type="slidenum">
              <a:rPr lang="en-US" smtClean="0"/>
              <a:pPr/>
              <a:t>45</a:t>
            </a:fld>
            <a:endParaRPr lang="en-US"/>
          </a:p>
        </p:txBody>
      </p:sp>
      <p:sp>
        <p:nvSpPr>
          <p:cNvPr id="8" name="Footer Placeholder 7"/>
          <p:cNvSpPr>
            <a:spLocks noGrp="1"/>
          </p:cNvSpPr>
          <p:nvPr>
            <p:ph type="ftr" sz="quarter" idx="11"/>
          </p:nvPr>
        </p:nvSpPr>
        <p:spPr/>
        <p:txBody>
          <a:bodyPr/>
          <a:lstStyle/>
          <a:p>
            <a:r>
              <a:rPr lang="en-US" smtClean="0"/>
              <a:t>1</a:t>
            </a:r>
            <a:endParaRPr lang="en-US"/>
          </a:p>
        </p:txBody>
      </p:sp>
      <p:sp>
        <p:nvSpPr>
          <p:cNvPr id="16" name="Subtitle 2"/>
          <p:cNvSpPr txBox="1">
            <a:spLocks/>
          </p:cNvSpPr>
          <p:nvPr/>
        </p:nvSpPr>
        <p:spPr>
          <a:xfrm>
            <a:off x="-152400" y="0"/>
            <a:ext cx="9296400" cy="914400"/>
          </a:xfrm>
          <a:prstGeom prst="rect">
            <a:avLst/>
          </a:prstGeom>
          <a:effectLst/>
        </p:spPr>
        <p:txBody>
          <a:bodyPr>
            <a:noAutofit/>
          </a:bodyPr>
          <a:lstStyle/>
          <a:p>
            <a:pPr marL="365760" marR="0" lvl="0" indent="-256032" algn="ctr" defTabSz="914400" rtl="0" eaLnBrk="1" fontAlgn="auto" latinLnBrk="0" hangingPunct="1">
              <a:lnSpc>
                <a:spcPct val="100000"/>
              </a:lnSpc>
              <a:spcBef>
                <a:spcPts val="0"/>
              </a:spcBef>
              <a:spcAft>
                <a:spcPts val="0"/>
              </a:spcAft>
              <a:buClr>
                <a:srgbClr val="CCB676"/>
              </a:buClr>
              <a:buSzPct val="68000"/>
              <a:buFontTx/>
              <a:buNone/>
              <a:tabLst/>
              <a:defRPr/>
            </a:pPr>
            <a:r>
              <a:rPr kumimoji="0" lang="en-US" sz="1950"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How to Access the </a:t>
            </a:r>
            <a:r>
              <a:rPr kumimoji="0" lang="en-US" sz="1950" b="1"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Resource Library </a:t>
            </a:r>
            <a:r>
              <a:rPr lang="en-US" sz="1950" kern="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from</a:t>
            </a:r>
            <a:r>
              <a:rPr kumimoji="0" lang="en-US" sz="1950"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 Your </a:t>
            </a:r>
            <a:r>
              <a:rPr kumimoji="0" lang="en-US" sz="1950" b="1"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My Bar Access </a:t>
            </a:r>
            <a:r>
              <a:rPr lang="en-US" sz="1950" b="1" u="sng" kern="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H</a:t>
            </a:r>
            <a:r>
              <a:rPr kumimoji="0" lang="en-US" sz="1950" b="1" u="sng" strike="noStrike" kern="0" cap="none" spc="0" normalizeH="0" baseline="0" noProof="0" dirty="0" err="1"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omepage</a:t>
            </a:r>
            <a:endParaRPr kumimoji="0" lang="en-US" sz="1950" b="1" u="sng"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pic>
        <p:nvPicPr>
          <p:cNvPr id="37" name="Picture 36" descr="res lib.jpg"/>
          <p:cNvPicPr>
            <a:picLocks noChangeAspect="1"/>
          </p:cNvPicPr>
          <p:nvPr/>
        </p:nvPicPr>
        <p:blipFill>
          <a:blip r:embed="rId4" cstate="print"/>
          <a:stretch>
            <a:fillRect/>
          </a:stretch>
        </p:blipFill>
        <p:spPr>
          <a:xfrm>
            <a:off x="1143000" y="533400"/>
            <a:ext cx="6926781" cy="6082284"/>
          </a:xfrm>
          <a:prstGeom prst="rect">
            <a:avLst/>
          </a:prstGeom>
          <a:ln>
            <a:solidFill>
              <a:srgbClr val="5F5F5F"/>
            </a:solidFill>
          </a:ln>
        </p:spPr>
      </p:pic>
      <p:sp>
        <p:nvSpPr>
          <p:cNvPr id="38" name="Rectangle 37"/>
          <p:cNvSpPr/>
          <p:nvPr/>
        </p:nvSpPr>
        <p:spPr>
          <a:xfrm>
            <a:off x="1143000" y="3124200"/>
            <a:ext cx="2286000" cy="22098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39" name="Picture 38" descr="res lib zoomed.jpg"/>
          <p:cNvPicPr>
            <a:picLocks noChangeAspect="1"/>
          </p:cNvPicPr>
          <p:nvPr/>
        </p:nvPicPr>
        <p:blipFill>
          <a:blip r:embed="rId5" cstate="print"/>
          <a:stretch>
            <a:fillRect/>
          </a:stretch>
        </p:blipFill>
        <p:spPr>
          <a:xfrm>
            <a:off x="2971800" y="1888798"/>
            <a:ext cx="3124200" cy="3019624"/>
          </a:xfrm>
          <a:prstGeom prst="rect">
            <a:avLst/>
          </a:prstGeom>
          <a:ln>
            <a:solidFill>
              <a:srgbClr val="5F5F5F"/>
            </a:solidFill>
          </a:ln>
        </p:spPr>
      </p:pic>
      <p:sp>
        <p:nvSpPr>
          <p:cNvPr id="40" name="TextBox 39"/>
          <p:cNvSpPr txBox="1"/>
          <p:nvPr/>
        </p:nvSpPr>
        <p:spPr>
          <a:xfrm>
            <a:off x="7086600" y="1953904"/>
            <a:ext cx="19050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Options: Click to sort by most rated .</a:t>
            </a:r>
            <a:endParaRPr lang="en-US" sz="1200" dirty="0">
              <a:solidFill>
                <a:schemeClr val="accent4"/>
              </a:solidFill>
              <a:latin typeface="Arial" pitchFamily="34" charset="0"/>
              <a:cs typeface="Arial" pitchFamily="34" charset="0"/>
            </a:endParaRPr>
          </a:p>
        </p:txBody>
      </p:sp>
      <p:cxnSp>
        <p:nvCxnSpPr>
          <p:cNvPr id="41" name="Straight Connector 40"/>
          <p:cNvCxnSpPr/>
          <p:nvPr/>
        </p:nvCxnSpPr>
        <p:spPr>
          <a:xfrm>
            <a:off x="2286000" y="2133600"/>
            <a:ext cx="7620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381000" y="1981200"/>
            <a:ext cx="1828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Header for content item</a:t>
            </a:r>
            <a:endParaRPr lang="en-US" sz="1200" dirty="0">
              <a:solidFill>
                <a:schemeClr val="accent4"/>
              </a:solidFill>
              <a:latin typeface="Arial" pitchFamily="34" charset="0"/>
              <a:cs typeface="Arial" pitchFamily="34" charset="0"/>
            </a:endParaRPr>
          </a:p>
        </p:txBody>
      </p:sp>
      <p:cxnSp>
        <p:nvCxnSpPr>
          <p:cNvPr id="43" name="Straight Connector 42"/>
          <p:cNvCxnSpPr/>
          <p:nvPr/>
        </p:nvCxnSpPr>
        <p:spPr>
          <a:xfrm>
            <a:off x="2286000" y="2590800"/>
            <a:ext cx="1371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81000" y="2438400"/>
            <a:ext cx="18288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Title of recent shared file</a:t>
            </a:r>
            <a:endParaRPr lang="en-US" sz="1200" dirty="0">
              <a:solidFill>
                <a:schemeClr val="accent4"/>
              </a:solidFill>
              <a:latin typeface="Arial" pitchFamily="34" charset="0"/>
              <a:cs typeface="Arial" pitchFamily="34" charset="0"/>
            </a:endParaRPr>
          </a:p>
        </p:txBody>
      </p:sp>
      <p:cxnSp>
        <p:nvCxnSpPr>
          <p:cNvPr id="45" name="Straight Connector 44"/>
          <p:cNvCxnSpPr/>
          <p:nvPr/>
        </p:nvCxnSpPr>
        <p:spPr>
          <a:xfrm>
            <a:off x="5791200" y="2819400"/>
            <a:ext cx="12192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81000" y="3581400"/>
            <a:ext cx="18288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Recent shared file text</a:t>
            </a:r>
            <a:endParaRPr lang="en-US" sz="1200" dirty="0">
              <a:solidFill>
                <a:schemeClr val="accent4"/>
              </a:solidFill>
              <a:latin typeface="Arial" pitchFamily="34" charset="0"/>
              <a:cs typeface="Arial" pitchFamily="34" charset="0"/>
            </a:endParaRPr>
          </a:p>
        </p:txBody>
      </p:sp>
      <p:sp>
        <p:nvSpPr>
          <p:cNvPr id="47" name="Left Brace 46"/>
          <p:cNvSpPr/>
          <p:nvPr/>
        </p:nvSpPr>
        <p:spPr>
          <a:xfrm>
            <a:off x="2362200" y="3124200"/>
            <a:ext cx="914400" cy="1219200"/>
          </a:xfrm>
          <a:prstGeom prst="leftBrace">
            <a:avLst>
              <a:gd name="adj1" fmla="val 8333"/>
              <a:gd name="adj2" fmla="val 48182"/>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47"/>
          <p:cNvSpPr txBox="1"/>
          <p:nvPr/>
        </p:nvSpPr>
        <p:spPr>
          <a:xfrm>
            <a:off x="7086600" y="4392304"/>
            <a:ext cx="19050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here to “add” a file to the resource library.</a:t>
            </a:r>
            <a:endParaRPr lang="en-US" sz="1200" dirty="0">
              <a:solidFill>
                <a:schemeClr val="accent4"/>
              </a:solidFill>
              <a:latin typeface="Arial" pitchFamily="34" charset="0"/>
              <a:cs typeface="Arial" pitchFamily="34" charset="0"/>
            </a:endParaRPr>
          </a:p>
        </p:txBody>
      </p:sp>
      <p:cxnSp>
        <p:nvCxnSpPr>
          <p:cNvPr id="49" name="Straight Connector 48"/>
          <p:cNvCxnSpPr/>
          <p:nvPr/>
        </p:nvCxnSpPr>
        <p:spPr>
          <a:xfrm>
            <a:off x="5943600" y="4612944"/>
            <a:ext cx="1066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381000" y="4419600"/>
            <a:ext cx="18288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view previous recent shared files.</a:t>
            </a:r>
            <a:endParaRPr lang="en-US" sz="1200" dirty="0">
              <a:solidFill>
                <a:schemeClr val="accent4"/>
              </a:solidFill>
              <a:latin typeface="Arial" pitchFamily="34" charset="0"/>
              <a:cs typeface="Arial" pitchFamily="34" charset="0"/>
            </a:endParaRPr>
          </a:p>
        </p:txBody>
      </p:sp>
      <p:cxnSp>
        <p:nvCxnSpPr>
          <p:cNvPr id="51" name="Straight Connector 50"/>
          <p:cNvCxnSpPr/>
          <p:nvPr/>
        </p:nvCxnSpPr>
        <p:spPr>
          <a:xfrm>
            <a:off x="2286000" y="4572000"/>
            <a:ext cx="7620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5562600" y="2819400"/>
            <a:ext cx="2743200" cy="1200329"/>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solidFill>
              <a:schemeClr val="accent1"/>
            </a:solidFill>
          </a:ln>
        </p:spPr>
        <p:txBody>
          <a:bodyPr wrap="square" rtlCol="0">
            <a:spAutoFit/>
          </a:bodyPr>
          <a:lstStyle/>
          <a:p>
            <a:pPr algn="ctr"/>
            <a:r>
              <a:rPr lang="en-US" sz="2400" i="1" dirty="0" smtClean="0">
                <a:solidFill>
                  <a:srgbClr val="CCB676"/>
                </a:solidFill>
                <a:latin typeface="Calibri" pitchFamily="34" charset="0"/>
              </a:rPr>
              <a:t>Click the screen to find out about </a:t>
            </a:r>
            <a:endParaRPr lang="en-US" sz="2400" b="1" i="1" dirty="0" smtClean="0">
              <a:solidFill>
                <a:srgbClr val="CCB676"/>
              </a:solidFill>
              <a:latin typeface="Calibri" pitchFamily="34" charset="0"/>
            </a:endParaRPr>
          </a:p>
          <a:p>
            <a:pPr algn="ctr"/>
            <a:r>
              <a:rPr lang="en-US" sz="2400" b="1" i="1" dirty="0" smtClean="0">
                <a:solidFill>
                  <a:schemeClr val="bg2"/>
                </a:solidFill>
                <a:latin typeface="Calibri" pitchFamily="34" charset="0"/>
              </a:rPr>
              <a:t>recent shared files</a:t>
            </a:r>
            <a:endParaRPr lang="en-US" sz="2400" i="1" dirty="0">
              <a:solidFill>
                <a:schemeClr val="bg2"/>
              </a:solidFill>
              <a:latin typeface="Calibri" pitchFamily="34" charset="0"/>
            </a:endParaRPr>
          </a:p>
        </p:txBody>
      </p:sp>
      <p:sp>
        <p:nvSpPr>
          <p:cNvPr id="53" name="TextBox 52"/>
          <p:cNvSpPr txBox="1"/>
          <p:nvPr/>
        </p:nvSpPr>
        <p:spPr>
          <a:xfrm>
            <a:off x="7086600" y="2667000"/>
            <a:ext cx="19050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Poster, date and time of post</a:t>
            </a:r>
            <a:endParaRPr lang="en-US" sz="1200" dirty="0">
              <a:solidFill>
                <a:schemeClr val="accent4"/>
              </a:solidFill>
              <a:latin typeface="Arial" pitchFamily="34" charset="0"/>
              <a:cs typeface="Arial" pitchFamily="34" charset="0"/>
            </a:endParaRPr>
          </a:p>
        </p:txBody>
      </p:sp>
      <p:cxnSp>
        <p:nvCxnSpPr>
          <p:cNvPr id="54" name="Straight Connector 53"/>
          <p:cNvCxnSpPr/>
          <p:nvPr/>
        </p:nvCxnSpPr>
        <p:spPr>
          <a:xfrm>
            <a:off x="6033448" y="2201840"/>
            <a:ext cx="990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04800" y="6172200"/>
            <a:ext cx="3810000" cy="26161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rgbClr val="FAF6EE">
                    <a:lumMod val="10000"/>
                  </a:srgbClr>
                </a:solidFill>
                <a:latin typeface="Arial" pitchFamily="34" charset="0"/>
                <a:cs typeface="Arial" pitchFamily="34" charset="0"/>
              </a:rPr>
              <a:t>Return to the </a:t>
            </a:r>
            <a:r>
              <a:rPr lang="en-US" sz="1100" dirty="0" smtClean="0">
                <a:solidFill>
                  <a:srgbClr val="CCB676">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6" action="ppaction://hlinksldjump"/>
              </a:rPr>
              <a:t>How to </a:t>
            </a:r>
            <a:r>
              <a:rPr lang="en-US" sz="1100" u="sng" dirty="0" smtClean="0">
                <a:solidFill>
                  <a:srgbClr val="0000FF"/>
                </a:solidFill>
                <a:latin typeface="Arial" pitchFamily="34" charset="0"/>
                <a:cs typeface="Arial" pitchFamily="34" charset="0"/>
                <a:hlinkClick r:id="rId6" action="ppaction://hlinksldjump"/>
              </a:rPr>
              <a:t>Access the Resource Library</a:t>
            </a:r>
            <a:r>
              <a:rPr lang="en-US" sz="1100" dirty="0" smtClean="0">
                <a:solidFill>
                  <a:srgbClr val="CCB676">
                    <a:lumMod val="10000"/>
                  </a:srgbClr>
                </a:solidFill>
                <a:latin typeface="Arial" pitchFamily="34" charset="0"/>
                <a:cs typeface="Arial" pitchFamily="34" charset="0"/>
              </a:rPr>
              <a:t>”</a:t>
            </a:r>
            <a:r>
              <a:rPr lang="en-US" sz="1100" b="1" i="1" dirty="0" smtClean="0">
                <a:solidFill>
                  <a:srgbClr val="FAF6EE">
                    <a:lumMod val="10000"/>
                  </a:srgbClr>
                </a:solidFill>
                <a:latin typeface="Arial" pitchFamily="34" charset="0"/>
                <a:cs typeface="Arial" pitchFamily="34" charset="0"/>
              </a:rPr>
              <a:t> slide</a:t>
            </a:r>
            <a:endParaRPr lang="en-US" sz="1100" dirty="0" smtClean="0">
              <a:solidFill>
                <a:srgbClr val="CCB676">
                  <a:lumMod val="10000"/>
                </a:srgb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par>
                          <p:cTn id="7" fill="hold">
                            <p:stCondLst>
                              <p:cond delay="0"/>
                            </p:stCondLst>
                            <p:childTnLst>
                              <p:par>
                                <p:cTn id="8" presetID="51" presetClass="entr" presetSubtype="0" fill="hold" grpId="0" nodeType="afterEffect">
                                  <p:stCondLst>
                                    <p:cond delay="5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770" decel="100000"/>
                                        <p:tgtEl>
                                          <p:spTgt spid="38"/>
                                        </p:tgtEl>
                                      </p:cBhvr>
                                    </p:animEffect>
                                    <p:animScale>
                                      <p:cBhvr>
                                        <p:cTn id="11" dur="770" decel="100000"/>
                                        <p:tgtEl>
                                          <p:spTgt spid="38"/>
                                        </p:tgtEl>
                                      </p:cBhvr>
                                      <p:from x="10000" y="10000"/>
                                      <p:to x="200000" y="450000"/>
                                    </p:animScale>
                                    <p:animScale>
                                      <p:cBhvr>
                                        <p:cTn id="12" dur="1230" accel="100000" fill="hold">
                                          <p:stCondLst>
                                            <p:cond delay="770"/>
                                          </p:stCondLst>
                                        </p:cTn>
                                        <p:tgtEl>
                                          <p:spTgt spid="38"/>
                                        </p:tgtEl>
                                      </p:cBhvr>
                                      <p:from x="200000" y="450000"/>
                                      <p:to x="100000" y="100000"/>
                                    </p:animScale>
                                    <p:set>
                                      <p:cBhvr>
                                        <p:cTn id="13" dur="770" fill="hold"/>
                                        <p:tgtEl>
                                          <p:spTgt spid="38"/>
                                        </p:tgtEl>
                                        <p:attrNameLst>
                                          <p:attrName>ppt_x</p:attrName>
                                        </p:attrNameLst>
                                      </p:cBhvr>
                                      <p:to>
                                        <p:strVal val="(0.5)"/>
                                      </p:to>
                                    </p:set>
                                    <p:anim from="(0.5)" to="(#ppt_x)" calcmode="lin" valueType="num">
                                      <p:cBhvr>
                                        <p:cTn id="14" dur="1230" accel="100000" fill="hold">
                                          <p:stCondLst>
                                            <p:cond delay="770"/>
                                          </p:stCondLst>
                                        </p:cTn>
                                        <p:tgtEl>
                                          <p:spTgt spid="38"/>
                                        </p:tgtEl>
                                        <p:attrNameLst>
                                          <p:attrName>ppt_x</p:attrName>
                                        </p:attrNameLst>
                                      </p:cBhvr>
                                    </p:anim>
                                    <p:set>
                                      <p:cBhvr>
                                        <p:cTn id="15" dur="770" fill="hold"/>
                                        <p:tgtEl>
                                          <p:spTgt spid="38"/>
                                        </p:tgtEl>
                                        <p:attrNameLst>
                                          <p:attrName>ppt_y</p:attrName>
                                        </p:attrNameLst>
                                      </p:cBhvr>
                                      <p:to>
                                        <p:strVal val="(#ppt_y+0.4)"/>
                                      </p:to>
                                    </p:set>
                                    <p:anim from="(#ppt_y+0.4)" to="(#ppt_y)" calcmode="lin" valueType="num">
                                      <p:cBhvr>
                                        <p:cTn id="16" dur="1230" accel="100000" fill="hold">
                                          <p:stCondLst>
                                            <p:cond delay="770"/>
                                          </p:stCondLst>
                                        </p:cTn>
                                        <p:tgtEl>
                                          <p:spTgt spid="38"/>
                                        </p:tgtEl>
                                        <p:attrNameLst>
                                          <p:attrName>ppt_y</p:attrName>
                                        </p:attrNameLst>
                                      </p:cBhvr>
                                    </p:anim>
                                  </p:childTnLst>
                                </p:cTn>
                              </p:par>
                            </p:childTnLst>
                          </p:cTn>
                        </p:par>
                        <p:par>
                          <p:cTn id="17" fill="hold">
                            <p:stCondLst>
                              <p:cond delay="2500"/>
                            </p:stCondLst>
                            <p:childTnLst>
                              <p:par>
                                <p:cTn id="18" presetID="9" presetClass="entr" presetSubtype="0" fill="hold" grpId="0" nodeType="afterEffect">
                                  <p:stCondLst>
                                    <p:cond delay="1000"/>
                                  </p:stCondLst>
                                  <p:childTnLst>
                                    <p:set>
                                      <p:cBhvr>
                                        <p:cTn id="19" dur="1" fill="hold">
                                          <p:stCondLst>
                                            <p:cond delay="0"/>
                                          </p:stCondLst>
                                        </p:cTn>
                                        <p:tgtEl>
                                          <p:spTgt spid="52"/>
                                        </p:tgtEl>
                                        <p:attrNameLst>
                                          <p:attrName>style.visibility</p:attrName>
                                        </p:attrNameLst>
                                      </p:cBhvr>
                                      <p:to>
                                        <p:strVal val="visible"/>
                                      </p:to>
                                    </p:set>
                                    <p:animEffect transition="in" filter="dissolve">
                                      <p:cBhvr>
                                        <p:cTn id="20" dur="500"/>
                                        <p:tgtEl>
                                          <p:spTgt spid="52"/>
                                        </p:tgtEl>
                                      </p:cBhvr>
                                    </p:animEffect>
                                  </p:childTnLst>
                                  <p:subTnLst>
                                    <p:set>
                                      <p:cBhvr override="childStyle">
                                        <p:cTn dur="1" fill="hold" display="0" masterRel="nextClick" afterEffect="1"/>
                                        <p:tgtEl>
                                          <p:spTgt spid="52"/>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1000" fill="hold"/>
                                        <p:tgtEl>
                                          <p:spTgt spid="39"/>
                                        </p:tgtEl>
                                        <p:attrNameLst>
                                          <p:attrName>ppt_w</p:attrName>
                                        </p:attrNameLst>
                                      </p:cBhvr>
                                      <p:tavLst>
                                        <p:tav tm="0">
                                          <p:val>
                                            <p:strVal val="#ppt_w*0.70"/>
                                          </p:val>
                                        </p:tav>
                                        <p:tav tm="100000">
                                          <p:val>
                                            <p:strVal val="#ppt_w"/>
                                          </p:val>
                                        </p:tav>
                                      </p:tavLst>
                                    </p:anim>
                                    <p:anim calcmode="lin" valueType="num">
                                      <p:cBhvr>
                                        <p:cTn id="26" dur="1000" fill="hold"/>
                                        <p:tgtEl>
                                          <p:spTgt spid="39"/>
                                        </p:tgtEl>
                                        <p:attrNameLst>
                                          <p:attrName>ppt_h</p:attrName>
                                        </p:attrNameLst>
                                      </p:cBhvr>
                                      <p:tavLst>
                                        <p:tav tm="0">
                                          <p:val>
                                            <p:strVal val="#ppt_h"/>
                                          </p:val>
                                        </p:tav>
                                        <p:tav tm="100000">
                                          <p:val>
                                            <p:strVal val="#ppt_h"/>
                                          </p:val>
                                        </p:tav>
                                      </p:tavLst>
                                    </p:anim>
                                    <p:animEffect transition="in" filter="fade">
                                      <p:cBhvr>
                                        <p:cTn id="27" dur="1000"/>
                                        <p:tgtEl>
                                          <p:spTgt spid="39"/>
                                        </p:tgtEl>
                                      </p:cBhvr>
                                    </p:animEffect>
                                  </p:childTnLst>
                                </p:cTn>
                              </p:par>
                            </p:childTnLst>
                          </p:cTn>
                        </p:par>
                        <p:par>
                          <p:cTn id="28" fill="hold">
                            <p:stCondLst>
                              <p:cond delay="1000"/>
                            </p:stCondLst>
                            <p:childTnLst>
                              <p:par>
                                <p:cTn id="29" presetID="10" presetClass="exit" presetSubtype="0" fill="hold" nodeType="afterEffect">
                                  <p:stCondLst>
                                    <p:cond delay="0"/>
                                  </p:stCondLst>
                                  <p:childTnLst>
                                    <p:animEffect transition="out" filter="fade">
                                      <p:cBhvr>
                                        <p:cTn id="30" dur="2000"/>
                                        <p:tgtEl>
                                          <p:spTgt spid="37"/>
                                        </p:tgtEl>
                                      </p:cBhvr>
                                    </p:animEffect>
                                    <p:set>
                                      <p:cBhvr>
                                        <p:cTn id="31" dur="1" fill="hold">
                                          <p:stCondLst>
                                            <p:cond delay="1999"/>
                                          </p:stCondLst>
                                        </p:cTn>
                                        <p:tgtEl>
                                          <p:spTgt spid="3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2000"/>
                                        <p:tgtEl>
                                          <p:spTgt spid="38"/>
                                        </p:tgtEl>
                                      </p:cBhvr>
                                    </p:animEffect>
                                    <p:set>
                                      <p:cBhvr>
                                        <p:cTn id="34" dur="1" fill="hold">
                                          <p:stCondLst>
                                            <p:cond delay="1999"/>
                                          </p:stCondLst>
                                        </p:cTn>
                                        <p:tgtEl>
                                          <p:spTgt spid="38"/>
                                        </p:tgtEl>
                                        <p:attrNameLst>
                                          <p:attrName>style.visibility</p:attrName>
                                        </p:attrNameLst>
                                      </p:cBhvr>
                                      <p:to>
                                        <p:strVal val="hidden"/>
                                      </p:to>
                                    </p:set>
                                  </p:childTnLst>
                                </p:cTn>
                              </p:par>
                            </p:childTnLst>
                          </p:cTn>
                        </p:par>
                        <p:par>
                          <p:cTn id="35" fill="hold">
                            <p:stCondLst>
                              <p:cond delay="3000"/>
                            </p:stCondLst>
                            <p:childTnLst>
                              <p:par>
                                <p:cTn id="36" presetID="9" presetClass="entr" presetSubtype="0" fill="hold" nodeType="afterEffect">
                                  <p:stCondLst>
                                    <p:cond delay="500"/>
                                  </p:stCondLst>
                                  <p:childTnLst>
                                    <p:set>
                                      <p:cBhvr>
                                        <p:cTn id="37" dur="1" fill="hold">
                                          <p:stCondLst>
                                            <p:cond delay="0"/>
                                          </p:stCondLst>
                                        </p:cTn>
                                        <p:tgtEl>
                                          <p:spTgt spid="49"/>
                                        </p:tgtEl>
                                        <p:attrNameLst>
                                          <p:attrName>style.visibility</p:attrName>
                                        </p:attrNameLst>
                                      </p:cBhvr>
                                      <p:to>
                                        <p:strVal val="visible"/>
                                      </p:to>
                                    </p:set>
                                    <p:animEffect transition="in" filter="dissolve">
                                      <p:cBhvr>
                                        <p:cTn id="38" dur="500"/>
                                        <p:tgtEl>
                                          <p:spTgt spid="49"/>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dissolve">
                                      <p:cBhvr>
                                        <p:cTn id="41" dur="500"/>
                                        <p:tgtEl>
                                          <p:spTgt spid="48"/>
                                        </p:tgtEl>
                                      </p:cBhvr>
                                    </p:animEffect>
                                  </p:childTnLst>
                                </p:cTn>
                              </p:par>
                              <p:par>
                                <p:cTn id="42" presetID="9" presetClass="entr" presetSubtype="0" fill="hold"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dissolve">
                                      <p:cBhvr>
                                        <p:cTn id="44" dur="500"/>
                                        <p:tgtEl>
                                          <p:spTgt spid="51"/>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dissolve">
                                      <p:cBhvr>
                                        <p:cTn id="47" dur="500"/>
                                        <p:tgtEl>
                                          <p:spTgt spid="50"/>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dissolve">
                                      <p:cBhvr>
                                        <p:cTn id="50" dur="500"/>
                                        <p:tgtEl>
                                          <p:spTgt spid="46"/>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dissolve">
                                      <p:cBhvr>
                                        <p:cTn id="53" dur="500"/>
                                        <p:tgtEl>
                                          <p:spTgt spid="47"/>
                                        </p:tgtEl>
                                      </p:cBhvr>
                                    </p:animEffect>
                                  </p:childTnLst>
                                </p:cTn>
                              </p:par>
                              <p:par>
                                <p:cTn id="54" presetID="9" presetClass="entr" presetSubtype="0" fill="hold"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dissolve">
                                      <p:cBhvr>
                                        <p:cTn id="56" dur="500"/>
                                        <p:tgtEl>
                                          <p:spTgt spid="45"/>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dissolve">
                                      <p:cBhvr>
                                        <p:cTn id="59" dur="500"/>
                                        <p:tgtEl>
                                          <p:spTgt spid="53"/>
                                        </p:tgtEl>
                                      </p:cBhvr>
                                    </p:animEffect>
                                  </p:childTnLst>
                                </p:cTn>
                              </p:par>
                              <p:par>
                                <p:cTn id="60" presetID="9" presetClass="entr" presetSubtype="0" fill="hold"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dissolve">
                                      <p:cBhvr>
                                        <p:cTn id="62" dur="500"/>
                                        <p:tgtEl>
                                          <p:spTgt spid="43"/>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dissolve">
                                      <p:cBhvr>
                                        <p:cTn id="65" dur="500"/>
                                        <p:tgtEl>
                                          <p:spTgt spid="44"/>
                                        </p:tgtEl>
                                      </p:cBhvr>
                                    </p:animEffect>
                                  </p:childTnLst>
                                </p:cTn>
                              </p:par>
                              <p:par>
                                <p:cTn id="66" presetID="9" presetClass="entr" presetSubtype="0"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dissolve">
                                      <p:cBhvr>
                                        <p:cTn id="68" dur="500"/>
                                        <p:tgtEl>
                                          <p:spTgt spid="54"/>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dissolve">
                                      <p:cBhvr>
                                        <p:cTn id="71" dur="500"/>
                                        <p:tgtEl>
                                          <p:spTgt spid="40"/>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dissolve">
                                      <p:cBhvr>
                                        <p:cTn id="74" dur="500"/>
                                        <p:tgtEl>
                                          <p:spTgt spid="42"/>
                                        </p:tgtEl>
                                      </p:cBhvr>
                                    </p:animEffect>
                                  </p:childTnLst>
                                </p:cTn>
                              </p:par>
                              <p:par>
                                <p:cTn id="75" presetID="9" presetClass="entr" presetSubtype="0" fill="hold"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dissolve">
                                      <p:cBhvr>
                                        <p:cTn id="77" dur="500"/>
                                        <p:tgtEl>
                                          <p:spTgt spid="41"/>
                                        </p:tgtEl>
                                      </p:cBhvr>
                                    </p:animEffect>
                                  </p:childTnLst>
                                </p:cTn>
                              </p:par>
                            </p:childTnLst>
                          </p:cTn>
                        </p:par>
                        <p:par>
                          <p:cTn id="78" fill="hold">
                            <p:stCondLst>
                              <p:cond delay="4000"/>
                            </p:stCondLst>
                            <p:childTnLst>
                              <p:par>
                                <p:cTn id="79" presetID="27" presetClass="emph" presetSubtype="0" fill="hold" grpId="1" nodeType="afterEffect">
                                  <p:stCondLst>
                                    <p:cond delay="1000"/>
                                  </p:stCondLst>
                                  <p:childTnLst>
                                    <p:animClr clrSpc="rgb">
                                      <p:cBhvr override="childStyle">
                                        <p:cTn id="80" dur="250" autoRev="1" fill="hold"/>
                                        <p:tgtEl>
                                          <p:spTgt spid="48"/>
                                        </p:tgtEl>
                                        <p:attrNameLst>
                                          <p:attrName>style.color</p:attrName>
                                        </p:attrNameLst>
                                      </p:cBhvr>
                                      <p:to>
                                        <a:schemeClr val="bg1"/>
                                      </p:to>
                                    </p:animClr>
                                    <p:animClr clrSpc="rgb">
                                      <p:cBhvr>
                                        <p:cTn id="81" dur="250" autoRev="1" fill="hold"/>
                                        <p:tgtEl>
                                          <p:spTgt spid="48"/>
                                        </p:tgtEl>
                                        <p:attrNameLst>
                                          <p:attrName>fillcolor</p:attrName>
                                        </p:attrNameLst>
                                      </p:cBhvr>
                                      <p:to>
                                        <a:schemeClr val="bg1"/>
                                      </p:to>
                                    </p:animClr>
                                    <p:set>
                                      <p:cBhvr>
                                        <p:cTn id="82" dur="250" autoRev="1" fill="hold"/>
                                        <p:tgtEl>
                                          <p:spTgt spid="48"/>
                                        </p:tgtEl>
                                        <p:attrNameLst>
                                          <p:attrName>fill.type</p:attrName>
                                        </p:attrNameLst>
                                      </p:cBhvr>
                                      <p:to>
                                        <p:strVal val="solid"/>
                                      </p:to>
                                    </p:set>
                                    <p:set>
                                      <p:cBhvr>
                                        <p:cTn id="83" dur="250" autoRev="1" fill="hold"/>
                                        <p:tgtEl>
                                          <p:spTgt spid="48"/>
                                        </p:tgtEl>
                                        <p:attrNameLst>
                                          <p:attrName>fill.on</p:attrName>
                                        </p:attrNameLst>
                                      </p:cBhvr>
                                      <p:to>
                                        <p:strVal val="true"/>
                                      </p:to>
                                    </p:set>
                                  </p:childTnLst>
                                </p:cTn>
                              </p:par>
                            </p:childTnLst>
                          </p:cTn>
                        </p:par>
                        <p:par>
                          <p:cTn id="84" fill="hold">
                            <p:stCondLst>
                              <p:cond delay="5500"/>
                            </p:stCondLst>
                            <p:childTnLst>
                              <p:par>
                                <p:cTn id="85" presetID="55" presetClass="entr" presetSubtype="0"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p:cTn id="87" dur="1000" fill="hold"/>
                                        <p:tgtEl>
                                          <p:spTgt spid="23"/>
                                        </p:tgtEl>
                                        <p:attrNameLst>
                                          <p:attrName>ppt_w</p:attrName>
                                        </p:attrNameLst>
                                      </p:cBhvr>
                                      <p:tavLst>
                                        <p:tav tm="0">
                                          <p:val>
                                            <p:strVal val="#ppt_w*0.70"/>
                                          </p:val>
                                        </p:tav>
                                        <p:tav tm="100000">
                                          <p:val>
                                            <p:strVal val="#ppt_w"/>
                                          </p:val>
                                        </p:tav>
                                      </p:tavLst>
                                    </p:anim>
                                    <p:anim calcmode="lin" valueType="num">
                                      <p:cBhvr>
                                        <p:cTn id="88" dur="1000" fill="hold"/>
                                        <p:tgtEl>
                                          <p:spTgt spid="23"/>
                                        </p:tgtEl>
                                        <p:attrNameLst>
                                          <p:attrName>ppt_h</p:attrName>
                                        </p:attrNameLst>
                                      </p:cBhvr>
                                      <p:tavLst>
                                        <p:tav tm="0">
                                          <p:val>
                                            <p:strVal val="#ppt_h"/>
                                          </p:val>
                                        </p:tav>
                                        <p:tav tm="100000">
                                          <p:val>
                                            <p:strVal val="#ppt_h"/>
                                          </p:val>
                                        </p:tav>
                                      </p:tavLst>
                                    </p:anim>
                                    <p:animEffect transition="in" filter="fade">
                                      <p:cBhvr>
                                        <p:cTn id="8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40" grpId="0" animBg="1"/>
      <p:bldP spid="42" grpId="0" animBg="1"/>
      <p:bldP spid="44" grpId="0" animBg="1"/>
      <p:bldP spid="46" grpId="0" animBg="1"/>
      <p:bldP spid="47" grpId="0" animBg="1"/>
      <p:bldP spid="48" grpId="0" animBg="1"/>
      <p:bldP spid="48" grpId="1" animBg="1"/>
      <p:bldP spid="50" grpId="0" animBg="1"/>
      <p:bldP spid="52" grpId="0" animBg="1"/>
      <p:bldP spid="53" grpId="0" animBg="1"/>
      <p:bldP spid="23"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rgbClr val="CCB676"/>
        </a:solidFill>
        <a:effectLst/>
      </p:bgPr>
    </p:bg>
    <p:spTree>
      <p:nvGrpSpPr>
        <p:cNvPr id="1" name=""/>
        <p:cNvGrpSpPr/>
        <p:nvPr/>
      </p:nvGrpSpPr>
      <p:grpSpPr>
        <a:xfrm>
          <a:off x="0" y="0"/>
          <a:ext cx="0" cy="0"/>
          <a:chOff x="0" y="0"/>
          <a:chExt cx="0" cy="0"/>
        </a:xfrm>
      </p:grpSpPr>
      <p:sp>
        <p:nvSpPr>
          <p:cNvPr id="16" name="Subtitle 2"/>
          <p:cNvSpPr txBox="1">
            <a:spLocks/>
          </p:cNvSpPr>
          <p:nvPr/>
        </p:nvSpPr>
        <p:spPr>
          <a:xfrm>
            <a:off x="-152400" y="152400"/>
            <a:ext cx="9296400" cy="457200"/>
          </a:xfrm>
          <a:prstGeom prst="rect">
            <a:avLst/>
          </a:prstGeom>
          <a:effectLst/>
        </p:spPr>
        <p:txBody>
          <a:bodyPr>
            <a:noAutofit/>
          </a:bodyPr>
          <a:lstStyle/>
          <a:p>
            <a:pPr marL="365760" marR="0" lvl="0" indent="-256032" algn="ctr" defTabSz="914400" rtl="0" eaLnBrk="1" fontAlgn="auto" latinLnBrk="0" hangingPunct="1">
              <a:lnSpc>
                <a:spcPct val="100000"/>
              </a:lnSpc>
              <a:spcBef>
                <a:spcPts val="0"/>
              </a:spcBef>
              <a:spcAft>
                <a:spcPts val="0"/>
              </a:spcAft>
              <a:buClr>
                <a:srgbClr val="CCB676"/>
              </a:buClr>
              <a:buSzPct val="68000"/>
              <a:buFontTx/>
              <a:buNone/>
              <a:tabLst/>
              <a:defRPr/>
            </a:pPr>
            <a:r>
              <a:rPr kumimoji="0" lang="en-US" sz="1900"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How to Access the </a:t>
            </a:r>
            <a:r>
              <a:rPr kumimoji="0" lang="en-US" sz="1900" b="1"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Resource</a:t>
            </a:r>
            <a:r>
              <a:rPr kumimoji="0" lang="en-US" sz="1900" b="1" strike="noStrike" kern="0" cap="none" spc="0" normalizeH="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 Library </a:t>
            </a:r>
            <a:r>
              <a:rPr lang="en-US" sz="1900" kern="0" dirty="0" err="1"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fr</a:t>
            </a:r>
            <a:r>
              <a:rPr kumimoji="0" lang="en-US" sz="1900" strike="noStrike" kern="0" cap="none" spc="0" normalizeH="0" baseline="0" noProof="0" dirty="0" err="1"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om</a:t>
            </a:r>
            <a:r>
              <a:rPr kumimoji="0" lang="en-US" sz="1900"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 Your </a:t>
            </a:r>
            <a:r>
              <a:rPr lang="en-US" sz="1900" kern="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Member Group’s </a:t>
            </a:r>
            <a:r>
              <a:rPr lang="en-US" sz="1900" b="1" u="sng" kern="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Landing Page</a:t>
            </a:r>
            <a:endParaRPr kumimoji="0" lang="en-US" sz="1900" b="1" u="sng"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23" name="Rectangle 22"/>
          <p:cNvSpPr/>
          <p:nvPr/>
        </p:nvSpPr>
        <p:spPr>
          <a:xfrm>
            <a:off x="304800" y="609600"/>
            <a:ext cx="8534400" cy="307777"/>
          </a:xfrm>
          <a:prstGeom prst="rect">
            <a:avLst/>
          </a:prstGeom>
        </p:spPr>
        <p:txBody>
          <a:bodyPr wrap="square">
            <a:spAutoFit/>
          </a:bodyPr>
          <a:lstStyle/>
          <a:p>
            <a:pPr algn="ctr"/>
            <a:r>
              <a:rPr lang="en-US" sz="1400" i="1" dirty="0" smtClean="0">
                <a:solidFill>
                  <a:schemeClr val="accent4"/>
                </a:solidFill>
                <a:latin typeface="Arial" pitchFamily="34" charset="0"/>
                <a:cs typeface="Arial" pitchFamily="34" charset="0"/>
              </a:rPr>
              <a:t>The </a:t>
            </a:r>
            <a:r>
              <a:rPr lang="en-US" sz="1400" b="1" i="1" dirty="0" smtClean="0">
                <a:solidFill>
                  <a:schemeClr val="bg2"/>
                </a:solidFill>
                <a:latin typeface="Arial" pitchFamily="34" charset="0"/>
                <a:cs typeface="Arial" pitchFamily="34" charset="0"/>
              </a:rPr>
              <a:t>resource library </a:t>
            </a:r>
            <a:r>
              <a:rPr lang="en-US" sz="1400" i="1" dirty="0" smtClean="0">
                <a:solidFill>
                  <a:schemeClr val="accent4"/>
                </a:solidFill>
                <a:latin typeface="Arial" pitchFamily="34" charset="0"/>
                <a:cs typeface="Arial" pitchFamily="34" charset="0"/>
              </a:rPr>
              <a:t>can also be viewed and accessed from your member group’s </a:t>
            </a:r>
            <a:r>
              <a:rPr lang="en-US" sz="1400" b="1" i="1" dirty="0" smtClean="0">
                <a:solidFill>
                  <a:schemeClr val="accent4"/>
                </a:solidFill>
                <a:latin typeface="Arial" pitchFamily="34" charset="0"/>
                <a:cs typeface="Arial" pitchFamily="34" charset="0"/>
              </a:rPr>
              <a:t>landing page</a:t>
            </a:r>
            <a:r>
              <a:rPr lang="en-US" sz="1400" i="1" dirty="0" smtClean="0">
                <a:solidFill>
                  <a:schemeClr val="accent4"/>
                </a:solidFill>
                <a:latin typeface="Arial" pitchFamily="34" charset="0"/>
                <a:cs typeface="Arial" pitchFamily="34" charset="0"/>
              </a:rPr>
              <a:t>:</a:t>
            </a:r>
            <a:endParaRPr lang="en-US" sz="1400" i="1" dirty="0">
              <a:solidFill>
                <a:schemeClr val="accent4"/>
              </a:solidFill>
              <a:latin typeface="Arial" pitchFamily="34" charset="0"/>
              <a:cs typeface="Arial" pitchFamily="34" charset="0"/>
            </a:endParaRPr>
          </a:p>
        </p:txBody>
      </p:sp>
      <p:pic>
        <p:nvPicPr>
          <p:cNvPr id="24" name="Picture 2"/>
          <p:cNvPicPr>
            <a:picLocks noChangeAspect="1" noChangeArrowheads="1"/>
          </p:cNvPicPr>
          <p:nvPr/>
        </p:nvPicPr>
        <p:blipFill>
          <a:blip r:embed="rId4" cstate="print"/>
          <a:srcRect/>
          <a:stretch>
            <a:fillRect/>
          </a:stretch>
        </p:blipFill>
        <p:spPr bwMode="auto">
          <a:xfrm>
            <a:off x="1905000" y="1066800"/>
            <a:ext cx="5181600" cy="5574845"/>
          </a:xfrm>
          <a:prstGeom prst="rect">
            <a:avLst/>
          </a:prstGeom>
          <a:noFill/>
          <a:ln w="9525">
            <a:solidFill>
              <a:srgbClr val="5F5F5F"/>
            </a:solidFill>
            <a:miter lim="800000"/>
            <a:headEnd/>
            <a:tailEnd/>
          </a:ln>
          <a:effectLst/>
        </p:spPr>
      </p:pic>
      <p:pic>
        <p:nvPicPr>
          <p:cNvPr id="25" name="Picture 24" descr="res lib landing zoomed.jpg"/>
          <p:cNvPicPr>
            <a:picLocks noChangeAspect="1"/>
          </p:cNvPicPr>
          <p:nvPr/>
        </p:nvPicPr>
        <p:blipFill>
          <a:blip r:embed="rId5" cstate="print"/>
          <a:stretch>
            <a:fillRect/>
          </a:stretch>
        </p:blipFill>
        <p:spPr>
          <a:xfrm>
            <a:off x="1524000" y="2133600"/>
            <a:ext cx="5815466" cy="1894332"/>
          </a:xfrm>
          <a:prstGeom prst="rect">
            <a:avLst/>
          </a:prstGeom>
          <a:ln>
            <a:solidFill>
              <a:srgbClr val="5F5F5F"/>
            </a:solidFill>
          </a:ln>
        </p:spPr>
      </p:pic>
      <p:sp>
        <p:nvSpPr>
          <p:cNvPr id="26" name="Rectangle 25"/>
          <p:cNvSpPr/>
          <p:nvPr/>
        </p:nvSpPr>
        <p:spPr>
          <a:xfrm>
            <a:off x="1905000" y="3810000"/>
            <a:ext cx="3124200" cy="9906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7" name="TextBox 26"/>
          <p:cNvSpPr txBox="1"/>
          <p:nvPr/>
        </p:nvSpPr>
        <p:spPr>
          <a:xfrm>
            <a:off x="5257800" y="2895600"/>
            <a:ext cx="2895600" cy="1107996"/>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solidFill>
              <a:schemeClr val="accent1"/>
            </a:solidFill>
          </a:ln>
        </p:spPr>
        <p:txBody>
          <a:bodyPr wrap="square" rtlCol="0">
            <a:spAutoFit/>
          </a:bodyPr>
          <a:lstStyle/>
          <a:p>
            <a:pPr algn="ctr"/>
            <a:r>
              <a:rPr lang="en-US" sz="2200" i="1" dirty="0" smtClean="0">
                <a:solidFill>
                  <a:srgbClr val="CCB676"/>
                </a:solidFill>
                <a:latin typeface="Arial" pitchFamily="34" charset="0"/>
                <a:cs typeface="Arial" pitchFamily="34" charset="0"/>
              </a:rPr>
              <a:t>Click the screen to find out about </a:t>
            </a:r>
          </a:p>
          <a:p>
            <a:pPr algn="ctr"/>
            <a:r>
              <a:rPr lang="en-US" sz="2200" b="1" i="1" dirty="0" smtClean="0">
                <a:solidFill>
                  <a:schemeClr val="bg2"/>
                </a:solidFill>
                <a:latin typeface="Arial" pitchFamily="34" charset="0"/>
                <a:cs typeface="Arial" pitchFamily="34" charset="0"/>
              </a:rPr>
              <a:t>latest shared files</a:t>
            </a:r>
            <a:endParaRPr lang="en-US" sz="2200" i="1" dirty="0">
              <a:solidFill>
                <a:schemeClr val="bg2"/>
              </a:solidFill>
              <a:latin typeface="Arial" pitchFamily="34" charset="0"/>
              <a:cs typeface="Arial" pitchFamily="34" charset="0"/>
            </a:endParaRPr>
          </a:p>
        </p:txBody>
      </p:sp>
      <p:sp>
        <p:nvSpPr>
          <p:cNvPr id="28" name="TextBox 27"/>
          <p:cNvSpPr txBox="1"/>
          <p:nvPr/>
        </p:nvSpPr>
        <p:spPr>
          <a:xfrm>
            <a:off x="152400" y="2133600"/>
            <a:ext cx="1219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Header for </a:t>
            </a:r>
          </a:p>
          <a:p>
            <a:pPr algn="ctr"/>
            <a:r>
              <a:rPr lang="en-US" sz="1200" dirty="0" smtClean="0">
                <a:solidFill>
                  <a:schemeClr val="accent4"/>
                </a:solidFill>
                <a:latin typeface="Arial" pitchFamily="34" charset="0"/>
                <a:cs typeface="Arial" pitchFamily="34" charset="0"/>
              </a:rPr>
              <a:t>content item</a:t>
            </a:r>
            <a:endParaRPr lang="en-US" sz="1200" dirty="0">
              <a:solidFill>
                <a:schemeClr val="accent4"/>
              </a:solidFill>
              <a:latin typeface="Arial" pitchFamily="34" charset="0"/>
              <a:cs typeface="Arial" pitchFamily="34" charset="0"/>
            </a:endParaRPr>
          </a:p>
        </p:txBody>
      </p:sp>
      <p:cxnSp>
        <p:nvCxnSpPr>
          <p:cNvPr id="29" name="Straight Connector 28"/>
          <p:cNvCxnSpPr/>
          <p:nvPr/>
        </p:nvCxnSpPr>
        <p:spPr>
          <a:xfrm>
            <a:off x="1447800" y="2362200"/>
            <a:ext cx="228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191000" y="2590800"/>
            <a:ext cx="21336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Title of library entry</a:t>
            </a:r>
            <a:endParaRPr lang="en-US" sz="1200" dirty="0">
              <a:solidFill>
                <a:schemeClr val="accent4"/>
              </a:solidFill>
              <a:latin typeface="Arial" pitchFamily="34" charset="0"/>
              <a:cs typeface="Arial" pitchFamily="34" charset="0"/>
            </a:endParaRPr>
          </a:p>
        </p:txBody>
      </p:sp>
      <p:cxnSp>
        <p:nvCxnSpPr>
          <p:cNvPr id="31" name="Straight Connector 30"/>
          <p:cNvCxnSpPr/>
          <p:nvPr/>
        </p:nvCxnSpPr>
        <p:spPr>
          <a:xfrm>
            <a:off x="3810000" y="2971800"/>
            <a:ext cx="2971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858000" y="2764808"/>
            <a:ext cx="1981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Poster, date and time of post</a:t>
            </a:r>
            <a:endParaRPr lang="en-US" sz="1200" dirty="0">
              <a:solidFill>
                <a:schemeClr val="accent4"/>
              </a:solidFill>
              <a:latin typeface="Arial" pitchFamily="34" charset="0"/>
              <a:cs typeface="Arial" pitchFamily="34" charset="0"/>
            </a:endParaRPr>
          </a:p>
        </p:txBody>
      </p:sp>
      <p:sp>
        <p:nvSpPr>
          <p:cNvPr id="33" name="TextBox 32"/>
          <p:cNvSpPr txBox="1"/>
          <p:nvPr/>
        </p:nvSpPr>
        <p:spPr>
          <a:xfrm>
            <a:off x="152400" y="3124200"/>
            <a:ext cx="1219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Library entry text</a:t>
            </a:r>
            <a:endParaRPr lang="en-US" sz="1200" dirty="0">
              <a:solidFill>
                <a:schemeClr val="accent4"/>
              </a:solidFill>
              <a:latin typeface="Arial" pitchFamily="34" charset="0"/>
              <a:cs typeface="Arial" pitchFamily="34" charset="0"/>
            </a:endParaRPr>
          </a:p>
        </p:txBody>
      </p:sp>
      <p:sp>
        <p:nvSpPr>
          <p:cNvPr id="34" name="TextBox 33"/>
          <p:cNvSpPr txBox="1"/>
          <p:nvPr/>
        </p:nvSpPr>
        <p:spPr>
          <a:xfrm>
            <a:off x="5791200" y="4191000"/>
            <a:ext cx="19812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“add” a new file to the resource library.</a:t>
            </a:r>
            <a:endParaRPr lang="en-US" sz="1200" dirty="0">
              <a:solidFill>
                <a:schemeClr val="accent4"/>
              </a:solidFill>
              <a:latin typeface="Arial" pitchFamily="34" charset="0"/>
              <a:cs typeface="Arial" pitchFamily="34" charset="0"/>
            </a:endParaRPr>
          </a:p>
        </p:txBody>
      </p:sp>
      <p:cxnSp>
        <p:nvCxnSpPr>
          <p:cNvPr id="35" name="Straight Connector 34"/>
          <p:cNvCxnSpPr/>
          <p:nvPr/>
        </p:nvCxnSpPr>
        <p:spPr>
          <a:xfrm>
            <a:off x="1828800" y="3810000"/>
            <a:ext cx="0" cy="3048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6" name="Left Brace 35"/>
          <p:cNvSpPr/>
          <p:nvPr/>
        </p:nvSpPr>
        <p:spPr>
          <a:xfrm>
            <a:off x="1447800" y="3124200"/>
            <a:ext cx="381000" cy="381000"/>
          </a:xfrm>
          <a:prstGeom prst="leftBrace">
            <a:avLst>
              <a:gd name="adj1" fmla="val 8333"/>
              <a:gd name="adj2" fmla="val 56000"/>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5" name="Straight Connector 54"/>
          <p:cNvCxnSpPr/>
          <p:nvPr/>
        </p:nvCxnSpPr>
        <p:spPr>
          <a:xfrm>
            <a:off x="6781800" y="3810000"/>
            <a:ext cx="0" cy="3048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3657600" y="2743200"/>
            <a:ext cx="4572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990600" y="4191000"/>
            <a:ext cx="16764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view previous library entries.</a:t>
            </a:r>
            <a:endParaRPr lang="en-US" sz="1200" dirty="0">
              <a:solidFill>
                <a:schemeClr val="accent4"/>
              </a:solidFill>
              <a:latin typeface="Arial" pitchFamily="34" charset="0"/>
              <a:cs typeface="Arial" pitchFamily="34" charset="0"/>
            </a:endParaRPr>
          </a:p>
        </p:txBody>
      </p:sp>
      <p:sp>
        <p:nvSpPr>
          <p:cNvPr id="22" name="TextBox 21"/>
          <p:cNvSpPr txBox="1"/>
          <p:nvPr/>
        </p:nvSpPr>
        <p:spPr>
          <a:xfrm>
            <a:off x="7315200" y="1094096"/>
            <a:ext cx="15240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Dashboard</a:t>
            </a:r>
            <a:endParaRPr lang="en-US" sz="1200" dirty="0">
              <a:solidFill>
                <a:schemeClr val="accent4"/>
              </a:solidFill>
              <a:latin typeface="Arial" pitchFamily="34" charset="0"/>
              <a:cs typeface="Arial" pitchFamily="34" charset="0"/>
            </a:endParaRPr>
          </a:p>
        </p:txBody>
      </p:sp>
      <p:cxnSp>
        <p:nvCxnSpPr>
          <p:cNvPr id="37" name="Straight Connector 36"/>
          <p:cNvCxnSpPr/>
          <p:nvPr/>
        </p:nvCxnSpPr>
        <p:spPr>
          <a:xfrm>
            <a:off x="4267200" y="1232848"/>
            <a:ext cx="29718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304800" y="6172200"/>
            <a:ext cx="3810000" cy="26161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rgbClr val="FAF6EE">
                    <a:lumMod val="10000"/>
                  </a:srgbClr>
                </a:solidFill>
                <a:latin typeface="Arial" pitchFamily="34" charset="0"/>
                <a:cs typeface="Arial" pitchFamily="34" charset="0"/>
              </a:rPr>
              <a:t>Return to the </a:t>
            </a:r>
            <a:r>
              <a:rPr lang="en-US" sz="1100" dirty="0" smtClean="0">
                <a:solidFill>
                  <a:srgbClr val="CCB676">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6" action="ppaction://hlinksldjump"/>
              </a:rPr>
              <a:t>How to </a:t>
            </a:r>
            <a:r>
              <a:rPr lang="en-US" sz="1100" u="sng" dirty="0" smtClean="0">
                <a:solidFill>
                  <a:srgbClr val="0000FF"/>
                </a:solidFill>
                <a:latin typeface="Arial" pitchFamily="34" charset="0"/>
                <a:cs typeface="Arial" pitchFamily="34" charset="0"/>
                <a:hlinkClick r:id="rId6" action="ppaction://hlinksldjump"/>
              </a:rPr>
              <a:t>Access the Resource Library</a:t>
            </a:r>
            <a:r>
              <a:rPr lang="en-US" sz="1100" dirty="0" smtClean="0">
                <a:solidFill>
                  <a:srgbClr val="CCB676">
                    <a:lumMod val="10000"/>
                  </a:srgbClr>
                </a:solidFill>
                <a:latin typeface="Arial" pitchFamily="34" charset="0"/>
                <a:cs typeface="Arial" pitchFamily="34" charset="0"/>
              </a:rPr>
              <a:t>”</a:t>
            </a:r>
            <a:r>
              <a:rPr lang="en-US" sz="1100" b="1" i="1" dirty="0" smtClean="0">
                <a:solidFill>
                  <a:srgbClr val="FAF6EE">
                    <a:lumMod val="10000"/>
                  </a:srgbClr>
                </a:solidFill>
                <a:latin typeface="Arial" pitchFamily="34" charset="0"/>
                <a:cs typeface="Arial" pitchFamily="34" charset="0"/>
              </a:rPr>
              <a:t> slide</a:t>
            </a:r>
            <a:endParaRPr lang="en-US" sz="1100" dirty="0" smtClean="0">
              <a:solidFill>
                <a:srgbClr val="CCB676">
                  <a:lumMod val="10000"/>
                </a:srgb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0.7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par>
                          <p:cTn id="10" fill="hold">
                            <p:stCondLst>
                              <p:cond delay="1000"/>
                            </p:stCondLst>
                            <p:childTnLst>
                              <p:par>
                                <p:cTn id="11" presetID="55" presetClass="entr" presetSubtype="0" fill="hold" nodeType="afterEffect">
                                  <p:stCondLst>
                                    <p:cond delay="500"/>
                                  </p:stCondLst>
                                  <p:childTnLst>
                                    <p:set>
                                      <p:cBhvr>
                                        <p:cTn id="12" dur="1" fill="hold">
                                          <p:stCondLst>
                                            <p:cond delay="0"/>
                                          </p:stCondLst>
                                        </p:cTn>
                                        <p:tgtEl>
                                          <p:spTgt spid="24"/>
                                        </p:tgtEl>
                                        <p:attrNameLst>
                                          <p:attrName>style.visibility</p:attrName>
                                        </p:attrNameLst>
                                      </p:cBhvr>
                                      <p:to>
                                        <p:strVal val="visible"/>
                                      </p:to>
                                    </p:set>
                                    <p:anim calcmode="lin" valueType="num">
                                      <p:cBhvr>
                                        <p:cTn id="13" dur="1000" fill="hold"/>
                                        <p:tgtEl>
                                          <p:spTgt spid="24"/>
                                        </p:tgtEl>
                                        <p:attrNameLst>
                                          <p:attrName>ppt_w</p:attrName>
                                        </p:attrNameLst>
                                      </p:cBhvr>
                                      <p:tavLst>
                                        <p:tav tm="0">
                                          <p:val>
                                            <p:strVal val="#ppt_w*0.70"/>
                                          </p:val>
                                        </p:tav>
                                        <p:tav tm="100000">
                                          <p:val>
                                            <p:strVal val="#ppt_w"/>
                                          </p:val>
                                        </p:tav>
                                      </p:tavLst>
                                    </p:anim>
                                    <p:anim calcmode="lin" valueType="num">
                                      <p:cBhvr>
                                        <p:cTn id="14" dur="1000" fill="hold"/>
                                        <p:tgtEl>
                                          <p:spTgt spid="24"/>
                                        </p:tgtEl>
                                        <p:attrNameLst>
                                          <p:attrName>ppt_h</p:attrName>
                                        </p:attrNameLst>
                                      </p:cBhvr>
                                      <p:tavLst>
                                        <p:tav tm="0">
                                          <p:val>
                                            <p:strVal val="#ppt_h"/>
                                          </p:val>
                                        </p:tav>
                                        <p:tav tm="100000">
                                          <p:val>
                                            <p:strVal val="#ppt_h"/>
                                          </p:val>
                                        </p:tav>
                                      </p:tavLst>
                                    </p:anim>
                                    <p:animEffect transition="in" filter="fade">
                                      <p:cBhvr>
                                        <p:cTn id="15" dur="1000"/>
                                        <p:tgtEl>
                                          <p:spTgt spid="24"/>
                                        </p:tgtEl>
                                      </p:cBhvr>
                                    </p:animEffect>
                                  </p:childTnLst>
                                </p:cTn>
                              </p:par>
                              <p:par>
                                <p:cTn id="16" presetID="55" presetClass="entr" presetSubtype="0" fill="hold" nodeType="withEffect">
                                  <p:stCondLst>
                                    <p:cond delay="500"/>
                                  </p:stCondLst>
                                  <p:childTnLst>
                                    <p:set>
                                      <p:cBhvr>
                                        <p:cTn id="17" dur="1" fill="hold">
                                          <p:stCondLst>
                                            <p:cond delay="0"/>
                                          </p:stCondLst>
                                        </p:cTn>
                                        <p:tgtEl>
                                          <p:spTgt spid="37"/>
                                        </p:tgtEl>
                                        <p:attrNameLst>
                                          <p:attrName>style.visibility</p:attrName>
                                        </p:attrNameLst>
                                      </p:cBhvr>
                                      <p:to>
                                        <p:strVal val="visible"/>
                                      </p:to>
                                    </p:set>
                                    <p:anim calcmode="lin" valueType="num">
                                      <p:cBhvr>
                                        <p:cTn id="18" dur="1000" fill="hold"/>
                                        <p:tgtEl>
                                          <p:spTgt spid="37"/>
                                        </p:tgtEl>
                                        <p:attrNameLst>
                                          <p:attrName>ppt_w</p:attrName>
                                        </p:attrNameLst>
                                      </p:cBhvr>
                                      <p:tavLst>
                                        <p:tav tm="0">
                                          <p:val>
                                            <p:strVal val="#ppt_w*0.70"/>
                                          </p:val>
                                        </p:tav>
                                        <p:tav tm="100000">
                                          <p:val>
                                            <p:strVal val="#ppt_w"/>
                                          </p:val>
                                        </p:tav>
                                      </p:tavLst>
                                    </p:anim>
                                    <p:anim calcmode="lin" valueType="num">
                                      <p:cBhvr>
                                        <p:cTn id="19" dur="1000" fill="hold"/>
                                        <p:tgtEl>
                                          <p:spTgt spid="37"/>
                                        </p:tgtEl>
                                        <p:attrNameLst>
                                          <p:attrName>ppt_h</p:attrName>
                                        </p:attrNameLst>
                                      </p:cBhvr>
                                      <p:tavLst>
                                        <p:tav tm="0">
                                          <p:val>
                                            <p:strVal val="#ppt_h"/>
                                          </p:val>
                                        </p:tav>
                                        <p:tav tm="100000">
                                          <p:val>
                                            <p:strVal val="#ppt_h"/>
                                          </p:val>
                                        </p:tav>
                                      </p:tavLst>
                                    </p:anim>
                                    <p:animEffect transition="in" filter="fade">
                                      <p:cBhvr>
                                        <p:cTn id="20" dur="1000"/>
                                        <p:tgtEl>
                                          <p:spTgt spid="37"/>
                                        </p:tgtEl>
                                      </p:cBhvr>
                                    </p:animEffect>
                                  </p:childTnLst>
                                </p:cTn>
                              </p:par>
                              <p:par>
                                <p:cTn id="21" presetID="55" presetClass="entr" presetSubtype="0"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 calcmode="lin" valueType="num">
                                      <p:cBhvr>
                                        <p:cTn id="23" dur="1000" fill="hold"/>
                                        <p:tgtEl>
                                          <p:spTgt spid="22"/>
                                        </p:tgtEl>
                                        <p:attrNameLst>
                                          <p:attrName>ppt_w</p:attrName>
                                        </p:attrNameLst>
                                      </p:cBhvr>
                                      <p:tavLst>
                                        <p:tav tm="0">
                                          <p:val>
                                            <p:strVal val="#ppt_w*0.70"/>
                                          </p:val>
                                        </p:tav>
                                        <p:tav tm="100000">
                                          <p:val>
                                            <p:strVal val="#ppt_w"/>
                                          </p:val>
                                        </p:tav>
                                      </p:tavLst>
                                    </p:anim>
                                    <p:anim calcmode="lin" valueType="num">
                                      <p:cBhvr>
                                        <p:cTn id="24" dur="1000" fill="hold"/>
                                        <p:tgtEl>
                                          <p:spTgt spid="22"/>
                                        </p:tgtEl>
                                        <p:attrNameLst>
                                          <p:attrName>ppt_h</p:attrName>
                                        </p:attrNameLst>
                                      </p:cBhvr>
                                      <p:tavLst>
                                        <p:tav tm="0">
                                          <p:val>
                                            <p:strVal val="#ppt_h"/>
                                          </p:val>
                                        </p:tav>
                                        <p:tav tm="100000">
                                          <p:val>
                                            <p:strVal val="#ppt_h"/>
                                          </p:val>
                                        </p:tav>
                                      </p:tavLst>
                                    </p:anim>
                                    <p:animEffect transition="in" filter="fade">
                                      <p:cBhvr>
                                        <p:cTn id="25" dur="1000"/>
                                        <p:tgtEl>
                                          <p:spTgt spid="22"/>
                                        </p:tgtEl>
                                      </p:cBhvr>
                                    </p:animEffect>
                                  </p:childTnLst>
                                </p:cTn>
                              </p:par>
                            </p:childTnLst>
                          </p:cTn>
                        </p:par>
                        <p:par>
                          <p:cTn id="26" fill="hold">
                            <p:stCondLst>
                              <p:cond delay="2500"/>
                            </p:stCondLst>
                            <p:childTnLst>
                              <p:par>
                                <p:cTn id="27" presetID="51" presetClass="entr" presetSubtype="0" fill="hold" grpId="0" nodeType="afterEffect">
                                  <p:stCondLst>
                                    <p:cond delay="5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770" decel="100000"/>
                                        <p:tgtEl>
                                          <p:spTgt spid="26"/>
                                        </p:tgtEl>
                                      </p:cBhvr>
                                    </p:animEffect>
                                    <p:animScale>
                                      <p:cBhvr>
                                        <p:cTn id="30" dur="770" decel="100000"/>
                                        <p:tgtEl>
                                          <p:spTgt spid="26"/>
                                        </p:tgtEl>
                                      </p:cBhvr>
                                      <p:from x="10000" y="10000"/>
                                      <p:to x="200000" y="450000"/>
                                    </p:animScale>
                                    <p:animScale>
                                      <p:cBhvr>
                                        <p:cTn id="31" dur="1230" accel="100000" fill="hold">
                                          <p:stCondLst>
                                            <p:cond delay="770"/>
                                          </p:stCondLst>
                                        </p:cTn>
                                        <p:tgtEl>
                                          <p:spTgt spid="26"/>
                                        </p:tgtEl>
                                      </p:cBhvr>
                                      <p:from x="200000" y="450000"/>
                                      <p:to x="100000" y="100000"/>
                                    </p:animScale>
                                    <p:set>
                                      <p:cBhvr>
                                        <p:cTn id="32" dur="770" fill="hold"/>
                                        <p:tgtEl>
                                          <p:spTgt spid="26"/>
                                        </p:tgtEl>
                                        <p:attrNameLst>
                                          <p:attrName>ppt_x</p:attrName>
                                        </p:attrNameLst>
                                      </p:cBhvr>
                                      <p:to>
                                        <p:strVal val="(0.5)"/>
                                      </p:to>
                                    </p:set>
                                    <p:anim from="(0.5)" to="(#ppt_x)" calcmode="lin" valueType="num">
                                      <p:cBhvr>
                                        <p:cTn id="33" dur="1230" accel="100000" fill="hold">
                                          <p:stCondLst>
                                            <p:cond delay="770"/>
                                          </p:stCondLst>
                                        </p:cTn>
                                        <p:tgtEl>
                                          <p:spTgt spid="26"/>
                                        </p:tgtEl>
                                        <p:attrNameLst>
                                          <p:attrName>ppt_x</p:attrName>
                                        </p:attrNameLst>
                                      </p:cBhvr>
                                    </p:anim>
                                    <p:set>
                                      <p:cBhvr>
                                        <p:cTn id="34" dur="770" fill="hold"/>
                                        <p:tgtEl>
                                          <p:spTgt spid="26"/>
                                        </p:tgtEl>
                                        <p:attrNameLst>
                                          <p:attrName>ppt_y</p:attrName>
                                        </p:attrNameLst>
                                      </p:cBhvr>
                                      <p:to>
                                        <p:strVal val="(#ppt_y+0.4)"/>
                                      </p:to>
                                    </p:set>
                                    <p:anim from="(#ppt_y+0.4)" to="(#ppt_y)" calcmode="lin" valueType="num">
                                      <p:cBhvr>
                                        <p:cTn id="35" dur="1230" accel="100000" fill="hold">
                                          <p:stCondLst>
                                            <p:cond delay="770"/>
                                          </p:stCondLst>
                                        </p:cTn>
                                        <p:tgtEl>
                                          <p:spTgt spid="26"/>
                                        </p:tgtEl>
                                        <p:attrNameLst>
                                          <p:attrName>ppt_y</p:attrName>
                                        </p:attrNameLst>
                                      </p:cBhvr>
                                    </p:anim>
                                  </p:childTnLst>
                                </p:cTn>
                              </p:par>
                            </p:childTnLst>
                          </p:cTn>
                        </p:par>
                        <p:par>
                          <p:cTn id="36" fill="hold">
                            <p:stCondLst>
                              <p:cond delay="5000"/>
                            </p:stCondLst>
                            <p:childTnLst>
                              <p:par>
                                <p:cTn id="37" presetID="9"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dissolve">
                                      <p:cBhvr>
                                        <p:cTn id="39" dur="500"/>
                                        <p:tgtEl>
                                          <p:spTgt spid="27"/>
                                        </p:tgtEl>
                                      </p:cBhvr>
                                    </p:animEffec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55" presetClass="entr" presetSubtype="0"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1000" fill="hold"/>
                                        <p:tgtEl>
                                          <p:spTgt spid="25"/>
                                        </p:tgtEl>
                                        <p:attrNameLst>
                                          <p:attrName>ppt_w</p:attrName>
                                        </p:attrNameLst>
                                      </p:cBhvr>
                                      <p:tavLst>
                                        <p:tav tm="0">
                                          <p:val>
                                            <p:strVal val="#ppt_w*0.70"/>
                                          </p:val>
                                        </p:tav>
                                        <p:tav tm="100000">
                                          <p:val>
                                            <p:strVal val="#ppt_w"/>
                                          </p:val>
                                        </p:tav>
                                      </p:tavLst>
                                    </p:anim>
                                    <p:anim calcmode="lin" valueType="num">
                                      <p:cBhvr>
                                        <p:cTn id="45" dur="1000" fill="hold"/>
                                        <p:tgtEl>
                                          <p:spTgt spid="25"/>
                                        </p:tgtEl>
                                        <p:attrNameLst>
                                          <p:attrName>ppt_h</p:attrName>
                                        </p:attrNameLst>
                                      </p:cBhvr>
                                      <p:tavLst>
                                        <p:tav tm="0">
                                          <p:val>
                                            <p:strVal val="#ppt_h"/>
                                          </p:val>
                                        </p:tav>
                                        <p:tav tm="100000">
                                          <p:val>
                                            <p:strVal val="#ppt_h"/>
                                          </p:val>
                                        </p:tav>
                                      </p:tavLst>
                                    </p:anim>
                                    <p:animEffect transition="in" filter="fade">
                                      <p:cBhvr>
                                        <p:cTn id="46" dur="1000"/>
                                        <p:tgtEl>
                                          <p:spTgt spid="25"/>
                                        </p:tgtEl>
                                      </p:cBhvr>
                                    </p:animEffect>
                                  </p:childTnLst>
                                </p:cTn>
                              </p:par>
                            </p:childTnLst>
                          </p:cTn>
                        </p:par>
                        <p:par>
                          <p:cTn id="47" fill="hold">
                            <p:stCondLst>
                              <p:cond delay="1000"/>
                            </p:stCondLst>
                            <p:childTnLst>
                              <p:par>
                                <p:cTn id="48" presetID="10" presetClass="exit" presetSubtype="0" fill="hold" nodeType="afterEffect">
                                  <p:stCondLst>
                                    <p:cond delay="0"/>
                                  </p:stCondLst>
                                  <p:childTnLst>
                                    <p:animEffect transition="out" filter="fade">
                                      <p:cBhvr>
                                        <p:cTn id="49" dur="2000"/>
                                        <p:tgtEl>
                                          <p:spTgt spid="24"/>
                                        </p:tgtEl>
                                      </p:cBhvr>
                                    </p:animEffect>
                                    <p:set>
                                      <p:cBhvr>
                                        <p:cTn id="50" dur="1" fill="hold">
                                          <p:stCondLst>
                                            <p:cond delay="1999"/>
                                          </p:stCondLst>
                                        </p:cTn>
                                        <p:tgtEl>
                                          <p:spTgt spid="24"/>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2000"/>
                                        <p:tgtEl>
                                          <p:spTgt spid="37"/>
                                        </p:tgtEl>
                                      </p:cBhvr>
                                    </p:animEffect>
                                    <p:set>
                                      <p:cBhvr>
                                        <p:cTn id="53" dur="1" fill="hold">
                                          <p:stCondLst>
                                            <p:cond delay="1999"/>
                                          </p:stCondLst>
                                        </p:cTn>
                                        <p:tgtEl>
                                          <p:spTgt spid="37"/>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2000"/>
                                        <p:tgtEl>
                                          <p:spTgt spid="22"/>
                                        </p:tgtEl>
                                      </p:cBhvr>
                                    </p:animEffect>
                                    <p:set>
                                      <p:cBhvr>
                                        <p:cTn id="56" dur="1" fill="hold">
                                          <p:stCondLst>
                                            <p:cond delay="1999"/>
                                          </p:stCondLst>
                                        </p:cTn>
                                        <p:tgtEl>
                                          <p:spTgt spid="22"/>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2000"/>
                                        <p:tgtEl>
                                          <p:spTgt spid="26"/>
                                        </p:tgtEl>
                                      </p:cBhvr>
                                    </p:animEffect>
                                    <p:set>
                                      <p:cBhvr>
                                        <p:cTn id="59" dur="1" fill="hold">
                                          <p:stCondLst>
                                            <p:cond delay="1999"/>
                                          </p:stCondLst>
                                        </p:cTn>
                                        <p:tgtEl>
                                          <p:spTgt spid="26"/>
                                        </p:tgtEl>
                                        <p:attrNameLst>
                                          <p:attrName>style.visibility</p:attrName>
                                        </p:attrNameLst>
                                      </p:cBhvr>
                                      <p:to>
                                        <p:strVal val="hidden"/>
                                      </p:to>
                                    </p:set>
                                  </p:childTnLst>
                                </p:cTn>
                              </p:par>
                            </p:childTnLst>
                          </p:cTn>
                        </p:par>
                        <p:par>
                          <p:cTn id="60" fill="hold">
                            <p:stCondLst>
                              <p:cond delay="3000"/>
                            </p:stCondLst>
                            <p:childTnLst>
                              <p:par>
                                <p:cTn id="61" presetID="9" presetClass="entr" presetSubtype="0" fill="hold" grpId="0" nodeType="afterEffect">
                                  <p:stCondLst>
                                    <p:cond delay="500"/>
                                  </p:stCondLst>
                                  <p:childTnLst>
                                    <p:set>
                                      <p:cBhvr>
                                        <p:cTn id="62" dur="1" fill="hold">
                                          <p:stCondLst>
                                            <p:cond delay="0"/>
                                          </p:stCondLst>
                                        </p:cTn>
                                        <p:tgtEl>
                                          <p:spTgt spid="28"/>
                                        </p:tgtEl>
                                        <p:attrNameLst>
                                          <p:attrName>style.visibility</p:attrName>
                                        </p:attrNameLst>
                                      </p:cBhvr>
                                      <p:to>
                                        <p:strVal val="visible"/>
                                      </p:to>
                                    </p:set>
                                    <p:animEffect transition="in" filter="dissolve">
                                      <p:cBhvr>
                                        <p:cTn id="63" dur="500"/>
                                        <p:tgtEl>
                                          <p:spTgt spid="28"/>
                                        </p:tgtEl>
                                      </p:cBhvr>
                                    </p:animEffect>
                                  </p:childTnLst>
                                </p:cTn>
                              </p:par>
                              <p:par>
                                <p:cTn id="64" presetID="9" presetClass="entr" presetSubtype="0" fill="hold"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dissolve">
                                      <p:cBhvr>
                                        <p:cTn id="66" dur="500"/>
                                        <p:tgtEl>
                                          <p:spTgt spid="29"/>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dissolve">
                                      <p:cBhvr>
                                        <p:cTn id="69" dur="500"/>
                                        <p:tgtEl>
                                          <p:spTgt spid="33"/>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dissolve">
                                      <p:cBhvr>
                                        <p:cTn id="72" dur="500"/>
                                        <p:tgtEl>
                                          <p:spTgt spid="36"/>
                                        </p:tgtEl>
                                      </p:cBhvr>
                                    </p:animEffect>
                                  </p:childTnLst>
                                </p:cTn>
                              </p:par>
                              <p:par>
                                <p:cTn id="73" presetID="9" presetClass="entr" presetSubtype="0" fill="hold" nodeType="with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dissolve">
                                      <p:cBhvr>
                                        <p:cTn id="75" dur="500"/>
                                        <p:tgtEl>
                                          <p:spTgt spid="56"/>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dissolve">
                                      <p:cBhvr>
                                        <p:cTn id="78" dur="500"/>
                                        <p:tgtEl>
                                          <p:spTgt spid="30"/>
                                        </p:tgtEl>
                                      </p:cBhvr>
                                    </p:animEffect>
                                  </p:childTnLst>
                                </p:cTn>
                              </p:par>
                              <p:par>
                                <p:cTn id="79" presetID="9" presetClass="entr" presetSubtype="0"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dissolve">
                                      <p:cBhvr>
                                        <p:cTn id="81" dur="500"/>
                                        <p:tgtEl>
                                          <p:spTgt spid="31"/>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dissolve">
                                      <p:cBhvr>
                                        <p:cTn id="84" dur="500"/>
                                        <p:tgtEl>
                                          <p:spTgt spid="32"/>
                                        </p:tgtEl>
                                      </p:cBhvr>
                                    </p:animEffect>
                                  </p:childTnLst>
                                </p:cTn>
                              </p:par>
                              <p:par>
                                <p:cTn id="85" presetID="9" presetClass="entr" presetSubtype="0" fill="hold" grpId="0" nodeType="withEffect">
                                  <p:stCondLst>
                                    <p:cond delay="1000"/>
                                  </p:stCondLst>
                                  <p:childTnLst>
                                    <p:set>
                                      <p:cBhvr>
                                        <p:cTn id="86" dur="1" fill="hold">
                                          <p:stCondLst>
                                            <p:cond delay="0"/>
                                          </p:stCondLst>
                                        </p:cTn>
                                        <p:tgtEl>
                                          <p:spTgt spid="34"/>
                                        </p:tgtEl>
                                        <p:attrNameLst>
                                          <p:attrName>style.visibility</p:attrName>
                                        </p:attrNameLst>
                                      </p:cBhvr>
                                      <p:to>
                                        <p:strVal val="visible"/>
                                      </p:to>
                                    </p:set>
                                    <p:animEffect transition="in" filter="dissolve">
                                      <p:cBhvr>
                                        <p:cTn id="87" dur="500"/>
                                        <p:tgtEl>
                                          <p:spTgt spid="34"/>
                                        </p:tgtEl>
                                      </p:cBhvr>
                                    </p:animEffect>
                                  </p:childTnLst>
                                </p:cTn>
                              </p:par>
                              <p:par>
                                <p:cTn id="88" presetID="9" presetClass="entr" presetSubtype="0" fill="hold" nodeType="withEffect">
                                  <p:stCondLst>
                                    <p:cond delay="0"/>
                                  </p:stCondLst>
                                  <p:childTnLst>
                                    <p:set>
                                      <p:cBhvr>
                                        <p:cTn id="89" dur="1" fill="hold">
                                          <p:stCondLst>
                                            <p:cond delay="0"/>
                                          </p:stCondLst>
                                        </p:cTn>
                                        <p:tgtEl>
                                          <p:spTgt spid="55"/>
                                        </p:tgtEl>
                                        <p:attrNameLst>
                                          <p:attrName>style.visibility</p:attrName>
                                        </p:attrNameLst>
                                      </p:cBhvr>
                                      <p:to>
                                        <p:strVal val="visible"/>
                                      </p:to>
                                    </p:set>
                                    <p:animEffect transition="in" filter="dissolve">
                                      <p:cBhvr>
                                        <p:cTn id="90" dur="500"/>
                                        <p:tgtEl>
                                          <p:spTgt spid="55"/>
                                        </p:tgtEl>
                                      </p:cBhvr>
                                    </p:animEffect>
                                  </p:childTnLst>
                                </p:cTn>
                              </p:par>
                              <p:par>
                                <p:cTn id="91" presetID="9" presetClass="entr" presetSubtype="0" fill="hold"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dissolve">
                                      <p:cBhvr>
                                        <p:cTn id="93" dur="500"/>
                                        <p:tgtEl>
                                          <p:spTgt spid="35"/>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dissolve">
                                      <p:cBhvr>
                                        <p:cTn id="96" dur="500"/>
                                        <p:tgtEl>
                                          <p:spTgt spid="57"/>
                                        </p:tgtEl>
                                      </p:cBhvr>
                                    </p:animEffect>
                                  </p:childTnLst>
                                </p:cTn>
                              </p:par>
                            </p:childTnLst>
                          </p:cTn>
                        </p:par>
                        <p:par>
                          <p:cTn id="97" fill="hold">
                            <p:stCondLst>
                              <p:cond delay="4500"/>
                            </p:stCondLst>
                            <p:childTnLst>
                              <p:par>
                                <p:cTn id="98" presetID="27" presetClass="emph" presetSubtype="0" fill="hold" grpId="1" nodeType="afterEffect">
                                  <p:stCondLst>
                                    <p:cond delay="1000"/>
                                  </p:stCondLst>
                                  <p:childTnLst>
                                    <p:animClr clrSpc="rgb">
                                      <p:cBhvr override="childStyle">
                                        <p:cTn id="99" dur="250" autoRev="1" fill="hold"/>
                                        <p:tgtEl>
                                          <p:spTgt spid="34"/>
                                        </p:tgtEl>
                                        <p:attrNameLst>
                                          <p:attrName>style.color</p:attrName>
                                        </p:attrNameLst>
                                      </p:cBhvr>
                                      <p:to>
                                        <a:schemeClr val="bg1"/>
                                      </p:to>
                                    </p:animClr>
                                    <p:animClr clrSpc="rgb">
                                      <p:cBhvr>
                                        <p:cTn id="100" dur="250" autoRev="1" fill="hold"/>
                                        <p:tgtEl>
                                          <p:spTgt spid="34"/>
                                        </p:tgtEl>
                                        <p:attrNameLst>
                                          <p:attrName>fillcolor</p:attrName>
                                        </p:attrNameLst>
                                      </p:cBhvr>
                                      <p:to>
                                        <a:schemeClr val="bg1"/>
                                      </p:to>
                                    </p:animClr>
                                    <p:set>
                                      <p:cBhvr>
                                        <p:cTn id="101" dur="250" autoRev="1" fill="hold"/>
                                        <p:tgtEl>
                                          <p:spTgt spid="34"/>
                                        </p:tgtEl>
                                        <p:attrNameLst>
                                          <p:attrName>fill.type</p:attrName>
                                        </p:attrNameLst>
                                      </p:cBhvr>
                                      <p:to>
                                        <p:strVal val="solid"/>
                                      </p:to>
                                    </p:set>
                                    <p:set>
                                      <p:cBhvr>
                                        <p:cTn id="102" dur="250" autoRev="1" fill="hold"/>
                                        <p:tgtEl>
                                          <p:spTgt spid="34"/>
                                        </p:tgtEl>
                                        <p:attrNameLst>
                                          <p:attrName>fill.on</p:attrName>
                                        </p:attrNameLst>
                                      </p:cBhvr>
                                      <p:to>
                                        <p:strVal val="true"/>
                                      </p:to>
                                    </p:set>
                                  </p:childTnLst>
                                </p:cTn>
                              </p:par>
                            </p:childTnLst>
                          </p:cTn>
                        </p:par>
                        <p:par>
                          <p:cTn id="103" fill="hold">
                            <p:stCondLst>
                              <p:cond delay="6000"/>
                            </p:stCondLst>
                            <p:childTnLst>
                              <p:par>
                                <p:cTn id="104" presetID="55" presetClass="entr" presetSubtype="0" fill="hold" grpId="0" nodeType="afterEffect">
                                  <p:stCondLst>
                                    <p:cond delay="0"/>
                                  </p:stCondLst>
                                  <p:childTnLst>
                                    <p:set>
                                      <p:cBhvr>
                                        <p:cTn id="105" dur="1" fill="hold">
                                          <p:stCondLst>
                                            <p:cond delay="0"/>
                                          </p:stCondLst>
                                        </p:cTn>
                                        <p:tgtEl>
                                          <p:spTgt spid="38"/>
                                        </p:tgtEl>
                                        <p:attrNameLst>
                                          <p:attrName>style.visibility</p:attrName>
                                        </p:attrNameLst>
                                      </p:cBhvr>
                                      <p:to>
                                        <p:strVal val="visible"/>
                                      </p:to>
                                    </p:set>
                                    <p:anim calcmode="lin" valueType="num">
                                      <p:cBhvr>
                                        <p:cTn id="106" dur="1000" fill="hold"/>
                                        <p:tgtEl>
                                          <p:spTgt spid="38"/>
                                        </p:tgtEl>
                                        <p:attrNameLst>
                                          <p:attrName>ppt_w</p:attrName>
                                        </p:attrNameLst>
                                      </p:cBhvr>
                                      <p:tavLst>
                                        <p:tav tm="0">
                                          <p:val>
                                            <p:strVal val="#ppt_w*0.70"/>
                                          </p:val>
                                        </p:tav>
                                        <p:tav tm="100000">
                                          <p:val>
                                            <p:strVal val="#ppt_w"/>
                                          </p:val>
                                        </p:tav>
                                      </p:tavLst>
                                    </p:anim>
                                    <p:anim calcmode="lin" valueType="num">
                                      <p:cBhvr>
                                        <p:cTn id="107" dur="1000" fill="hold"/>
                                        <p:tgtEl>
                                          <p:spTgt spid="38"/>
                                        </p:tgtEl>
                                        <p:attrNameLst>
                                          <p:attrName>ppt_h</p:attrName>
                                        </p:attrNameLst>
                                      </p:cBhvr>
                                      <p:tavLst>
                                        <p:tav tm="0">
                                          <p:val>
                                            <p:strVal val="#ppt_h"/>
                                          </p:val>
                                        </p:tav>
                                        <p:tav tm="100000">
                                          <p:val>
                                            <p:strVal val="#ppt_h"/>
                                          </p:val>
                                        </p:tav>
                                      </p:tavLst>
                                    </p:anim>
                                    <p:animEffect transition="in" filter="fade">
                                      <p:cBhvr>
                                        <p:cTn id="108"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animBg="1"/>
      <p:bldP spid="26" grpId="1" animBg="1"/>
      <p:bldP spid="27" grpId="0" animBg="1"/>
      <p:bldP spid="28" grpId="0" animBg="1"/>
      <p:bldP spid="30" grpId="0" animBg="1"/>
      <p:bldP spid="32" grpId="0" animBg="1"/>
      <p:bldP spid="33" grpId="0" animBg="1"/>
      <p:bldP spid="34" grpId="0" animBg="1"/>
      <p:bldP spid="34" grpId="1" animBg="1"/>
      <p:bldP spid="36" grpId="0" animBg="1"/>
      <p:bldP spid="57" grpId="0" animBg="1"/>
      <p:bldP spid="22" grpId="0" animBg="1"/>
      <p:bldP spid="22" grpId="1" animBg="1"/>
      <p:bldP spid="38"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rgbClr val="CCB676"/>
        </a:solidFill>
        <a:effectLst/>
      </p:bgPr>
    </p:bg>
    <p:spTree>
      <p:nvGrpSpPr>
        <p:cNvPr id="1" name=""/>
        <p:cNvGrpSpPr/>
        <p:nvPr/>
      </p:nvGrpSpPr>
      <p:grpSpPr>
        <a:xfrm>
          <a:off x="0" y="0"/>
          <a:ext cx="0" cy="0"/>
          <a:chOff x="0" y="0"/>
          <a:chExt cx="0" cy="0"/>
        </a:xfrm>
      </p:grpSpPr>
      <p:pic>
        <p:nvPicPr>
          <p:cNvPr id="22" name="Picture 2"/>
          <p:cNvPicPr>
            <a:picLocks noChangeAspect="1" noChangeArrowheads="1"/>
          </p:cNvPicPr>
          <p:nvPr/>
        </p:nvPicPr>
        <p:blipFill>
          <a:blip r:embed="rId4" cstate="print"/>
          <a:stretch>
            <a:fillRect/>
          </a:stretch>
        </p:blipFill>
        <p:spPr bwMode="auto">
          <a:xfrm>
            <a:off x="1107744" y="1717344"/>
            <a:ext cx="6733102" cy="4006703"/>
          </a:xfrm>
          <a:prstGeom prst="rect">
            <a:avLst/>
          </a:prstGeom>
          <a:noFill/>
          <a:ln w="9525">
            <a:noFill/>
            <a:miter lim="800000"/>
            <a:headEnd/>
            <a:tailEnd/>
          </a:ln>
          <a:effectLst/>
        </p:spPr>
      </p:pic>
      <p:sp>
        <p:nvSpPr>
          <p:cNvPr id="37" name="TextBox 36"/>
          <p:cNvSpPr txBox="1"/>
          <p:nvPr/>
        </p:nvSpPr>
        <p:spPr>
          <a:xfrm>
            <a:off x="7826992" y="2590801"/>
            <a:ext cx="1137312"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Dashboard</a:t>
            </a:r>
            <a:endParaRPr lang="en-US" sz="1200" dirty="0">
              <a:solidFill>
                <a:schemeClr val="accent4"/>
              </a:solidFill>
              <a:latin typeface="Arial" pitchFamily="34" charset="0"/>
              <a:cs typeface="Arial" pitchFamily="34" charset="0"/>
            </a:endParaRPr>
          </a:p>
        </p:txBody>
      </p:sp>
      <p:cxnSp>
        <p:nvCxnSpPr>
          <p:cNvPr id="38" name="Straight Connector 37"/>
          <p:cNvCxnSpPr/>
          <p:nvPr/>
        </p:nvCxnSpPr>
        <p:spPr>
          <a:xfrm>
            <a:off x="3899848" y="2729552"/>
            <a:ext cx="38862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17144" y="3393744"/>
            <a:ext cx="990600" cy="1015663"/>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Profile information for the library contributor</a:t>
            </a:r>
            <a:endParaRPr lang="en-US" sz="1200" dirty="0">
              <a:solidFill>
                <a:schemeClr val="accent4"/>
              </a:solidFill>
              <a:latin typeface="Arial" pitchFamily="34" charset="0"/>
              <a:cs typeface="Arial" pitchFamily="34" charset="0"/>
            </a:endParaRPr>
          </a:p>
        </p:txBody>
      </p:sp>
      <p:cxnSp>
        <p:nvCxnSpPr>
          <p:cNvPr id="40" name="Straight Connector 39"/>
          <p:cNvCxnSpPr/>
          <p:nvPr/>
        </p:nvCxnSpPr>
        <p:spPr>
          <a:xfrm>
            <a:off x="5984544" y="3165144"/>
            <a:ext cx="7620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7778088" y="3622344"/>
            <a:ext cx="1219200" cy="830997"/>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“recommend” the library entry.</a:t>
            </a:r>
            <a:endParaRPr lang="en-US" sz="1200" dirty="0">
              <a:solidFill>
                <a:schemeClr val="accent4"/>
              </a:solidFill>
              <a:latin typeface="Arial" pitchFamily="34" charset="0"/>
              <a:cs typeface="Arial" pitchFamily="34" charset="0"/>
            </a:endParaRPr>
          </a:p>
        </p:txBody>
      </p:sp>
      <p:cxnSp>
        <p:nvCxnSpPr>
          <p:cNvPr id="42" name="Straight Connector 41"/>
          <p:cNvCxnSpPr/>
          <p:nvPr/>
        </p:nvCxnSpPr>
        <p:spPr>
          <a:xfrm>
            <a:off x="7571096" y="3899848"/>
            <a:ext cx="1524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174544" y="5845287"/>
            <a:ext cx="12954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Attached file(s)</a:t>
            </a:r>
            <a:endParaRPr lang="en-US" sz="1200" dirty="0">
              <a:solidFill>
                <a:schemeClr val="accent4"/>
              </a:solidFill>
              <a:latin typeface="Arial" pitchFamily="34" charset="0"/>
              <a:cs typeface="Arial" pitchFamily="34" charset="0"/>
            </a:endParaRPr>
          </a:p>
        </p:txBody>
      </p:sp>
      <p:sp>
        <p:nvSpPr>
          <p:cNvPr id="44" name="TextBox 43"/>
          <p:cNvSpPr txBox="1"/>
          <p:nvPr/>
        </p:nvSpPr>
        <p:spPr>
          <a:xfrm>
            <a:off x="3671248" y="5840104"/>
            <a:ext cx="19050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“delete” the library entry</a:t>
            </a:r>
            <a:endParaRPr lang="en-US" sz="1200" dirty="0">
              <a:solidFill>
                <a:schemeClr val="accent4"/>
              </a:solidFill>
              <a:latin typeface="Arial" pitchFamily="34" charset="0"/>
              <a:cs typeface="Arial" pitchFamily="34" charset="0"/>
            </a:endParaRPr>
          </a:p>
        </p:txBody>
      </p:sp>
      <p:cxnSp>
        <p:nvCxnSpPr>
          <p:cNvPr id="45" name="Straight Connector 44"/>
          <p:cNvCxnSpPr/>
          <p:nvPr/>
        </p:nvCxnSpPr>
        <p:spPr>
          <a:xfrm>
            <a:off x="2860344" y="5146344"/>
            <a:ext cx="0" cy="657999"/>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850040" y="2999096"/>
            <a:ext cx="2133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Sorting tabs for library entries</a:t>
            </a:r>
            <a:endParaRPr lang="en-US" sz="1200" dirty="0">
              <a:solidFill>
                <a:schemeClr val="accent4"/>
              </a:solidFill>
              <a:latin typeface="Arial" pitchFamily="34" charset="0"/>
              <a:cs typeface="Arial" pitchFamily="34" charset="0"/>
            </a:endParaRPr>
          </a:p>
        </p:txBody>
      </p:sp>
      <p:sp>
        <p:nvSpPr>
          <p:cNvPr id="47" name="TextBox 46"/>
          <p:cNvSpPr txBox="1"/>
          <p:nvPr/>
        </p:nvSpPr>
        <p:spPr>
          <a:xfrm rot="10800000" flipV="1">
            <a:off x="3088944" y="1295400"/>
            <a:ext cx="27432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Toggle between “list” and “folder” view</a:t>
            </a:r>
            <a:endParaRPr lang="en-US" sz="1200" dirty="0">
              <a:solidFill>
                <a:schemeClr val="accent4"/>
              </a:solidFill>
              <a:latin typeface="Arial" pitchFamily="34" charset="0"/>
              <a:cs typeface="Arial" pitchFamily="34" charset="0"/>
            </a:endParaRPr>
          </a:p>
        </p:txBody>
      </p:sp>
      <p:sp>
        <p:nvSpPr>
          <p:cNvPr id="48" name="TextBox 47"/>
          <p:cNvSpPr txBox="1"/>
          <p:nvPr/>
        </p:nvSpPr>
        <p:spPr>
          <a:xfrm>
            <a:off x="6379192" y="1295400"/>
            <a:ext cx="25146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Enter text to search library entries.</a:t>
            </a:r>
            <a:endParaRPr lang="en-US" sz="1200" dirty="0">
              <a:solidFill>
                <a:schemeClr val="accent4"/>
              </a:solidFill>
              <a:latin typeface="Arial" pitchFamily="34" charset="0"/>
              <a:cs typeface="Arial" pitchFamily="34" charset="0"/>
            </a:endParaRPr>
          </a:p>
        </p:txBody>
      </p:sp>
      <p:cxnSp>
        <p:nvCxnSpPr>
          <p:cNvPr id="49" name="Straight Connector 48"/>
          <p:cNvCxnSpPr/>
          <p:nvPr/>
        </p:nvCxnSpPr>
        <p:spPr>
          <a:xfrm flipV="1">
            <a:off x="5908344" y="1641144"/>
            <a:ext cx="1905000" cy="533402"/>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634552" y="5118543"/>
            <a:ext cx="0" cy="6858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51" name="Left Brace 50"/>
          <p:cNvSpPr/>
          <p:nvPr/>
        </p:nvSpPr>
        <p:spPr>
          <a:xfrm>
            <a:off x="1183944" y="3469944"/>
            <a:ext cx="381000" cy="838200"/>
          </a:xfrm>
          <a:prstGeom prst="leftBrace">
            <a:avLst>
              <a:gd name="adj1" fmla="val 8333"/>
              <a:gd name="adj2" fmla="val 48182"/>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TextBox 51"/>
          <p:cNvSpPr txBox="1"/>
          <p:nvPr/>
        </p:nvSpPr>
        <p:spPr>
          <a:xfrm>
            <a:off x="5146344" y="3317544"/>
            <a:ext cx="990600"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Library entry</a:t>
            </a:r>
          </a:p>
          <a:p>
            <a:pPr algn="ctr"/>
            <a:r>
              <a:rPr lang="en-US" sz="1200" dirty="0" smtClean="0">
                <a:solidFill>
                  <a:schemeClr val="accent4"/>
                </a:solidFill>
                <a:latin typeface="Arial" pitchFamily="34" charset="0"/>
                <a:cs typeface="Arial" pitchFamily="34" charset="0"/>
              </a:rPr>
              <a:t>information</a:t>
            </a:r>
            <a:endParaRPr lang="en-US" sz="1200" dirty="0">
              <a:solidFill>
                <a:schemeClr val="accent4"/>
              </a:solidFill>
              <a:latin typeface="Arial" pitchFamily="34" charset="0"/>
              <a:cs typeface="Arial" pitchFamily="34" charset="0"/>
            </a:endParaRPr>
          </a:p>
        </p:txBody>
      </p:sp>
      <p:sp>
        <p:nvSpPr>
          <p:cNvPr id="53" name="TextBox 52"/>
          <p:cNvSpPr txBox="1"/>
          <p:nvPr/>
        </p:nvSpPr>
        <p:spPr>
          <a:xfrm rot="10800000" flipV="1">
            <a:off x="5146344" y="4051743"/>
            <a:ext cx="990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Library entry text</a:t>
            </a:r>
            <a:endParaRPr lang="en-US" sz="1200" dirty="0">
              <a:solidFill>
                <a:schemeClr val="accent4"/>
              </a:solidFill>
              <a:latin typeface="Arial" pitchFamily="34" charset="0"/>
              <a:cs typeface="Arial" pitchFamily="34" charset="0"/>
            </a:endParaRPr>
          </a:p>
        </p:txBody>
      </p:sp>
      <p:sp>
        <p:nvSpPr>
          <p:cNvPr id="54" name="Left Brace 53"/>
          <p:cNvSpPr/>
          <p:nvPr/>
        </p:nvSpPr>
        <p:spPr>
          <a:xfrm rot="10800000">
            <a:off x="4460543" y="3469944"/>
            <a:ext cx="609599" cy="381000"/>
          </a:xfrm>
          <a:prstGeom prst="leftBrace">
            <a:avLst>
              <a:gd name="adj1" fmla="val 8333"/>
              <a:gd name="adj2" fmla="val 45758"/>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Left Brace 57"/>
          <p:cNvSpPr/>
          <p:nvPr/>
        </p:nvSpPr>
        <p:spPr>
          <a:xfrm rot="10800000">
            <a:off x="4612944" y="3927144"/>
            <a:ext cx="457200" cy="609600"/>
          </a:xfrm>
          <a:prstGeom prst="leftBrace">
            <a:avLst>
              <a:gd name="adj1" fmla="val 8333"/>
              <a:gd name="adj2" fmla="val 43520"/>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9" name="Straight Connector 58"/>
          <p:cNvCxnSpPr/>
          <p:nvPr/>
        </p:nvCxnSpPr>
        <p:spPr>
          <a:xfrm flipV="1">
            <a:off x="2250744" y="1641144"/>
            <a:ext cx="2133600" cy="685801"/>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5" name="Subtitle 2"/>
          <p:cNvSpPr txBox="1">
            <a:spLocks/>
          </p:cNvSpPr>
          <p:nvPr/>
        </p:nvSpPr>
        <p:spPr>
          <a:xfrm>
            <a:off x="-152400" y="152400"/>
            <a:ext cx="9296400" cy="457200"/>
          </a:xfrm>
          <a:prstGeom prst="rect">
            <a:avLst/>
          </a:prstGeom>
          <a:effectLst/>
        </p:spPr>
        <p:txBody>
          <a:bodyPr>
            <a:noAutofit/>
          </a:bodyPr>
          <a:lstStyle/>
          <a:p>
            <a:pPr marL="365760" marR="0" lvl="0" indent="-256032" algn="ctr" defTabSz="914400" rtl="0" eaLnBrk="1" fontAlgn="auto" latinLnBrk="0" hangingPunct="1">
              <a:lnSpc>
                <a:spcPct val="100000"/>
              </a:lnSpc>
              <a:spcBef>
                <a:spcPts val="0"/>
              </a:spcBef>
              <a:spcAft>
                <a:spcPts val="0"/>
              </a:spcAft>
              <a:buClr>
                <a:srgbClr val="CCB676"/>
              </a:buClr>
              <a:buSzPct val="68000"/>
              <a:buFontTx/>
              <a:buNone/>
              <a:tabLst/>
              <a:defRPr/>
            </a:pPr>
            <a:r>
              <a:rPr kumimoji="0" lang="en-US" sz="1900"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How to Access the </a:t>
            </a:r>
            <a:r>
              <a:rPr kumimoji="0" lang="en-US" sz="1900" b="1"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Resource</a:t>
            </a:r>
            <a:r>
              <a:rPr kumimoji="0" lang="en-US" sz="1900" b="1" strike="noStrike" kern="0" cap="none" spc="0" normalizeH="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 Library </a:t>
            </a:r>
            <a:r>
              <a:rPr lang="en-US" sz="1900" kern="0" noProof="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f</a:t>
            </a:r>
            <a:r>
              <a:rPr kumimoji="0" lang="en-US" sz="1900"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rom Your </a:t>
            </a:r>
            <a:r>
              <a:rPr lang="en-US" sz="1900" kern="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Member Group’s </a:t>
            </a:r>
            <a:r>
              <a:rPr lang="en-US" sz="1900" b="1" u="sng" kern="0" dirty="0" smtClean="0">
                <a:ln w="3175">
                  <a:noFill/>
                </a:ln>
                <a:solidFill>
                  <a:schemeClr val="bg2"/>
                </a:solidFill>
                <a:effectLst>
                  <a:outerShdw blurRad="50800" dist="38100" dir="2700000" algn="tl" rotWithShape="0">
                    <a:prstClr val="black">
                      <a:alpha val="40000"/>
                    </a:prstClr>
                  </a:outerShdw>
                </a:effectLst>
                <a:latin typeface="Arial" pitchFamily="34" charset="0"/>
                <a:cs typeface="Arial" pitchFamily="34" charset="0"/>
              </a:rPr>
              <a:t>Landing Page</a:t>
            </a:r>
            <a:endParaRPr kumimoji="0" lang="en-US" sz="1900" b="1" u="sng"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26" name="Rectangle 25"/>
          <p:cNvSpPr/>
          <p:nvPr/>
        </p:nvSpPr>
        <p:spPr>
          <a:xfrm>
            <a:off x="0" y="635926"/>
            <a:ext cx="9144000" cy="300082"/>
          </a:xfrm>
          <a:prstGeom prst="rect">
            <a:avLst/>
          </a:prstGeom>
        </p:spPr>
        <p:txBody>
          <a:bodyPr wrap="square">
            <a:spAutoFit/>
          </a:bodyPr>
          <a:lstStyle/>
          <a:p>
            <a:pPr marL="365760" lvl="0" indent="-256032" algn="ctr">
              <a:spcBef>
                <a:spcPts val="400"/>
              </a:spcBef>
              <a:buClr>
                <a:srgbClr val="C59635"/>
              </a:buClr>
              <a:buSzPct val="68000"/>
            </a:pPr>
            <a:r>
              <a:rPr lang="en-US" sz="1350" i="1" dirty="0" smtClean="0">
                <a:solidFill>
                  <a:schemeClr val="accent4"/>
                </a:solidFill>
                <a:latin typeface="Arial" pitchFamily="34" charset="0"/>
                <a:cs typeface="Arial" pitchFamily="34" charset="0"/>
              </a:rPr>
              <a:t>The</a:t>
            </a:r>
            <a:r>
              <a:rPr lang="en-US" sz="1350" b="1" i="1" dirty="0" smtClean="0">
                <a:solidFill>
                  <a:schemeClr val="bg2"/>
                </a:solidFill>
                <a:latin typeface="Arial" pitchFamily="34" charset="0"/>
                <a:cs typeface="Arial" pitchFamily="34" charset="0"/>
              </a:rPr>
              <a:t> resource library</a:t>
            </a:r>
            <a:r>
              <a:rPr lang="en-US" sz="1350" i="1" dirty="0" smtClean="0">
                <a:solidFill>
                  <a:schemeClr val="bg2"/>
                </a:solidFill>
                <a:latin typeface="Arial" pitchFamily="34" charset="0"/>
                <a:cs typeface="Arial" pitchFamily="34" charset="0"/>
              </a:rPr>
              <a:t> </a:t>
            </a:r>
            <a:r>
              <a:rPr lang="en-US" sz="1350" i="1" dirty="0" smtClean="0">
                <a:solidFill>
                  <a:srgbClr val="000000"/>
                </a:solidFill>
                <a:latin typeface="Arial" pitchFamily="34" charset="0"/>
                <a:cs typeface="Arial" pitchFamily="34" charset="0"/>
              </a:rPr>
              <a:t>can also be accessed by utilizing the </a:t>
            </a:r>
            <a:r>
              <a:rPr lang="en-US" sz="1350" b="1" i="1" u="sng" dirty="0" smtClean="0">
                <a:solidFill>
                  <a:srgbClr val="000000"/>
                </a:solidFill>
                <a:latin typeface="Arial" pitchFamily="34" charset="0"/>
                <a:cs typeface="Arial" pitchFamily="34" charset="0"/>
              </a:rPr>
              <a:t>dashboard</a:t>
            </a:r>
            <a:r>
              <a:rPr lang="en-US" sz="1350" i="1" dirty="0" smtClean="0">
                <a:solidFill>
                  <a:srgbClr val="000000"/>
                </a:solidFill>
                <a:latin typeface="Arial" pitchFamily="34" charset="0"/>
                <a:cs typeface="Arial" pitchFamily="34" charset="0"/>
              </a:rPr>
              <a:t> of your member group’s </a:t>
            </a:r>
            <a:r>
              <a:rPr lang="en-US" sz="1350" b="1" i="1" dirty="0" smtClean="0">
                <a:solidFill>
                  <a:srgbClr val="000000"/>
                </a:solidFill>
                <a:latin typeface="Arial" pitchFamily="34" charset="0"/>
                <a:cs typeface="Arial" pitchFamily="34" charset="0"/>
              </a:rPr>
              <a:t>landing page</a:t>
            </a:r>
            <a:r>
              <a:rPr lang="en-US" sz="1350" i="1" dirty="0" smtClean="0">
                <a:solidFill>
                  <a:srgbClr val="000000"/>
                </a:solidFill>
                <a:latin typeface="Arial" pitchFamily="34" charset="0"/>
                <a:cs typeface="Arial"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par>
                          <p:cTn id="10" fill="hold">
                            <p:stCondLst>
                              <p:cond delay="1000"/>
                            </p:stCondLst>
                            <p:childTnLst>
                              <p:par>
                                <p:cTn id="11" presetID="10" presetClass="entr" presetSubtype="0" fill="hold" nodeType="after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2000"/>
                                        <p:tgtEl>
                                          <p:spTgt spid="22"/>
                                        </p:tgtEl>
                                      </p:cBhvr>
                                    </p:animEffect>
                                  </p:childTnLst>
                                </p:cTn>
                              </p:par>
                            </p:childTnLst>
                          </p:cTn>
                        </p:par>
                        <p:par>
                          <p:cTn id="14" fill="hold">
                            <p:stCondLst>
                              <p:cond delay="3500"/>
                            </p:stCondLst>
                            <p:childTnLst>
                              <p:par>
                                <p:cTn id="15" presetID="9" presetClass="entr" presetSubtype="0" fill="hold" nodeType="afterEffect">
                                  <p:stCondLst>
                                    <p:cond delay="500"/>
                                  </p:stCondLst>
                                  <p:childTnLst>
                                    <p:set>
                                      <p:cBhvr>
                                        <p:cTn id="16" dur="1" fill="hold">
                                          <p:stCondLst>
                                            <p:cond delay="0"/>
                                          </p:stCondLst>
                                        </p:cTn>
                                        <p:tgtEl>
                                          <p:spTgt spid="38"/>
                                        </p:tgtEl>
                                        <p:attrNameLst>
                                          <p:attrName>style.visibility</p:attrName>
                                        </p:attrNameLst>
                                      </p:cBhvr>
                                      <p:to>
                                        <p:strVal val="visible"/>
                                      </p:to>
                                    </p:set>
                                    <p:animEffect transition="in" filter="dissolve">
                                      <p:cBhvr>
                                        <p:cTn id="17" dur="500"/>
                                        <p:tgtEl>
                                          <p:spTgt spid="38"/>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dissolve">
                                      <p:cBhvr>
                                        <p:cTn id="20" dur="500"/>
                                        <p:tgtEl>
                                          <p:spTgt spid="37"/>
                                        </p:tgtEl>
                                      </p:cBhvr>
                                    </p:animEffect>
                                  </p:childTnLst>
                                </p:cTn>
                              </p:par>
                              <p:par>
                                <p:cTn id="21" presetID="9"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dissolve">
                                      <p:cBhvr>
                                        <p:cTn id="23" dur="500"/>
                                        <p:tgtEl>
                                          <p:spTgt spid="40"/>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dissolve">
                                      <p:cBhvr>
                                        <p:cTn id="26" dur="500"/>
                                        <p:tgtEl>
                                          <p:spTgt spid="39"/>
                                        </p:tgtEl>
                                      </p:cBhvr>
                                    </p:animEffect>
                                  </p:childTnLst>
                                </p:cTn>
                              </p:par>
                              <p:par>
                                <p:cTn id="27" presetID="9"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dissolve">
                                      <p:cBhvr>
                                        <p:cTn id="29" dur="500"/>
                                        <p:tgtEl>
                                          <p:spTgt spid="42"/>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dissolve">
                                      <p:cBhvr>
                                        <p:cTn id="32" dur="500"/>
                                        <p:tgtEl>
                                          <p:spTgt spid="41"/>
                                        </p:tgtEl>
                                      </p:cBhvr>
                                    </p:animEffect>
                                  </p:childTnLst>
                                </p:cTn>
                              </p:par>
                              <p:par>
                                <p:cTn id="33" presetID="9" presetClass="entr" presetSubtype="0" fill="hold"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dissolve">
                                      <p:cBhvr>
                                        <p:cTn id="35" dur="500"/>
                                        <p:tgtEl>
                                          <p:spTgt spid="45"/>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dissolve">
                                      <p:cBhvr>
                                        <p:cTn id="38" dur="500"/>
                                        <p:tgtEl>
                                          <p:spTgt spid="43"/>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dissolve">
                                      <p:cBhvr>
                                        <p:cTn id="41" dur="500"/>
                                        <p:tgtEl>
                                          <p:spTgt spid="44"/>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dissolve">
                                      <p:cBhvr>
                                        <p:cTn id="44" dur="500"/>
                                        <p:tgtEl>
                                          <p:spTgt spid="46"/>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dissolve">
                                      <p:cBhvr>
                                        <p:cTn id="47" dur="500"/>
                                        <p:tgtEl>
                                          <p:spTgt spid="47"/>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dissolve">
                                      <p:cBhvr>
                                        <p:cTn id="50" dur="500"/>
                                        <p:tgtEl>
                                          <p:spTgt spid="48"/>
                                        </p:tgtEl>
                                      </p:cBhvr>
                                    </p:animEffect>
                                  </p:childTnLst>
                                </p:cTn>
                              </p:par>
                            </p:childTnLst>
                          </p:cTn>
                        </p:par>
                        <p:par>
                          <p:cTn id="51" fill="hold">
                            <p:stCondLst>
                              <p:cond delay="4500"/>
                            </p:stCondLst>
                            <p:childTnLst>
                              <p:par>
                                <p:cTn id="52" presetID="9" presetClass="entr" presetSubtype="0" fill="hold" nodeType="afterEffect">
                                  <p:stCondLst>
                                    <p:cond delay="500"/>
                                  </p:stCondLst>
                                  <p:childTnLst>
                                    <p:set>
                                      <p:cBhvr>
                                        <p:cTn id="53" dur="1" fill="hold">
                                          <p:stCondLst>
                                            <p:cond delay="0"/>
                                          </p:stCondLst>
                                        </p:cTn>
                                        <p:tgtEl>
                                          <p:spTgt spid="49"/>
                                        </p:tgtEl>
                                        <p:attrNameLst>
                                          <p:attrName>style.visibility</p:attrName>
                                        </p:attrNameLst>
                                      </p:cBhvr>
                                      <p:to>
                                        <p:strVal val="visible"/>
                                      </p:to>
                                    </p:set>
                                    <p:animEffect transition="in" filter="dissolve">
                                      <p:cBhvr>
                                        <p:cTn id="54" dur="500"/>
                                        <p:tgtEl>
                                          <p:spTgt spid="49"/>
                                        </p:tgtEl>
                                      </p:cBhvr>
                                    </p:animEffect>
                                  </p:childTnLst>
                                </p:cTn>
                              </p:par>
                              <p:par>
                                <p:cTn id="55" presetID="9" presetClass="entr" presetSubtype="0" fill="hold" nodeType="with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dissolve">
                                      <p:cBhvr>
                                        <p:cTn id="57" dur="500"/>
                                        <p:tgtEl>
                                          <p:spTgt spid="50"/>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dissolve">
                                      <p:cBhvr>
                                        <p:cTn id="60" dur="500"/>
                                        <p:tgtEl>
                                          <p:spTgt spid="51"/>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dissolve">
                                      <p:cBhvr>
                                        <p:cTn id="63" dur="500"/>
                                        <p:tgtEl>
                                          <p:spTgt spid="53"/>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dissolve">
                                      <p:cBhvr>
                                        <p:cTn id="66" dur="500"/>
                                        <p:tgtEl>
                                          <p:spTgt spid="54"/>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dissolve">
                                      <p:cBhvr>
                                        <p:cTn id="69" dur="500"/>
                                        <p:tgtEl>
                                          <p:spTgt spid="52"/>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dissolve">
                                      <p:cBhvr>
                                        <p:cTn id="72" dur="500"/>
                                        <p:tgtEl>
                                          <p:spTgt spid="58"/>
                                        </p:tgtEl>
                                      </p:cBhvr>
                                    </p:animEffect>
                                  </p:childTnLst>
                                </p:cTn>
                              </p:par>
                              <p:par>
                                <p:cTn id="73" presetID="9" presetClass="entr" presetSubtype="0" fill="hold" nodeType="with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dissolve">
                                      <p:cBhvr>
                                        <p:cTn id="75" dur="500"/>
                                        <p:tgtEl>
                                          <p:spTgt spid="59"/>
                                        </p:tgtEl>
                                      </p:cBhvr>
                                    </p:animEffect>
                                  </p:childTnLst>
                                </p:cTn>
                              </p:par>
                            </p:childTnLst>
                          </p:cTn>
                        </p:par>
                        <p:par>
                          <p:cTn id="76" fill="hold">
                            <p:stCondLst>
                              <p:cond delay="5500"/>
                            </p:stCondLst>
                            <p:childTnLst>
                              <p:par>
                                <p:cTn id="77" presetID="27" presetClass="emph" presetSubtype="0" fill="hold" grpId="1" nodeType="afterEffect">
                                  <p:stCondLst>
                                    <p:cond delay="1000"/>
                                  </p:stCondLst>
                                  <p:childTnLst>
                                    <p:animClr clrSpc="rgb">
                                      <p:cBhvr override="childStyle">
                                        <p:cTn id="78" dur="250" autoRev="1" fill="hold"/>
                                        <p:tgtEl>
                                          <p:spTgt spid="37"/>
                                        </p:tgtEl>
                                        <p:attrNameLst>
                                          <p:attrName>style.color</p:attrName>
                                        </p:attrNameLst>
                                      </p:cBhvr>
                                      <p:to>
                                        <a:schemeClr val="bg1"/>
                                      </p:to>
                                    </p:animClr>
                                    <p:animClr clrSpc="rgb">
                                      <p:cBhvr>
                                        <p:cTn id="79" dur="250" autoRev="1" fill="hold"/>
                                        <p:tgtEl>
                                          <p:spTgt spid="37"/>
                                        </p:tgtEl>
                                        <p:attrNameLst>
                                          <p:attrName>fillcolor</p:attrName>
                                        </p:attrNameLst>
                                      </p:cBhvr>
                                      <p:to>
                                        <a:schemeClr val="bg1"/>
                                      </p:to>
                                    </p:animClr>
                                    <p:set>
                                      <p:cBhvr>
                                        <p:cTn id="80" dur="250" autoRev="1" fill="hold"/>
                                        <p:tgtEl>
                                          <p:spTgt spid="37"/>
                                        </p:tgtEl>
                                        <p:attrNameLst>
                                          <p:attrName>fill.type</p:attrName>
                                        </p:attrNameLst>
                                      </p:cBhvr>
                                      <p:to>
                                        <p:strVal val="solid"/>
                                      </p:to>
                                    </p:set>
                                    <p:set>
                                      <p:cBhvr>
                                        <p:cTn id="81" dur="250" autoRev="1" fill="hold"/>
                                        <p:tgtEl>
                                          <p:spTgt spid="37"/>
                                        </p:tgtEl>
                                        <p:attrNameLst>
                                          <p:attrName>fill.on</p:attrName>
                                        </p:attrNameLst>
                                      </p:cBhvr>
                                      <p:to>
                                        <p:strVal val="true"/>
                                      </p:to>
                                    </p:set>
                                  </p:childTnLst>
                                </p:cTn>
                              </p:par>
                            </p:childTnLst>
                          </p:cTn>
                        </p:par>
                        <p:par>
                          <p:cTn id="82" fill="hold">
                            <p:stCondLst>
                              <p:cond delay="7000"/>
                            </p:stCondLst>
                            <p:childTnLst>
                              <p:par>
                                <p:cTn id="83" presetID="27" presetClass="emph" presetSubtype="0" fill="hold" grpId="1" nodeType="afterEffect">
                                  <p:stCondLst>
                                    <p:cond delay="0"/>
                                  </p:stCondLst>
                                  <p:childTnLst>
                                    <p:animClr clrSpc="rgb">
                                      <p:cBhvr override="childStyle">
                                        <p:cTn id="84" dur="250" autoRev="1" fill="hold"/>
                                        <p:tgtEl>
                                          <p:spTgt spid="44"/>
                                        </p:tgtEl>
                                        <p:attrNameLst>
                                          <p:attrName>style.color</p:attrName>
                                        </p:attrNameLst>
                                      </p:cBhvr>
                                      <p:to>
                                        <a:schemeClr val="bg1"/>
                                      </p:to>
                                    </p:animClr>
                                    <p:animClr clrSpc="rgb">
                                      <p:cBhvr>
                                        <p:cTn id="85" dur="250" autoRev="1" fill="hold"/>
                                        <p:tgtEl>
                                          <p:spTgt spid="44"/>
                                        </p:tgtEl>
                                        <p:attrNameLst>
                                          <p:attrName>fillcolor</p:attrName>
                                        </p:attrNameLst>
                                      </p:cBhvr>
                                      <p:to>
                                        <a:schemeClr val="bg1"/>
                                      </p:to>
                                    </p:animClr>
                                    <p:set>
                                      <p:cBhvr>
                                        <p:cTn id="86" dur="250" autoRev="1" fill="hold"/>
                                        <p:tgtEl>
                                          <p:spTgt spid="44"/>
                                        </p:tgtEl>
                                        <p:attrNameLst>
                                          <p:attrName>fill.type</p:attrName>
                                        </p:attrNameLst>
                                      </p:cBhvr>
                                      <p:to>
                                        <p:strVal val="solid"/>
                                      </p:to>
                                    </p:set>
                                    <p:set>
                                      <p:cBhvr>
                                        <p:cTn id="87" dur="250" autoRev="1" fill="hold"/>
                                        <p:tgtEl>
                                          <p:spTgt spid="4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39" grpId="0" animBg="1"/>
      <p:bldP spid="41" grpId="0" animBg="1"/>
      <p:bldP spid="43" grpId="0" animBg="1"/>
      <p:bldP spid="44" grpId="0" animBg="1"/>
      <p:bldP spid="44" grpId="1" animBg="1"/>
      <p:bldP spid="46" grpId="0" animBg="1"/>
      <p:bldP spid="47" grpId="0" animBg="1"/>
      <p:bldP spid="48" grpId="0" animBg="1"/>
      <p:bldP spid="51" grpId="0" animBg="1"/>
      <p:bldP spid="52" grpId="0" animBg="1"/>
      <p:bldP spid="53" grpId="0" animBg="1"/>
      <p:bldP spid="54" grpId="0" animBg="1"/>
      <p:bldP spid="58" grpId="0" animBg="1"/>
      <p:bldP spid="26" grpId="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rgbClr val="CCB676"/>
        </a:solidFill>
        <a:effectLst/>
      </p:bgPr>
    </p:bg>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4" cstate="print"/>
          <a:stretch>
            <a:fillRect/>
          </a:stretch>
        </p:blipFill>
        <p:spPr bwMode="auto">
          <a:xfrm>
            <a:off x="856243" y="1600200"/>
            <a:ext cx="7683061" cy="4572000"/>
          </a:xfrm>
          <a:prstGeom prst="rect">
            <a:avLst/>
          </a:prstGeom>
          <a:noFill/>
          <a:ln w="9525">
            <a:solidFill>
              <a:schemeClr val="accent1"/>
            </a:solidFill>
            <a:miter lim="800000"/>
            <a:headEnd/>
            <a:tailEnd/>
          </a:ln>
          <a:effectLst/>
        </p:spPr>
      </p:pic>
      <p:sp>
        <p:nvSpPr>
          <p:cNvPr id="16" name="Subtitle 2"/>
          <p:cNvSpPr txBox="1">
            <a:spLocks/>
          </p:cNvSpPr>
          <p:nvPr/>
        </p:nvSpPr>
        <p:spPr>
          <a:xfrm>
            <a:off x="0" y="0"/>
            <a:ext cx="9144000" cy="914400"/>
          </a:xfrm>
          <a:prstGeom prst="rect">
            <a:avLst/>
          </a:prstGeom>
          <a:effectLst/>
        </p:spPr>
        <p:txBody>
          <a:bodyPr>
            <a:noAutofit/>
          </a:bodyPr>
          <a:lstStyle/>
          <a:p>
            <a:pPr marL="365760" marR="0" lvl="0" indent="-256032" algn="ctr" defTabSz="914400" rtl="0" eaLnBrk="1" fontAlgn="auto" latinLnBrk="0" hangingPunct="1">
              <a:lnSpc>
                <a:spcPct val="100000"/>
              </a:lnSpc>
              <a:spcBef>
                <a:spcPts val="0"/>
              </a:spcBef>
              <a:spcAft>
                <a:spcPts val="0"/>
              </a:spcAft>
              <a:buClr>
                <a:srgbClr val="CCB676"/>
              </a:buClr>
              <a:buSzPct val="68000"/>
              <a:buFontTx/>
              <a:buNone/>
              <a:tabLst/>
              <a:defRPr/>
            </a:pPr>
            <a:r>
              <a:rPr kumimoji="0" lang="en-US" sz="4000"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How to </a:t>
            </a:r>
            <a:r>
              <a:rPr kumimoji="0" lang="en-US" sz="4000" b="1"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Add</a:t>
            </a:r>
            <a:r>
              <a:rPr kumimoji="0" lang="en-US" sz="4000"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 to the </a:t>
            </a:r>
            <a:r>
              <a:rPr kumimoji="0" lang="en-US" sz="4000" b="1"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Resource</a:t>
            </a:r>
            <a:r>
              <a:rPr kumimoji="0" lang="en-US" sz="4000" b="1" i="0" u="none" strike="noStrike" kern="0" cap="none" spc="0" normalizeH="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 Library</a:t>
            </a:r>
            <a:endParaRPr kumimoji="0" lang="en-US" sz="4000" b="1" i="1" u="none"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25" name="Rectangle 24"/>
          <p:cNvSpPr/>
          <p:nvPr/>
        </p:nvSpPr>
        <p:spPr>
          <a:xfrm>
            <a:off x="457200" y="705110"/>
            <a:ext cx="8153400" cy="307777"/>
          </a:xfrm>
          <a:prstGeom prst="rect">
            <a:avLst/>
          </a:prstGeom>
        </p:spPr>
        <p:txBody>
          <a:bodyPr wrap="square">
            <a:spAutoFit/>
          </a:bodyPr>
          <a:lstStyle/>
          <a:p>
            <a:pPr algn="ctr"/>
            <a:r>
              <a:rPr lang="en-US" sz="1400" i="1" dirty="0" smtClean="0">
                <a:solidFill>
                  <a:schemeClr val="accent4"/>
                </a:solidFill>
                <a:latin typeface="Arial" pitchFamily="34" charset="0"/>
                <a:cs typeface="Arial" pitchFamily="34" charset="0"/>
              </a:rPr>
              <a:t>Clicking the “</a:t>
            </a:r>
            <a:r>
              <a:rPr lang="en-US" sz="1400" b="1" dirty="0" smtClean="0">
                <a:solidFill>
                  <a:schemeClr val="accent4"/>
                </a:solidFill>
                <a:latin typeface="Arial" pitchFamily="34" charset="0"/>
                <a:cs typeface="Arial" pitchFamily="34" charset="0"/>
              </a:rPr>
              <a:t>Library</a:t>
            </a:r>
            <a:r>
              <a:rPr lang="en-US" sz="1400" i="1" dirty="0" smtClean="0">
                <a:solidFill>
                  <a:schemeClr val="accent4"/>
                </a:solidFill>
                <a:latin typeface="Arial" pitchFamily="34" charset="0"/>
                <a:cs typeface="Arial" pitchFamily="34" charset="0"/>
              </a:rPr>
              <a:t>” tab from your member group’s </a:t>
            </a:r>
            <a:r>
              <a:rPr lang="en-US" sz="1400" b="1" i="1" u="sng" dirty="0" smtClean="0">
                <a:solidFill>
                  <a:schemeClr val="accent4"/>
                </a:solidFill>
                <a:latin typeface="Arial" pitchFamily="34" charset="0"/>
                <a:cs typeface="Arial" pitchFamily="34" charset="0"/>
              </a:rPr>
              <a:t>landing page</a:t>
            </a:r>
            <a:r>
              <a:rPr lang="en-US" sz="1400" i="1" dirty="0" smtClean="0">
                <a:solidFill>
                  <a:schemeClr val="accent4"/>
                </a:solidFill>
                <a:latin typeface="Arial" pitchFamily="34" charset="0"/>
                <a:cs typeface="Arial" pitchFamily="34" charset="0"/>
              </a:rPr>
              <a:t> will navigate you to this screen:</a:t>
            </a:r>
            <a:endParaRPr lang="en-US" sz="1400" i="1" dirty="0">
              <a:solidFill>
                <a:schemeClr val="accent4"/>
              </a:solidFill>
              <a:latin typeface="Arial" pitchFamily="34" charset="0"/>
              <a:cs typeface="Arial" pitchFamily="34" charset="0"/>
            </a:endParaRPr>
          </a:p>
        </p:txBody>
      </p:sp>
      <p:pic>
        <p:nvPicPr>
          <p:cNvPr id="26" name="Picture 25" descr="res lib post.jpg"/>
          <p:cNvPicPr>
            <a:picLocks noChangeAspect="1"/>
          </p:cNvPicPr>
          <p:nvPr/>
        </p:nvPicPr>
        <p:blipFill>
          <a:blip r:embed="rId5" cstate="print"/>
          <a:stretch>
            <a:fillRect/>
          </a:stretch>
        </p:blipFill>
        <p:spPr>
          <a:xfrm>
            <a:off x="382104" y="1600200"/>
            <a:ext cx="8304696" cy="4374229"/>
          </a:xfrm>
          <a:prstGeom prst="rect">
            <a:avLst/>
          </a:prstGeom>
          <a:ln>
            <a:solidFill>
              <a:schemeClr val="accent1"/>
            </a:solidFill>
          </a:ln>
        </p:spPr>
      </p:pic>
      <p:sp>
        <p:nvSpPr>
          <p:cNvPr id="27" name="TextBox 26"/>
          <p:cNvSpPr txBox="1"/>
          <p:nvPr/>
        </p:nvSpPr>
        <p:spPr>
          <a:xfrm>
            <a:off x="4876800" y="3581400"/>
            <a:ext cx="3657600" cy="461665"/>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solidFill>
              <a:schemeClr val="accent1"/>
            </a:solidFill>
          </a:ln>
        </p:spPr>
        <p:txBody>
          <a:bodyPr wrap="square" rtlCol="0">
            <a:spAutoFit/>
          </a:bodyPr>
          <a:lstStyle/>
          <a:p>
            <a:pPr algn="ctr"/>
            <a:r>
              <a:rPr lang="en-US" sz="2400" i="1" dirty="0" smtClean="0">
                <a:solidFill>
                  <a:srgbClr val="CCB676"/>
                </a:solidFill>
                <a:latin typeface="Calibri" pitchFamily="34" charset="0"/>
              </a:rPr>
              <a:t>Click the screen to continue</a:t>
            </a:r>
            <a:endParaRPr lang="en-US" sz="2400" i="1" dirty="0">
              <a:solidFill>
                <a:srgbClr val="CCB676"/>
              </a:solidFill>
              <a:latin typeface="Calibri" pitchFamily="34" charset="0"/>
            </a:endParaRPr>
          </a:p>
        </p:txBody>
      </p:sp>
      <p:sp>
        <p:nvSpPr>
          <p:cNvPr id="29" name="TextBox 28"/>
          <p:cNvSpPr txBox="1"/>
          <p:nvPr/>
        </p:nvSpPr>
        <p:spPr>
          <a:xfrm>
            <a:off x="3581400" y="2743200"/>
            <a:ext cx="457200" cy="276999"/>
          </a:xfrm>
          <a:prstGeom prst="rect">
            <a:avLst/>
          </a:prstGeom>
          <a:noFill/>
          <a:ln w="38100" cmpd="thickThin">
            <a:solidFill>
              <a:schemeClr val="accent1"/>
            </a:solidFill>
          </a:ln>
        </p:spPr>
        <p:txBody>
          <a:bodyPr wrap="square" rtlCol="0">
            <a:spAutoFit/>
          </a:bodyPr>
          <a:lstStyle/>
          <a:p>
            <a:pPr algn="ctr"/>
            <a:endParaRPr lang="en-US" sz="1200" dirty="0">
              <a:solidFill>
                <a:schemeClr val="accent4"/>
              </a:solidFill>
              <a:latin typeface="Arial" pitchFamily="34" charset="0"/>
              <a:cs typeface="Arial" pitchFamily="34" charset="0"/>
            </a:endParaRPr>
          </a:p>
        </p:txBody>
      </p:sp>
      <p:sp>
        <p:nvSpPr>
          <p:cNvPr id="35" name="TextBox 34"/>
          <p:cNvSpPr txBox="1"/>
          <p:nvPr/>
        </p:nvSpPr>
        <p:spPr>
          <a:xfrm>
            <a:off x="5638800" y="1066800"/>
            <a:ext cx="14478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create a “new” library entry </a:t>
            </a:r>
            <a:endParaRPr lang="en-US" sz="1200" dirty="0">
              <a:solidFill>
                <a:schemeClr val="accent4"/>
              </a:solidFill>
              <a:latin typeface="Arial" pitchFamily="34" charset="0"/>
              <a:cs typeface="Arial" pitchFamily="34" charset="0"/>
            </a:endParaRPr>
          </a:p>
        </p:txBody>
      </p:sp>
      <p:sp>
        <p:nvSpPr>
          <p:cNvPr id="21" name="TextBox 20"/>
          <p:cNvSpPr txBox="1"/>
          <p:nvPr/>
        </p:nvSpPr>
        <p:spPr>
          <a:xfrm rot="10800000" flipV="1">
            <a:off x="965059" y="2110237"/>
            <a:ext cx="1219200" cy="276999"/>
          </a:xfrm>
          <a:prstGeom prst="rect">
            <a:avLst/>
          </a:prstGeom>
          <a:noFill/>
          <a:ln w="38100" cmpd="thickThin">
            <a:solidFill>
              <a:schemeClr val="accent1"/>
            </a:solidFill>
          </a:ln>
        </p:spPr>
        <p:txBody>
          <a:bodyPr wrap="square" rtlCol="0">
            <a:spAutoFit/>
          </a:bodyPr>
          <a:lstStyle/>
          <a:p>
            <a:pPr algn="ctr"/>
            <a:endParaRPr lang="en-US" sz="1200" dirty="0">
              <a:solidFill>
                <a:schemeClr val="accent4"/>
              </a:solidFill>
              <a:latin typeface="Arial" pitchFamily="34" charset="0"/>
              <a:cs typeface="Arial" pitchFamily="34" charset="0"/>
            </a:endParaRPr>
          </a:p>
        </p:txBody>
      </p:sp>
      <p:cxnSp>
        <p:nvCxnSpPr>
          <p:cNvPr id="37" name="Straight Arrow Connector 36"/>
          <p:cNvCxnSpPr/>
          <p:nvPr/>
        </p:nvCxnSpPr>
        <p:spPr>
          <a:xfrm flipH="1" flipV="1">
            <a:off x="2209800" y="2286000"/>
            <a:ext cx="3581400" cy="38100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4114800" y="1600200"/>
            <a:ext cx="2209800" cy="121920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304800" y="6322328"/>
            <a:ext cx="3810000" cy="261610"/>
          </a:xfrm>
          <a:prstGeom prst="rect">
            <a:avLst/>
          </a:prstGeom>
          <a:gradFill rotWithShape="1">
            <a:gsLst>
              <a:gs pos="0">
                <a:srgbClr val="F3F3F4">
                  <a:shade val="15000"/>
                  <a:satMod val="180000"/>
                </a:srgbClr>
              </a:gs>
              <a:gs pos="50000">
                <a:srgbClr val="F3F3F4">
                  <a:shade val="45000"/>
                  <a:satMod val="170000"/>
                </a:srgbClr>
              </a:gs>
              <a:gs pos="70000">
                <a:srgbClr val="F3F3F4">
                  <a:tint val="99000"/>
                  <a:shade val="65000"/>
                  <a:satMod val="155000"/>
                </a:srgbClr>
              </a:gs>
              <a:gs pos="100000">
                <a:srgbClr val="F3F3F4">
                  <a:tint val="95500"/>
                  <a:shade val="100000"/>
                  <a:satMod val="155000"/>
                </a:srgbClr>
              </a:gs>
            </a:gsLst>
            <a:lin ang="16200000" scaled="0"/>
          </a:gradFill>
          <a:ln w="19050">
            <a:solidFill>
              <a:srgbClr val="FF0000"/>
            </a:solid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rgbClr val="F3F3F4">
                <a:satMod val="300000"/>
              </a:srgbClr>
            </a:contourClr>
          </a:sp3d>
        </p:spPr>
        <p:txBody>
          <a:bodyPr wrap="square">
            <a:spAutoFit/>
          </a:bodyPr>
          <a:lstStyle/>
          <a:p>
            <a:pPr lvl="0"/>
            <a:r>
              <a:rPr lang="en-US" sz="1100" b="1" i="1" dirty="0" smtClean="0">
                <a:solidFill>
                  <a:srgbClr val="FAF6EE">
                    <a:lumMod val="10000"/>
                  </a:srgbClr>
                </a:solidFill>
                <a:latin typeface="Arial" pitchFamily="34" charset="0"/>
                <a:cs typeface="Arial" pitchFamily="34" charset="0"/>
              </a:rPr>
              <a:t>Return to the </a:t>
            </a:r>
            <a:r>
              <a:rPr lang="en-US" sz="1100" dirty="0" smtClean="0">
                <a:solidFill>
                  <a:srgbClr val="CCB676">
                    <a:lumMod val="10000"/>
                  </a:srgbClr>
                </a:solidFill>
                <a:latin typeface="Arial" pitchFamily="34" charset="0"/>
                <a:cs typeface="Arial" pitchFamily="34" charset="0"/>
              </a:rPr>
              <a:t>“</a:t>
            </a:r>
            <a:r>
              <a:rPr lang="en-US" sz="1100" dirty="0" smtClean="0">
                <a:solidFill>
                  <a:schemeClr val="accent3"/>
                </a:solidFill>
                <a:latin typeface="Arial" pitchFamily="34" charset="0"/>
                <a:cs typeface="Arial" pitchFamily="34" charset="0"/>
                <a:hlinkClick r:id="rId6" action="ppaction://hlinksldjump"/>
              </a:rPr>
              <a:t>How to </a:t>
            </a:r>
            <a:r>
              <a:rPr lang="en-US" sz="1100" u="sng" dirty="0" smtClean="0">
                <a:solidFill>
                  <a:srgbClr val="0000FF"/>
                </a:solidFill>
                <a:latin typeface="Arial" pitchFamily="34" charset="0"/>
                <a:cs typeface="Arial" pitchFamily="34" charset="0"/>
                <a:hlinkClick r:id="rId6" action="ppaction://hlinksldjump"/>
              </a:rPr>
              <a:t>Access the Resource Library</a:t>
            </a:r>
            <a:r>
              <a:rPr lang="en-US" sz="1100" dirty="0" smtClean="0">
                <a:solidFill>
                  <a:srgbClr val="CCB676">
                    <a:lumMod val="10000"/>
                  </a:srgbClr>
                </a:solidFill>
                <a:latin typeface="Arial" pitchFamily="34" charset="0"/>
                <a:cs typeface="Arial" pitchFamily="34" charset="0"/>
              </a:rPr>
              <a:t>”</a:t>
            </a:r>
            <a:r>
              <a:rPr lang="en-US" sz="1100" b="1" i="1" dirty="0" smtClean="0">
                <a:solidFill>
                  <a:srgbClr val="FAF6EE">
                    <a:lumMod val="10000"/>
                  </a:srgbClr>
                </a:solidFill>
                <a:latin typeface="Arial" pitchFamily="34" charset="0"/>
                <a:cs typeface="Arial" pitchFamily="34" charset="0"/>
              </a:rPr>
              <a:t> slide</a:t>
            </a:r>
            <a:endParaRPr lang="en-US" sz="1100" dirty="0" smtClean="0">
              <a:solidFill>
                <a:srgbClr val="CCB676">
                  <a:lumMod val="10000"/>
                </a:srgbClr>
              </a:solidFill>
              <a:latin typeface="Arial" pitchFamily="34" charset="0"/>
              <a:cs typeface="Arial" pitchFamily="34" charset="0"/>
            </a:endParaRPr>
          </a:p>
        </p:txBody>
      </p:sp>
      <p:sp>
        <p:nvSpPr>
          <p:cNvPr id="13" name="TextBox 12"/>
          <p:cNvSpPr txBox="1"/>
          <p:nvPr/>
        </p:nvSpPr>
        <p:spPr>
          <a:xfrm>
            <a:off x="5902656" y="2445603"/>
            <a:ext cx="2479344" cy="646331"/>
          </a:xfrm>
          <a:prstGeom prst="rect">
            <a:avLst/>
          </a:prstGeom>
          <a:solidFill>
            <a:schemeClr val="bg2"/>
          </a:solid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the “Switch to Folder View” link to navigate to the </a:t>
            </a:r>
            <a:r>
              <a:rPr lang="en-US" sz="1200" b="1" dirty="0" smtClean="0">
                <a:solidFill>
                  <a:schemeClr val="accent4"/>
                </a:solidFill>
                <a:latin typeface="Arial" pitchFamily="34" charset="0"/>
                <a:cs typeface="Arial" pitchFamily="34" charset="0"/>
              </a:rPr>
              <a:t>resource library </a:t>
            </a:r>
            <a:r>
              <a:rPr lang="en-US" sz="1200" dirty="0" smtClean="0">
                <a:solidFill>
                  <a:schemeClr val="accent4"/>
                </a:solidFill>
                <a:latin typeface="Arial" pitchFamily="34" charset="0"/>
                <a:cs typeface="Arial" pitchFamily="34" charset="0"/>
              </a:rPr>
              <a:t>entry screen.</a:t>
            </a:r>
            <a:endParaRPr lang="en-US" sz="1200" dirty="0">
              <a:solidFill>
                <a:schemeClr val="accent4"/>
              </a:solidFill>
              <a:latin typeface="Arial" pitchFamily="34" charset="0"/>
              <a:cs typeface="Arial" pitchFamily="34" charset="0"/>
            </a:endParaRPr>
          </a:p>
        </p:txBody>
      </p:sp>
      <p:sp>
        <p:nvSpPr>
          <p:cNvPr id="14" name="Rectangle 13"/>
          <p:cNvSpPr/>
          <p:nvPr/>
        </p:nvSpPr>
        <p:spPr>
          <a:xfrm>
            <a:off x="457200" y="685800"/>
            <a:ext cx="8153400" cy="307777"/>
          </a:xfrm>
          <a:prstGeom prst="rect">
            <a:avLst/>
          </a:prstGeom>
        </p:spPr>
        <p:txBody>
          <a:bodyPr wrap="square">
            <a:spAutoFit/>
          </a:bodyPr>
          <a:lstStyle/>
          <a:p>
            <a:pPr algn="ctr"/>
            <a:r>
              <a:rPr lang="en-US" sz="1400" i="1" dirty="0" smtClean="0">
                <a:solidFill>
                  <a:schemeClr val="accent4"/>
                </a:solidFill>
                <a:latin typeface="Arial" pitchFamily="34" charset="0"/>
                <a:cs typeface="Arial" pitchFamily="34" charset="0"/>
              </a:rPr>
              <a:t>Clicking the “</a:t>
            </a:r>
            <a:r>
              <a:rPr lang="en-US" sz="1400" dirty="0" smtClean="0">
                <a:solidFill>
                  <a:schemeClr val="accent4"/>
                </a:solidFill>
                <a:latin typeface="Arial" pitchFamily="34" charset="0"/>
                <a:cs typeface="Arial" pitchFamily="34" charset="0"/>
              </a:rPr>
              <a:t>Switch to Folder View</a:t>
            </a:r>
            <a:r>
              <a:rPr lang="en-US" sz="1400" i="1" dirty="0" smtClean="0">
                <a:solidFill>
                  <a:schemeClr val="accent4"/>
                </a:solidFill>
                <a:latin typeface="Arial" pitchFamily="34" charset="0"/>
                <a:cs typeface="Arial" pitchFamily="34" charset="0"/>
              </a:rPr>
              <a:t>” link will navigate you to this screen:</a:t>
            </a:r>
            <a:endParaRPr lang="en-US" sz="1400" i="1" dirty="0">
              <a:solidFill>
                <a:schemeClr val="accent4"/>
              </a:solidFill>
              <a:latin typeface="Arial" pitchFamily="34" charset="0"/>
              <a:cs typeface="Arial" pitchFamily="34" charset="0"/>
            </a:endParaRPr>
          </a:p>
        </p:txBody>
      </p:sp>
      <p:sp>
        <p:nvSpPr>
          <p:cNvPr id="23" name="TextBox 22"/>
          <p:cNvSpPr txBox="1">
            <a:spLocks/>
          </p:cNvSpPr>
          <p:nvPr/>
        </p:nvSpPr>
        <p:spPr>
          <a:xfrm rot="10800000" flipV="1">
            <a:off x="2320978" y="2555544"/>
            <a:ext cx="640983" cy="449967"/>
          </a:xfrm>
          <a:prstGeom prst="rect">
            <a:avLst/>
          </a:prstGeom>
          <a:noFill/>
          <a:ln w="38100" cmpd="thickThin">
            <a:solidFill>
              <a:schemeClr val="accent1"/>
            </a:solidFill>
          </a:ln>
        </p:spPr>
        <p:txBody>
          <a:bodyPr wrap="square" rtlCol="0">
            <a:spAutoFit/>
          </a:bodyPr>
          <a:lstStyle/>
          <a:p>
            <a:pPr algn="ctr"/>
            <a:endParaRPr lang="en-US" sz="1200" dirty="0">
              <a:solidFill>
                <a:schemeClr val="accent4"/>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0.70"/>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55" presetClass="entr" presetSubtype="0" fill="hold" nodeType="afterEffect">
                                  <p:stCondLst>
                                    <p:cond delay="50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strVal val="#ppt_w*0.70"/>
                                          </p:val>
                                        </p:tav>
                                        <p:tav tm="100000">
                                          <p:val>
                                            <p:strVal val="#ppt_w"/>
                                          </p:val>
                                        </p:tav>
                                      </p:tavLst>
                                    </p:anim>
                                    <p:anim calcmode="lin" valueType="num">
                                      <p:cBhvr>
                                        <p:cTn id="14" dur="1000" fill="hold"/>
                                        <p:tgtEl>
                                          <p:spTgt spid="20"/>
                                        </p:tgtEl>
                                        <p:attrNameLst>
                                          <p:attrName>ppt_h</p:attrName>
                                        </p:attrNameLst>
                                      </p:cBhvr>
                                      <p:tavLst>
                                        <p:tav tm="0">
                                          <p:val>
                                            <p:strVal val="#ppt_h"/>
                                          </p:val>
                                        </p:tav>
                                        <p:tav tm="100000">
                                          <p:val>
                                            <p:strVal val="#ppt_h"/>
                                          </p:val>
                                        </p:tav>
                                      </p:tavLst>
                                    </p:anim>
                                    <p:animEffect transition="in" filter="fade">
                                      <p:cBhvr>
                                        <p:cTn id="15" dur="1000"/>
                                        <p:tgtEl>
                                          <p:spTgt spid="20"/>
                                        </p:tgtEl>
                                      </p:cBhvr>
                                    </p:animEffect>
                                  </p:childTnLst>
                                </p:cTn>
                              </p:par>
                              <p:par>
                                <p:cTn id="16" presetID="55" presetClass="entr" presetSubtype="0" fill="hold" grpId="0" nodeType="withEffect">
                                  <p:stCondLst>
                                    <p:cond delay="500"/>
                                  </p:stCondLst>
                                  <p:childTnLst>
                                    <p:set>
                                      <p:cBhvr>
                                        <p:cTn id="17" dur="1" fill="hold">
                                          <p:stCondLst>
                                            <p:cond delay="0"/>
                                          </p:stCondLst>
                                        </p:cTn>
                                        <p:tgtEl>
                                          <p:spTgt spid="54"/>
                                        </p:tgtEl>
                                        <p:attrNameLst>
                                          <p:attrName>style.visibility</p:attrName>
                                        </p:attrNameLst>
                                      </p:cBhvr>
                                      <p:to>
                                        <p:strVal val="visible"/>
                                      </p:to>
                                    </p:set>
                                    <p:anim calcmode="lin" valueType="num">
                                      <p:cBhvr>
                                        <p:cTn id="18" dur="1000" fill="hold"/>
                                        <p:tgtEl>
                                          <p:spTgt spid="54"/>
                                        </p:tgtEl>
                                        <p:attrNameLst>
                                          <p:attrName>ppt_w</p:attrName>
                                        </p:attrNameLst>
                                      </p:cBhvr>
                                      <p:tavLst>
                                        <p:tav tm="0">
                                          <p:val>
                                            <p:strVal val="#ppt_w*0.70"/>
                                          </p:val>
                                        </p:tav>
                                        <p:tav tm="100000">
                                          <p:val>
                                            <p:strVal val="#ppt_w"/>
                                          </p:val>
                                        </p:tav>
                                      </p:tavLst>
                                    </p:anim>
                                    <p:anim calcmode="lin" valueType="num">
                                      <p:cBhvr>
                                        <p:cTn id="19" dur="1000" fill="hold"/>
                                        <p:tgtEl>
                                          <p:spTgt spid="54"/>
                                        </p:tgtEl>
                                        <p:attrNameLst>
                                          <p:attrName>ppt_h</p:attrName>
                                        </p:attrNameLst>
                                      </p:cBhvr>
                                      <p:tavLst>
                                        <p:tav tm="0">
                                          <p:val>
                                            <p:strVal val="#ppt_h"/>
                                          </p:val>
                                        </p:tav>
                                        <p:tav tm="100000">
                                          <p:val>
                                            <p:strVal val="#ppt_h"/>
                                          </p:val>
                                        </p:tav>
                                      </p:tavLst>
                                    </p:anim>
                                    <p:animEffect transition="in" filter="fade">
                                      <p:cBhvr>
                                        <p:cTn id="20" dur="1000"/>
                                        <p:tgtEl>
                                          <p:spTgt spid="54"/>
                                        </p:tgtEl>
                                      </p:cBhvr>
                                    </p:animEffect>
                                  </p:childTnLst>
                                </p:cTn>
                              </p:par>
                            </p:childTnLst>
                          </p:cTn>
                        </p:par>
                        <p:par>
                          <p:cTn id="21" fill="hold">
                            <p:stCondLst>
                              <p:cond delay="2500"/>
                            </p:stCondLst>
                            <p:childTnLst>
                              <p:par>
                                <p:cTn id="22" presetID="47" presetClass="entr" presetSubtype="0" fill="hold" grpId="1"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55" presetClass="entr" presetSubtype="0" fill="hold" nodeType="afterEffect">
                                  <p:stCondLst>
                                    <p:cond delay="500"/>
                                  </p:stCondLst>
                                  <p:childTnLst>
                                    <p:set>
                                      <p:cBhvr>
                                        <p:cTn id="29" dur="1" fill="hold">
                                          <p:stCondLst>
                                            <p:cond delay="0"/>
                                          </p:stCondLst>
                                        </p:cTn>
                                        <p:tgtEl>
                                          <p:spTgt spid="37"/>
                                        </p:tgtEl>
                                        <p:attrNameLst>
                                          <p:attrName>style.visibility</p:attrName>
                                        </p:attrNameLst>
                                      </p:cBhvr>
                                      <p:to>
                                        <p:strVal val="visible"/>
                                      </p:to>
                                    </p:set>
                                    <p:anim calcmode="lin" valueType="num">
                                      <p:cBhvr>
                                        <p:cTn id="30" dur="1000" fill="hold"/>
                                        <p:tgtEl>
                                          <p:spTgt spid="37"/>
                                        </p:tgtEl>
                                        <p:attrNameLst>
                                          <p:attrName>ppt_w</p:attrName>
                                        </p:attrNameLst>
                                      </p:cBhvr>
                                      <p:tavLst>
                                        <p:tav tm="0">
                                          <p:val>
                                            <p:strVal val="#ppt_w*0.70"/>
                                          </p:val>
                                        </p:tav>
                                        <p:tav tm="100000">
                                          <p:val>
                                            <p:strVal val="#ppt_w"/>
                                          </p:val>
                                        </p:tav>
                                      </p:tavLst>
                                    </p:anim>
                                    <p:anim calcmode="lin" valueType="num">
                                      <p:cBhvr>
                                        <p:cTn id="31" dur="1000" fill="hold"/>
                                        <p:tgtEl>
                                          <p:spTgt spid="37"/>
                                        </p:tgtEl>
                                        <p:attrNameLst>
                                          <p:attrName>ppt_h</p:attrName>
                                        </p:attrNameLst>
                                      </p:cBhvr>
                                      <p:tavLst>
                                        <p:tav tm="0">
                                          <p:val>
                                            <p:strVal val="#ppt_h"/>
                                          </p:val>
                                        </p:tav>
                                        <p:tav tm="100000">
                                          <p:val>
                                            <p:strVal val="#ppt_h"/>
                                          </p:val>
                                        </p:tav>
                                      </p:tavLst>
                                    </p:anim>
                                    <p:animEffect transition="in" filter="fade">
                                      <p:cBhvr>
                                        <p:cTn id="32" dur="1000"/>
                                        <p:tgtEl>
                                          <p:spTgt spid="37"/>
                                        </p:tgtEl>
                                      </p:cBhvr>
                                    </p:animEffect>
                                  </p:childTnLst>
                                </p:cTn>
                              </p:par>
                              <p:par>
                                <p:cTn id="33" presetID="55" presetClass="entr" presetSubtype="0" fill="hold" grpId="2" nodeType="withEffect">
                                  <p:stCondLst>
                                    <p:cond delay="5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0" fill="hold"/>
                                        <p:tgtEl>
                                          <p:spTgt spid="21"/>
                                        </p:tgtEl>
                                        <p:attrNameLst>
                                          <p:attrName>ppt_w</p:attrName>
                                        </p:attrNameLst>
                                      </p:cBhvr>
                                      <p:tavLst>
                                        <p:tav tm="0">
                                          <p:val>
                                            <p:strVal val="#ppt_w*0.70"/>
                                          </p:val>
                                        </p:tav>
                                        <p:tav tm="100000">
                                          <p:val>
                                            <p:strVal val="#ppt_w"/>
                                          </p:val>
                                        </p:tav>
                                      </p:tavLst>
                                    </p:anim>
                                    <p:anim calcmode="lin" valueType="num">
                                      <p:cBhvr>
                                        <p:cTn id="36" dur="1000" fill="hold"/>
                                        <p:tgtEl>
                                          <p:spTgt spid="21"/>
                                        </p:tgtEl>
                                        <p:attrNameLst>
                                          <p:attrName>ppt_h</p:attrName>
                                        </p:attrNameLst>
                                      </p:cBhvr>
                                      <p:tavLst>
                                        <p:tav tm="0">
                                          <p:val>
                                            <p:strVal val="#ppt_h"/>
                                          </p:val>
                                        </p:tav>
                                        <p:tav tm="100000">
                                          <p:val>
                                            <p:strVal val="#ppt_h"/>
                                          </p:val>
                                        </p:tav>
                                      </p:tavLst>
                                    </p:anim>
                                    <p:animEffect transition="in" filter="fade">
                                      <p:cBhvr>
                                        <p:cTn id="37" dur="1000"/>
                                        <p:tgtEl>
                                          <p:spTgt spid="21"/>
                                        </p:tgtEl>
                                      </p:cBhvr>
                                    </p:animEffect>
                                  </p:childTnLst>
                                </p:cTn>
                              </p:par>
                              <p:par>
                                <p:cTn id="38" presetID="55" presetClass="entr" presetSubtype="0" fill="hold" grpId="0" nodeType="withEffect">
                                  <p:stCondLst>
                                    <p:cond delay="50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ppt_w</p:attrName>
                                        </p:attrNameLst>
                                      </p:cBhvr>
                                      <p:tavLst>
                                        <p:tav tm="0">
                                          <p:val>
                                            <p:strVal val="#ppt_w*0.70"/>
                                          </p:val>
                                        </p:tav>
                                        <p:tav tm="100000">
                                          <p:val>
                                            <p:strVal val="#ppt_w"/>
                                          </p:val>
                                        </p:tav>
                                      </p:tavLst>
                                    </p:anim>
                                    <p:anim calcmode="lin" valueType="num">
                                      <p:cBhvr>
                                        <p:cTn id="41" dur="1000" fill="hold"/>
                                        <p:tgtEl>
                                          <p:spTgt spid="13"/>
                                        </p:tgtEl>
                                        <p:attrNameLst>
                                          <p:attrName>ppt_h</p:attrName>
                                        </p:attrNameLst>
                                      </p:cBhvr>
                                      <p:tavLst>
                                        <p:tav tm="0">
                                          <p:val>
                                            <p:strVal val="#ppt_h"/>
                                          </p:val>
                                        </p:tav>
                                        <p:tav tm="100000">
                                          <p:val>
                                            <p:strVal val="#ppt_h"/>
                                          </p:val>
                                        </p:tav>
                                      </p:tavLst>
                                    </p:anim>
                                    <p:animEffect transition="in" filter="fade">
                                      <p:cBhvr>
                                        <p:cTn id="42" dur="1000"/>
                                        <p:tgtEl>
                                          <p:spTgt spid="13"/>
                                        </p:tgtEl>
                                      </p:cBhvr>
                                    </p:animEffect>
                                  </p:childTnLst>
                                </p:cTn>
                              </p:par>
                            </p:childTnLst>
                          </p:cTn>
                        </p:par>
                        <p:par>
                          <p:cTn id="43" fill="hold">
                            <p:stCondLst>
                              <p:cond delay="5000"/>
                            </p:stCondLst>
                            <p:childTnLst>
                              <p:par>
                                <p:cTn id="44" presetID="26" presetClass="emph" presetSubtype="0" fill="hold" grpId="1" nodeType="afterEffect">
                                  <p:stCondLst>
                                    <p:cond delay="0"/>
                                  </p:stCondLst>
                                  <p:childTnLst>
                                    <p:animEffect transition="out" filter="fade">
                                      <p:cBhvr>
                                        <p:cTn id="45" dur="500" tmFilter="0, 0; .2, .5; .8, .5; 1, 0"/>
                                        <p:tgtEl>
                                          <p:spTgt spid="21"/>
                                        </p:tgtEl>
                                      </p:cBhvr>
                                    </p:animEffect>
                                    <p:animScale>
                                      <p:cBhvr>
                                        <p:cTn id="46" dur="250" autoRev="1" fill="hold"/>
                                        <p:tgtEl>
                                          <p:spTgt spid="21"/>
                                        </p:tgtEl>
                                      </p:cBhvr>
                                      <p:by x="105000" y="105000"/>
                                    </p:animScale>
                                  </p:childTnLst>
                                </p:cTn>
                              </p:par>
                              <p:par>
                                <p:cTn id="47" presetID="26" presetClass="emph" presetSubtype="0" fill="hold" nodeType="withEffect">
                                  <p:stCondLst>
                                    <p:cond delay="0"/>
                                  </p:stCondLst>
                                  <p:childTnLst>
                                    <p:animEffect transition="out" filter="fade">
                                      <p:cBhvr>
                                        <p:cTn id="48" dur="500" tmFilter="0, 0; .2, .5; .8, .5; 1, 0"/>
                                        <p:tgtEl>
                                          <p:spTgt spid="37"/>
                                        </p:tgtEl>
                                      </p:cBhvr>
                                    </p:animEffect>
                                    <p:animScale>
                                      <p:cBhvr>
                                        <p:cTn id="49" dur="250" autoRev="1" fill="hold"/>
                                        <p:tgtEl>
                                          <p:spTgt spid="37"/>
                                        </p:tgtEl>
                                      </p:cBhvr>
                                      <p:by x="105000" y="105000"/>
                                    </p:animScale>
                                  </p:childTnLst>
                                </p:cTn>
                              </p:par>
                              <p:par>
                                <p:cTn id="50" presetID="26" presetClass="emph" presetSubtype="0" fill="hold" grpId="1" nodeType="withEffect">
                                  <p:stCondLst>
                                    <p:cond delay="0"/>
                                  </p:stCondLst>
                                  <p:childTnLst>
                                    <p:animEffect transition="out" filter="fade">
                                      <p:cBhvr>
                                        <p:cTn id="51" dur="500" tmFilter="0, 0; .2, .5; .8, .5; 1, 0"/>
                                        <p:tgtEl>
                                          <p:spTgt spid="13"/>
                                        </p:tgtEl>
                                      </p:cBhvr>
                                    </p:animEffect>
                                    <p:animScale>
                                      <p:cBhvr>
                                        <p:cTn id="52" dur="250" autoRev="1" fill="hold"/>
                                        <p:tgtEl>
                                          <p:spTgt spid="13"/>
                                        </p:tgtEl>
                                      </p:cBhvr>
                                      <p:by x="105000" y="105000"/>
                                    </p:animScale>
                                  </p:childTnLst>
                                </p:cTn>
                              </p:par>
                            </p:childTnLst>
                          </p:cTn>
                        </p:par>
                        <p:par>
                          <p:cTn id="53" fill="hold">
                            <p:stCondLst>
                              <p:cond delay="5500"/>
                            </p:stCondLst>
                            <p:childTnLst>
                              <p:par>
                                <p:cTn id="54" presetID="9" presetClass="entr" presetSubtype="0" fill="hold" grpId="0" nodeType="afterEffect">
                                  <p:stCondLst>
                                    <p:cond delay="1500"/>
                                  </p:stCondLst>
                                  <p:childTnLst>
                                    <p:set>
                                      <p:cBhvr>
                                        <p:cTn id="55" dur="1" fill="hold">
                                          <p:stCondLst>
                                            <p:cond delay="0"/>
                                          </p:stCondLst>
                                        </p:cTn>
                                        <p:tgtEl>
                                          <p:spTgt spid="27"/>
                                        </p:tgtEl>
                                        <p:attrNameLst>
                                          <p:attrName>style.visibility</p:attrName>
                                        </p:attrNameLst>
                                      </p:cBhvr>
                                      <p:to>
                                        <p:strVal val="visible"/>
                                      </p:to>
                                    </p:set>
                                    <p:animEffect transition="in" filter="dissolve">
                                      <p:cBhvr>
                                        <p:cTn id="56" dur="500"/>
                                        <p:tgtEl>
                                          <p:spTgt spid="2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2000"/>
                                        <p:tgtEl>
                                          <p:spTgt spid="20"/>
                                        </p:tgtEl>
                                      </p:cBhvr>
                                    </p:animEffect>
                                    <p:set>
                                      <p:cBhvr>
                                        <p:cTn id="61" dur="1" fill="hold">
                                          <p:stCondLst>
                                            <p:cond delay="1999"/>
                                          </p:stCondLst>
                                        </p:cTn>
                                        <p:tgtEl>
                                          <p:spTgt spid="20"/>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2000"/>
                                        <p:tgtEl>
                                          <p:spTgt spid="37"/>
                                        </p:tgtEl>
                                      </p:cBhvr>
                                    </p:animEffect>
                                    <p:set>
                                      <p:cBhvr>
                                        <p:cTn id="64" dur="1" fill="hold">
                                          <p:stCondLst>
                                            <p:cond delay="1999"/>
                                          </p:stCondLst>
                                        </p:cTn>
                                        <p:tgtEl>
                                          <p:spTgt spid="37"/>
                                        </p:tgtEl>
                                        <p:attrNameLst>
                                          <p:attrName>style.visibility</p:attrName>
                                        </p:attrNameLst>
                                      </p:cBhvr>
                                      <p:to>
                                        <p:strVal val="hidden"/>
                                      </p:to>
                                    </p:set>
                                  </p:childTnLst>
                                </p:cTn>
                              </p:par>
                              <p:par>
                                <p:cTn id="65" presetID="10" presetClass="exit" presetSubtype="0" fill="hold" grpId="2" nodeType="withEffect">
                                  <p:stCondLst>
                                    <p:cond delay="0"/>
                                  </p:stCondLst>
                                  <p:childTnLst>
                                    <p:animEffect transition="out" filter="fade">
                                      <p:cBhvr>
                                        <p:cTn id="66" dur="2000"/>
                                        <p:tgtEl>
                                          <p:spTgt spid="13"/>
                                        </p:tgtEl>
                                      </p:cBhvr>
                                    </p:animEffect>
                                    <p:set>
                                      <p:cBhvr>
                                        <p:cTn id="67" dur="1" fill="hold">
                                          <p:stCondLst>
                                            <p:cond delay="1999"/>
                                          </p:stCondLst>
                                        </p:cTn>
                                        <p:tgtEl>
                                          <p:spTgt spid="13"/>
                                        </p:tgtEl>
                                        <p:attrNameLst>
                                          <p:attrName>style.visibility</p:attrName>
                                        </p:attrNameLst>
                                      </p:cBhvr>
                                      <p:to>
                                        <p:strVal val="hidden"/>
                                      </p:to>
                                    </p:set>
                                  </p:childTnLst>
                                </p:cTn>
                              </p:par>
                              <p:par>
                                <p:cTn id="68" presetID="10" presetClass="exit" presetSubtype="0" fill="hold" grpId="3" nodeType="withEffect">
                                  <p:stCondLst>
                                    <p:cond delay="0"/>
                                  </p:stCondLst>
                                  <p:childTnLst>
                                    <p:animEffect transition="out" filter="fade">
                                      <p:cBhvr>
                                        <p:cTn id="69" dur="2000"/>
                                        <p:tgtEl>
                                          <p:spTgt spid="21"/>
                                        </p:tgtEl>
                                      </p:cBhvr>
                                    </p:animEffect>
                                    <p:set>
                                      <p:cBhvr>
                                        <p:cTn id="70" dur="1" fill="hold">
                                          <p:stCondLst>
                                            <p:cond delay="1999"/>
                                          </p:stCondLst>
                                        </p:cTn>
                                        <p:tgtEl>
                                          <p:spTgt spid="21"/>
                                        </p:tgtEl>
                                        <p:attrNameLst>
                                          <p:attrName>style.visibility</p:attrName>
                                        </p:attrNameLst>
                                      </p:cBhvr>
                                      <p:to>
                                        <p:strVal val="hidden"/>
                                      </p:to>
                                    </p:set>
                                  </p:childTnLst>
                                </p:cTn>
                              </p:par>
                              <p:par>
                                <p:cTn id="71" presetID="10" presetClass="exit" presetSubtype="0" fill="hold" grpId="2" nodeType="withEffect">
                                  <p:stCondLst>
                                    <p:cond delay="0"/>
                                  </p:stCondLst>
                                  <p:childTnLst>
                                    <p:animEffect transition="out" filter="fade">
                                      <p:cBhvr>
                                        <p:cTn id="72" dur="2000"/>
                                        <p:tgtEl>
                                          <p:spTgt spid="23"/>
                                        </p:tgtEl>
                                      </p:cBhvr>
                                    </p:animEffect>
                                    <p:set>
                                      <p:cBhvr>
                                        <p:cTn id="73" dur="1" fill="hold">
                                          <p:stCondLst>
                                            <p:cond delay="1999"/>
                                          </p:stCondLst>
                                        </p:cTn>
                                        <p:tgtEl>
                                          <p:spTgt spid="23"/>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2000"/>
                                        <p:tgtEl>
                                          <p:spTgt spid="25"/>
                                        </p:tgtEl>
                                      </p:cBhvr>
                                    </p:animEffect>
                                    <p:set>
                                      <p:cBhvr>
                                        <p:cTn id="76" dur="1" fill="hold">
                                          <p:stCondLst>
                                            <p:cond delay="1999"/>
                                          </p:stCondLst>
                                        </p:cTn>
                                        <p:tgtEl>
                                          <p:spTgt spid="25"/>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2000"/>
                                        <p:tgtEl>
                                          <p:spTgt spid="27"/>
                                        </p:tgtEl>
                                      </p:cBhvr>
                                    </p:animEffect>
                                    <p:set>
                                      <p:cBhvr>
                                        <p:cTn id="79" dur="1" fill="hold">
                                          <p:stCondLst>
                                            <p:cond delay="1999"/>
                                          </p:stCondLst>
                                        </p:cTn>
                                        <p:tgtEl>
                                          <p:spTgt spid="27"/>
                                        </p:tgtEl>
                                        <p:attrNameLst>
                                          <p:attrName>style.visibility</p:attrName>
                                        </p:attrNameLst>
                                      </p:cBhvr>
                                      <p:to>
                                        <p:strVal val="hidden"/>
                                      </p:to>
                                    </p:set>
                                  </p:childTnLst>
                                </p:cTn>
                              </p:par>
                            </p:childTnLst>
                          </p:cTn>
                        </p:par>
                        <p:par>
                          <p:cTn id="80" fill="hold">
                            <p:stCondLst>
                              <p:cond delay="2000"/>
                            </p:stCondLst>
                            <p:childTnLst>
                              <p:par>
                                <p:cTn id="81" presetID="55" presetClass="entr" presetSubtype="0" fill="hold" grpId="0" nodeType="afterEffect">
                                  <p:stCondLst>
                                    <p:cond delay="0"/>
                                  </p:stCondLst>
                                  <p:childTnLst>
                                    <p:set>
                                      <p:cBhvr>
                                        <p:cTn id="82" dur="1" fill="hold">
                                          <p:stCondLst>
                                            <p:cond delay="0"/>
                                          </p:stCondLst>
                                        </p:cTn>
                                        <p:tgtEl>
                                          <p:spTgt spid="14"/>
                                        </p:tgtEl>
                                        <p:attrNameLst>
                                          <p:attrName>style.visibility</p:attrName>
                                        </p:attrNameLst>
                                      </p:cBhvr>
                                      <p:to>
                                        <p:strVal val="visible"/>
                                      </p:to>
                                    </p:set>
                                    <p:anim calcmode="lin" valueType="num">
                                      <p:cBhvr>
                                        <p:cTn id="83" dur="1000" fill="hold"/>
                                        <p:tgtEl>
                                          <p:spTgt spid="14"/>
                                        </p:tgtEl>
                                        <p:attrNameLst>
                                          <p:attrName>ppt_w</p:attrName>
                                        </p:attrNameLst>
                                      </p:cBhvr>
                                      <p:tavLst>
                                        <p:tav tm="0">
                                          <p:val>
                                            <p:strVal val="#ppt_w*0.70"/>
                                          </p:val>
                                        </p:tav>
                                        <p:tav tm="100000">
                                          <p:val>
                                            <p:strVal val="#ppt_w"/>
                                          </p:val>
                                        </p:tav>
                                      </p:tavLst>
                                    </p:anim>
                                    <p:anim calcmode="lin" valueType="num">
                                      <p:cBhvr>
                                        <p:cTn id="84" dur="1000" fill="hold"/>
                                        <p:tgtEl>
                                          <p:spTgt spid="14"/>
                                        </p:tgtEl>
                                        <p:attrNameLst>
                                          <p:attrName>ppt_h</p:attrName>
                                        </p:attrNameLst>
                                      </p:cBhvr>
                                      <p:tavLst>
                                        <p:tav tm="0">
                                          <p:val>
                                            <p:strVal val="#ppt_h"/>
                                          </p:val>
                                        </p:tav>
                                        <p:tav tm="100000">
                                          <p:val>
                                            <p:strVal val="#ppt_h"/>
                                          </p:val>
                                        </p:tav>
                                      </p:tavLst>
                                    </p:anim>
                                    <p:animEffect transition="in" filter="fade">
                                      <p:cBhvr>
                                        <p:cTn id="85" dur="1000"/>
                                        <p:tgtEl>
                                          <p:spTgt spid="14"/>
                                        </p:tgtEl>
                                      </p:cBhvr>
                                    </p:animEffect>
                                  </p:childTnLst>
                                </p:cTn>
                              </p:par>
                            </p:childTnLst>
                          </p:cTn>
                        </p:par>
                        <p:par>
                          <p:cTn id="86" fill="hold">
                            <p:stCondLst>
                              <p:cond delay="3000"/>
                            </p:stCondLst>
                            <p:childTnLst>
                              <p:par>
                                <p:cTn id="87" presetID="9" presetClass="entr" presetSubtype="0" fill="hold" nodeType="afterEffect">
                                  <p:stCondLst>
                                    <p:cond delay="1000"/>
                                  </p:stCondLst>
                                  <p:childTnLst>
                                    <p:set>
                                      <p:cBhvr>
                                        <p:cTn id="88" dur="1" fill="hold">
                                          <p:stCondLst>
                                            <p:cond delay="0"/>
                                          </p:stCondLst>
                                        </p:cTn>
                                        <p:tgtEl>
                                          <p:spTgt spid="26"/>
                                        </p:tgtEl>
                                        <p:attrNameLst>
                                          <p:attrName>style.visibility</p:attrName>
                                        </p:attrNameLst>
                                      </p:cBhvr>
                                      <p:to>
                                        <p:strVal val="visible"/>
                                      </p:to>
                                    </p:set>
                                    <p:animEffect transition="in" filter="dissolve">
                                      <p:cBhvr>
                                        <p:cTn id="89" dur="500"/>
                                        <p:tgtEl>
                                          <p:spTgt spid="26"/>
                                        </p:tgtEl>
                                      </p:cBhvr>
                                    </p:animEffect>
                                  </p:childTnLst>
                                </p:cTn>
                              </p:par>
                            </p:childTnLst>
                          </p:cTn>
                        </p:par>
                        <p:par>
                          <p:cTn id="90" fill="hold">
                            <p:stCondLst>
                              <p:cond delay="4500"/>
                            </p:stCondLst>
                            <p:childTnLst>
                              <p:par>
                                <p:cTn id="91" presetID="55" presetClass="entr" presetSubtype="0" fill="hold" grpId="0" nodeType="afterEffect">
                                  <p:stCondLst>
                                    <p:cond delay="500"/>
                                  </p:stCondLst>
                                  <p:childTnLst>
                                    <p:set>
                                      <p:cBhvr>
                                        <p:cTn id="92" dur="1" fill="hold">
                                          <p:stCondLst>
                                            <p:cond delay="0"/>
                                          </p:stCondLst>
                                        </p:cTn>
                                        <p:tgtEl>
                                          <p:spTgt spid="29"/>
                                        </p:tgtEl>
                                        <p:attrNameLst>
                                          <p:attrName>style.visibility</p:attrName>
                                        </p:attrNameLst>
                                      </p:cBhvr>
                                      <p:to>
                                        <p:strVal val="visible"/>
                                      </p:to>
                                    </p:set>
                                    <p:anim calcmode="lin" valueType="num">
                                      <p:cBhvr>
                                        <p:cTn id="93" dur="1000" fill="hold"/>
                                        <p:tgtEl>
                                          <p:spTgt spid="29"/>
                                        </p:tgtEl>
                                        <p:attrNameLst>
                                          <p:attrName>ppt_w</p:attrName>
                                        </p:attrNameLst>
                                      </p:cBhvr>
                                      <p:tavLst>
                                        <p:tav tm="0">
                                          <p:val>
                                            <p:strVal val="#ppt_w*0.70"/>
                                          </p:val>
                                        </p:tav>
                                        <p:tav tm="100000">
                                          <p:val>
                                            <p:strVal val="#ppt_w"/>
                                          </p:val>
                                        </p:tav>
                                      </p:tavLst>
                                    </p:anim>
                                    <p:anim calcmode="lin" valueType="num">
                                      <p:cBhvr>
                                        <p:cTn id="94" dur="1000" fill="hold"/>
                                        <p:tgtEl>
                                          <p:spTgt spid="29"/>
                                        </p:tgtEl>
                                        <p:attrNameLst>
                                          <p:attrName>ppt_h</p:attrName>
                                        </p:attrNameLst>
                                      </p:cBhvr>
                                      <p:tavLst>
                                        <p:tav tm="0">
                                          <p:val>
                                            <p:strVal val="#ppt_h"/>
                                          </p:val>
                                        </p:tav>
                                        <p:tav tm="100000">
                                          <p:val>
                                            <p:strVal val="#ppt_h"/>
                                          </p:val>
                                        </p:tav>
                                      </p:tavLst>
                                    </p:anim>
                                    <p:animEffect transition="in" filter="fade">
                                      <p:cBhvr>
                                        <p:cTn id="95" dur="1000"/>
                                        <p:tgtEl>
                                          <p:spTgt spid="29"/>
                                        </p:tgtEl>
                                      </p:cBhvr>
                                    </p:animEffect>
                                  </p:childTnLst>
                                </p:cTn>
                              </p:par>
                              <p:par>
                                <p:cTn id="96" presetID="55" presetClass="entr" presetSubtype="0" fill="hold" nodeType="withEffect">
                                  <p:stCondLst>
                                    <p:cond delay="0"/>
                                  </p:stCondLst>
                                  <p:childTnLst>
                                    <p:set>
                                      <p:cBhvr>
                                        <p:cTn id="97" dur="1" fill="hold">
                                          <p:stCondLst>
                                            <p:cond delay="0"/>
                                          </p:stCondLst>
                                        </p:cTn>
                                        <p:tgtEl>
                                          <p:spTgt spid="49"/>
                                        </p:tgtEl>
                                        <p:attrNameLst>
                                          <p:attrName>style.visibility</p:attrName>
                                        </p:attrNameLst>
                                      </p:cBhvr>
                                      <p:to>
                                        <p:strVal val="visible"/>
                                      </p:to>
                                    </p:set>
                                    <p:anim calcmode="lin" valueType="num">
                                      <p:cBhvr>
                                        <p:cTn id="98" dur="1000" fill="hold"/>
                                        <p:tgtEl>
                                          <p:spTgt spid="49"/>
                                        </p:tgtEl>
                                        <p:attrNameLst>
                                          <p:attrName>ppt_w</p:attrName>
                                        </p:attrNameLst>
                                      </p:cBhvr>
                                      <p:tavLst>
                                        <p:tav tm="0">
                                          <p:val>
                                            <p:strVal val="#ppt_w*0.70"/>
                                          </p:val>
                                        </p:tav>
                                        <p:tav tm="100000">
                                          <p:val>
                                            <p:strVal val="#ppt_w"/>
                                          </p:val>
                                        </p:tav>
                                      </p:tavLst>
                                    </p:anim>
                                    <p:anim calcmode="lin" valueType="num">
                                      <p:cBhvr>
                                        <p:cTn id="99" dur="1000" fill="hold"/>
                                        <p:tgtEl>
                                          <p:spTgt spid="49"/>
                                        </p:tgtEl>
                                        <p:attrNameLst>
                                          <p:attrName>ppt_h</p:attrName>
                                        </p:attrNameLst>
                                      </p:cBhvr>
                                      <p:tavLst>
                                        <p:tav tm="0">
                                          <p:val>
                                            <p:strVal val="#ppt_h"/>
                                          </p:val>
                                        </p:tav>
                                        <p:tav tm="100000">
                                          <p:val>
                                            <p:strVal val="#ppt_h"/>
                                          </p:val>
                                        </p:tav>
                                      </p:tavLst>
                                    </p:anim>
                                    <p:animEffect transition="in" filter="fade">
                                      <p:cBhvr>
                                        <p:cTn id="100" dur="1000"/>
                                        <p:tgtEl>
                                          <p:spTgt spid="49"/>
                                        </p:tgtEl>
                                      </p:cBhvr>
                                    </p:animEffect>
                                  </p:childTnLst>
                                </p:cTn>
                              </p:par>
                              <p:par>
                                <p:cTn id="101" presetID="55" presetClass="entr" presetSubtype="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 calcmode="lin" valueType="num">
                                      <p:cBhvr>
                                        <p:cTn id="103" dur="1000" fill="hold"/>
                                        <p:tgtEl>
                                          <p:spTgt spid="35"/>
                                        </p:tgtEl>
                                        <p:attrNameLst>
                                          <p:attrName>ppt_w</p:attrName>
                                        </p:attrNameLst>
                                      </p:cBhvr>
                                      <p:tavLst>
                                        <p:tav tm="0">
                                          <p:val>
                                            <p:strVal val="#ppt_w*0.70"/>
                                          </p:val>
                                        </p:tav>
                                        <p:tav tm="100000">
                                          <p:val>
                                            <p:strVal val="#ppt_w"/>
                                          </p:val>
                                        </p:tav>
                                      </p:tavLst>
                                    </p:anim>
                                    <p:anim calcmode="lin" valueType="num">
                                      <p:cBhvr>
                                        <p:cTn id="104" dur="1000" fill="hold"/>
                                        <p:tgtEl>
                                          <p:spTgt spid="35"/>
                                        </p:tgtEl>
                                        <p:attrNameLst>
                                          <p:attrName>ppt_h</p:attrName>
                                        </p:attrNameLst>
                                      </p:cBhvr>
                                      <p:tavLst>
                                        <p:tav tm="0">
                                          <p:val>
                                            <p:strVal val="#ppt_h"/>
                                          </p:val>
                                        </p:tav>
                                        <p:tav tm="100000">
                                          <p:val>
                                            <p:strVal val="#ppt_h"/>
                                          </p:val>
                                        </p:tav>
                                      </p:tavLst>
                                    </p:anim>
                                    <p:animEffect transition="in" filter="fade">
                                      <p:cBhvr>
                                        <p:cTn id="105" dur="1000"/>
                                        <p:tgtEl>
                                          <p:spTgt spid="35"/>
                                        </p:tgtEl>
                                      </p:cBhvr>
                                    </p:animEffect>
                                  </p:childTnLst>
                                </p:cTn>
                              </p:par>
                            </p:childTnLst>
                          </p:cTn>
                        </p:par>
                        <p:par>
                          <p:cTn id="106" fill="hold">
                            <p:stCondLst>
                              <p:cond delay="6000"/>
                            </p:stCondLst>
                            <p:childTnLst>
                              <p:par>
                                <p:cTn id="107" presetID="26" presetClass="emph" presetSubtype="0" fill="hold" grpId="1" nodeType="afterEffect">
                                  <p:stCondLst>
                                    <p:cond delay="0"/>
                                  </p:stCondLst>
                                  <p:childTnLst>
                                    <p:animEffect transition="out" filter="fade">
                                      <p:cBhvr>
                                        <p:cTn id="108" dur="500" tmFilter="0, 0; .2, .5; .8, .5; 1, 0"/>
                                        <p:tgtEl>
                                          <p:spTgt spid="29"/>
                                        </p:tgtEl>
                                      </p:cBhvr>
                                    </p:animEffect>
                                    <p:animScale>
                                      <p:cBhvr>
                                        <p:cTn id="109" dur="250" autoRev="1" fill="hold"/>
                                        <p:tgtEl>
                                          <p:spTgt spid="29"/>
                                        </p:tgtEl>
                                      </p:cBhvr>
                                      <p:by x="105000" y="105000"/>
                                    </p:animScale>
                                  </p:childTnLst>
                                </p:cTn>
                              </p:par>
                              <p:par>
                                <p:cTn id="110" presetID="26" presetClass="emph" presetSubtype="0" fill="hold" nodeType="withEffect">
                                  <p:stCondLst>
                                    <p:cond delay="0"/>
                                  </p:stCondLst>
                                  <p:childTnLst>
                                    <p:animEffect transition="out" filter="fade">
                                      <p:cBhvr>
                                        <p:cTn id="111" dur="500" tmFilter="0, 0; .2, .5; .8, .5; 1, 0"/>
                                        <p:tgtEl>
                                          <p:spTgt spid="49"/>
                                        </p:tgtEl>
                                      </p:cBhvr>
                                    </p:animEffect>
                                    <p:animScale>
                                      <p:cBhvr>
                                        <p:cTn id="112" dur="250" autoRev="1" fill="hold"/>
                                        <p:tgtEl>
                                          <p:spTgt spid="49"/>
                                        </p:tgtEl>
                                      </p:cBhvr>
                                      <p:by x="105000" y="105000"/>
                                    </p:animScale>
                                  </p:childTnLst>
                                </p:cTn>
                              </p:par>
                              <p:par>
                                <p:cTn id="113" presetID="27" presetClass="emph" presetSubtype="0" fill="hold" grpId="1" nodeType="withEffect">
                                  <p:stCondLst>
                                    <p:cond delay="0"/>
                                  </p:stCondLst>
                                  <p:childTnLst>
                                    <p:animClr clrSpc="rgb">
                                      <p:cBhvr override="childStyle">
                                        <p:cTn id="114" dur="250" autoRev="1" fill="hold"/>
                                        <p:tgtEl>
                                          <p:spTgt spid="35"/>
                                        </p:tgtEl>
                                        <p:attrNameLst>
                                          <p:attrName>style.color</p:attrName>
                                        </p:attrNameLst>
                                      </p:cBhvr>
                                      <p:to>
                                        <a:schemeClr val="bg1"/>
                                      </p:to>
                                    </p:animClr>
                                    <p:animClr clrSpc="rgb">
                                      <p:cBhvr>
                                        <p:cTn id="115" dur="250" autoRev="1" fill="hold"/>
                                        <p:tgtEl>
                                          <p:spTgt spid="35"/>
                                        </p:tgtEl>
                                        <p:attrNameLst>
                                          <p:attrName>fillcolor</p:attrName>
                                        </p:attrNameLst>
                                      </p:cBhvr>
                                      <p:to>
                                        <a:schemeClr val="bg1"/>
                                      </p:to>
                                    </p:animClr>
                                    <p:set>
                                      <p:cBhvr>
                                        <p:cTn id="116" dur="250" autoRev="1" fill="hold"/>
                                        <p:tgtEl>
                                          <p:spTgt spid="35"/>
                                        </p:tgtEl>
                                        <p:attrNameLst>
                                          <p:attrName>fill.type</p:attrName>
                                        </p:attrNameLst>
                                      </p:cBhvr>
                                      <p:to>
                                        <p:strVal val="solid"/>
                                      </p:to>
                                    </p:set>
                                    <p:set>
                                      <p:cBhvr>
                                        <p:cTn id="117" dur="250" autoRev="1" fill="hold"/>
                                        <p:tgtEl>
                                          <p:spTgt spid="3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P spid="27" grpId="0" animBg="1"/>
      <p:bldP spid="27" grpId="1" animBg="1"/>
      <p:bldP spid="29" grpId="0" animBg="1"/>
      <p:bldP spid="29" grpId="1" animBg="1"/>
      <p:bldP spid="35" grpId="0" animBg="1"/>
      <p:bldP spid="35" grpId="1" animBg="1"/>
      <p:bldP spid="21" grpId="1" animBg="1"/>
      <p:bldP spid="21" grpId="2" animBg="1"/>
      <p:bldP spid="21" grpId="3" animBg="1"/>
      <p:bldP spid="54" grpId="0" animBg="1"/>
      <p:bldP spid="13" grpId="0" animBg="1"/>
      <p:bldP spid="13" grpId="1" animBg="1"/>
      <p:bldP spid="13" grpId="2" animBg="1"/>
      <p:bldP spid="14" grpId="0"/>
      <p:bldP spid="23" grpId="1" animBg="1"/>
      <p:bldP spid="23" grpId="2"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rgbClr val="CCB676"/>
        </a:solidFill>
        <a:effectLst/>
      </p:bgPr>
    </p:bg>
    <p:spTree>
      <p:nvGrpSpPr>
        <p:cNvPr id="1" name=""/>
        <p:cNvGrpSpPr/>
        <p:nvPr/>
      </p:nvGrpSpPr>
      <p:grpSpPr>
        <a:xfrm>
          <a:off x="0" y="0"/>
          <a:ext cx="0" cy="0"/>
          <a:chOff x="0" y="0"/>
          <a:chExt cx="0" cy="0"/>
        </a:xfrm>
      </p:grpSpPr>
      <p:sp>
        <p:nvSpPr>
          <p:cNvPr id="16" name="Subtitle 2"/>
          <p:cNvSpPr txBox="1">
            <a:spLocks/>
          </p:cNvSpPr>
          <p:nvPr/>
        </p:nvSpPr>
        <p:spPr>
          <a:xfrm>
            <a:off x="0" y="0"/>
            <a:ext cx="9144000" cy="914400"/>
          </a:xfrm>
          <a:prstGeom prst="rect">
            <a:avLst/>
          </a:prstGeom>
          <a:effectLst/>
        </p:spPr>
        <p:txBody>
          <a:bodyPr>
            <a:noAutofit/>
          </a:bodyPr>
          <a:lstStyle/>
          <a:p>
            <a:pPr marL="365760" marR="0" lvl="0" indent="-256032" algn="ctr" defTabSz="914400" rtl="0" eaLnBrk="1" fontAlgn="auto" latinLnBrk="0" hangingPunct="1">
              <a:lnSpc>
                <a:spcPct val="100000"/>
              </a:lnSpc>
              <a:spcBef>
                <a:spcPts val="0"/>
              </a:spcBef>
              <a:spcAft>
                <a:spcPts val="0"/>
              </a:spcAft>
              <a:buClr>
                <a:srgbClr val="CCB676"/>
              </a:buClr>
              <a:buSzPct val="68000"/>
              <a:buFontTx/>
              <a:buNone/>
              <a:tabLst/>
              <a:defRPr/>
            </a:pPr>
            <a:r>
              <a:rPr kumimoji="0" lang="en-US" sz="4000"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How to </a:t>
            </a:r>
            <a:r>
              <a:rPr kumimoji="0" lang="en-US" sz="4000" b="1"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Add</a:t>
            </a:r>
            <a:r>
              <a:rPr kumimoji="0" lang="en-US" sz="4000"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 to the </a:t>
            </a:r>
            <a:r>
              <a:rPr kumimoji="0" lang="en-US" sz="4000" b="1"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Resource</a:t>
            </a:r>
            <a:r>
              <a:rPr kumimoji="0" lang="en-US" sz="4000" b="1" i="0" u="none" strike="noStrike" kern="0" cap="none" spc="0" normalizeH="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 Library</a:t>
            </a:r>
            <a:endParaRPr kumimoji="0" lang="en-US" sz="4000" b="1" i="1" u="none" strike="noStrike" kern="1200" cap="none" spc="0" normalizeH="0" baseline="0" noProof="0" dirty="0">
              <a:ln w="3175">
                <a:noFill/>
              </a:ln>
              <a:solidFill>
                <a:schemeClr val="bg2"/>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25" name="Rectangle 24"/>
          <p:cNvSpPr/>
          <p:nvPr/>
        </p:nvSpPr>
        <p:spPr>
          <a:xfrm>
            <a:off x="138752" y="617560"/>
            <a:ext cx="8839200" cy="461665"/>
          </a:xfrm>
          <a:prstGeom prst="rect">
            <a:avLst/>
          </a:prstGeom>
        </p:spPr>
        <p:txBody>
          <a:bodyPr wrap="square">
            <a:spAutoFit/>
          </a:bodyPr>
          <a:lstStyle/>
          <a:p>
            <a:pPr algn="ctr"/>
            <a:r>
              <a:rPr lang="en-US" sz="1200" i="1" dirty="0" smtClean="0">
                <a:solidFill>
                  <a:schemeClr val="accent4"/>
                </a:solidFill>
                <a:latin typeface="Arial" pitchFamily="34" charset="0"/>
                <a:cs typeface="Arial" pitchFamily="34" charset="0"/>
              </a:rPr>
              <a:t>Clicking the </a:t>
            </a:r>
            <a:r>
              <a:rPr lang="en-US" sz="1200" dirty="0" smtClean="0">
                <a:solidFill>
                  <a:schemeClr val="accent4"/>
                </a:solidFill>
                <a:latin typeface="Arial" pitchFamily="34" charset="0"/>
                <a:cs typeface="Arial" pitchFamily="34" charset="0"/>
              </a:rPr>
              <a:t>“</a:t>
            </a:r>
            <a:r>
              <a:rPr lang="en-US" sz="1200" b="1" dirty="0" smtClean="0">
                <a:solidFill>
                  <a:schemeClr val="accent4"/>
                </a:solidFill>
                <a:latin typeface="Arial" pitchFamily="34" charset="0"/>
                <a:cs typeface="Arial" pitchFamily="34" charset="0"/>
              </a:rPr>
              <a:t>add document</a:t>
            </a:r>
            <a:r>
              <a:rPr lang="en-US" sz="1200" dirty="0" smtClean="0">
                <a:solidFill>
                  <a:schemeClr val="accent4"/>
                </a:solidFill>
                <a:latin typeface="Arial" pitchFamily="34" charset="0"/>
                <a:cs typeface="Arial" pitchFamily="34" charset="0"/>
              </a:rPr>
              <a:t>” </a:t>
            </a:r>
            <a:r>
              <a:rPr lang="en-US" sz="1200" i="1" dirty="0" smtClean="0">
                <a:solidFill>
                  <a:schemeClr val="accent4"/>
                </a:solidFill>
                <a:latin typeface="Arial" pitchFamily="34" charset="0"/>
                <a:cs typeface="Arial" pitchFamily="34" charset="0"/>
              </a:rPr>
              <a:t>link from either your </a:t>
            </a:r>
            <a:r>
              <a:rPr lang="en-US" sz="1200" b="1" i="1" dirty="0" smtClean="0">
                <a:solidFill>
                  <a:schemeClr val="accent4"/>
                </a:solidFill>
                <a:latin typeface="Arial" pitchFamily="34" charset="0"/>
                <a:cs typeface="Arial" pitchFamily="34" charset="0"/>
              </a:rPr>
              <a:t>My Bar Access </a:t>
            </a:r>
            <a:r>
              <a:rPr lang="en-US" sz="1200" b="1" i="1" u="sng" dirty="0" smtClean="0">
                <a:solidFill>
                  <a:schemeClr val="accent4"/>
                </a:solidFill>
                <a:latin typeface="Arial" pitchFamily="34" charset="0"/>
                <a:cs typeface="Arial" pitchFamily="34" charset="0"/>
              </a:rPr>
              <a:t>homepage</a:t>
            </a:r>
            <a:r>
              <a:rPr lang="en-US" sz="1200" i="1" dirty="0" smtClean="0">
                <a:solidFill>
                  <a:schemeClr val="accent4"/>
                </a:solidFill>
                <a:latin typeface="Arial" pitchFamily="34" charset="0"/>
                <a:cs typeface="Arial" pitchFamily="34" charset="0"/>
              </a:rPr>
              <a:t> or your member group’s </a:t>
            </a:r>
            <a:r>
              <a:rPr lang="en-US" sz="1200" b="1" i="1" u="sng" dirty="0" smtClean="0">
                <a:solidFill>
                  <a:schemeClr val="accent4"/>
                </a:solidFill>
                <a:latin typeface="Arial" pitchFamily="34" charset="0"/>
                <a:cs typeface="Arial" pitchFamily="34" charset="0"/>
              </a:rPr>
              <a:t>landing page</a:t>
            </a:r>
            <a:r>
              <a:rPr lang="en-US" sz="1200" dirty="0" smtClean="0">
                <a:solidFill>
                  <a:schemeClr val="accent4"/>
                </a:solidFill>
                <a:latin typeface="Arial" pitchFamily="34" charset="0"/>
                <a:cs typeface="Arial" pitchFamily="34" charset="0"/>
              </a:rPr>
              <a:t>, </a:t>
            </a:r>
            <a:r>
              <a:rPr lang="en-US" sz="1200" i="1" dirty="0" smtClean="0">
                <a:solidFill>
                  <a:schemeClr val="accent4"/>
                </a:solidFill>
                <a:latin typeface="Arial" pitchFamily="34" charset="0"/>
                <a:cs typeface="Arial" pitchFamily="34" charset="0"/>
              </a:rPr>
              <a:t>or by clicking the </a:t>
            </a:r>
            <a:r>
              <a:rPr lang="en-US" sz="1200" dirty="0" smtClean="0">
                <a:solidFill>
                  <a:schemeClr val="accent4"/>
                </a:solidFill>
                <a:latin typeface="Arial" pitchFamily="34" charset="0"/>
                <a:cs typeface="Arial" pitchFamily="34" charset="0"/>
              </a:rPr>
              <a:t>“</a:t>
            </a:r>
            <a:r>
              <a:rPr lang="en-US" sz="1200" b="1" dirty="0" smtClean="0">
                <a:solidFill>
                  <a:schemeClr val="accent4"/>
                </a:solidFill>
                <a:latin typeface="Arial" pitchFamily="34" charset="0"/>
                <a:cs typeface="Arial" pitchFamily="34" charset="0"/>
              </a:rPr>
              <a:t>new</a:t>
            </a:r>
            <a:r>
              <a:rPr lang="en-US" sz="1200" dirty="0" smtClean="0">
                <a:solidFill>
                  <a:schemeClr val="accent4"/>
                </a:solidFill>
                <a:latin typeface="Arial" pitchFamily="34" charset="0"/>
                <a:cs typeface="Arial" pitchFamily="34" charset="0"/>
              </a:rPr>
              <a:t>” </a:t>
            </a:r>
            <a:r>
              <a:rPr lang="en-US" sz="1200" i="1" dirty="0" smtClean="0">
                <a:solidFill>
                  <a:schemeClr val="accent4"/>
                </a:solidFill>
                <a:latin typeface="Arial" pitchFamily="34" charset="0"/>
                <a:cs typeface="Arial" pitchFamily="34" charset="0"/>
              </a:rPr>
              <a:t>link from the “</a:t>
            </a:r>
            <a:r>
              <a:rPr lang="en-US" sz="1200" b="1" dirty="0" smtClean="0">
                <a:solidFill>
                  <a:schemeClr val="accent4"/>
                </a:solidFill>
                <a:latin typeface="Arial" pitchFamily="34" charset="0"/>
                <a:cs typeface="Arial" pitchFamily="34" charset="0"/>
              </a:rPr>
              <a:t>Library</a:t>
            </a:r>
            <a:r>
              <a:rPr lang="en-US" sz="1200" dirty="0" smtClean="0">
                <a:solidFill>
                  <a:schemeClr val="accent4"/>
                </a:solidFill>
                <a:latin typeface="Arial" pitchFamily="34" charset="0"/>
                <a:cs typeface="Arial" pitchFamily="34" charset="0"/>
              </a:rPr>
              <a:t>” tab </a:t>
            </a:r>
            <a:r>
              <a:rPr lang="en-US" sz="1200" i="1" dirty="0" smtClean="0">
                <a:solidFill>
                  <a:schemeClr val="accent4"/>
                </a:solidFill>
                <a:latin typeface="Arial" pitchFamily="34" charset="0"/>
                <a:cs typeface="Arial" pitchFamily="34" charset="0"/>
              </a:rPr>
              <a:t>(as seen on the </a:t>
            </a:r>
            <a:r>
              <a:rPr lang="en-US" sz="1200" i="1" dirty="0" smtClean="0">
                <a:solidFill>
                  <a:schemeClr val="accent4"/>
                </a:solidFill>
                <a:latin typeface="Arial" pitchFamily="34" charset="0"/>
                <a:cs typeface="Arial" pitchFamily="34" charset="0"/>
                <a:hlinkClick r:id="" action="ppaction://hlinkshowjump?jump=previousslide"/>
              </a:rPr>
              <a:t>previous slide</a:t>
            </a:r>
            <a:r>
              <a:rPr lang="en-US" sz="1200" i="1" dirty="0" smtClean="0">
                <a:solidFill>
                  <a:schemeClr val="accent4"/>
                </a:solidFill>
                <a:latin typeface="Arial" pitchFamily="34" charset="0"/>
                <a:cs typeface="Arial" pitchFamily="34" charset="0"/>
              </a:rPr>
              <a:t>) will navigate you to the </a:t>
            </a:r>
            <a:r>
              <a:rPr lang="en-US" sz="1200" dirty="0" smtClean="0">
                <a:solidFill>
                  <a:schemeClr val="accent4"/>
                </a:solidFill>
                <a:latin typeface="Arial" pitchFamily="34" charset="0"/>
                <a:cs typeface="Arial" pitchFamily="34" charset="0"/>
              </a:rPr>
              <a:t>Add a New Entry </a:t>
            </a:r>
            <a:r>
              <a:rPr lang="en-US" sz="1200" i="1" dirty="0" smtClean="0">
                <a:solidFill>
                  <a:schemeClr val="accent4"/>
                </a:solidFill>
                <a:latin typeface="Arial" pitchFamily="34" charset="0"/>
                <a:cs typeface="Arial" pitchFamily="34" charset="0"/>
              </a:rPr>
              <a:t>screen:</a:t>
            </a:r>
            <a:endParaRPr lang="en-US" sz="1200" i="1" dirty="0">
              <a:solidFill>
                <a:schemeClr val="accent4"/>
              </a:solidFill>
              <a:latin typeface="Arial" pitchFamily="34" charset="0"/>
              <a:cs typeface="Arial" pitchFamily="34" charset="0"/>
            </a:endParaRPr>
          </a:p>
        </p:txBody>
      </p:sp>
      <p:pic>
        <p:nvPicPr>
          <p:cNvPr id="26" name="Picture 25" descr="res lib post.jpg"/>
          <p:cNvPicPr>
            <a:picLocks noChangeAspect="1"/>
          </p:cNvPicPr>
          <p:nvPr/>
        </p:nvPicPr>
        <p:blipFill>
          <a:blip r:embed="rId4" cstate="print"/>
          <a:stretch>
            <a:fillRect/>
          </a:stretch>
        </p:blipFill>
        <p:spPr>
          <a:xfrm>
            <a:off x="1219200" y="1219200"/>
            <a:ext cx="6858000" cy="5334000"/>
          </a:xfrm>
          <a:prstGeom prst="rect">
            <a:avLst/>
          </a:prstGeom>
        </p:spPr>
      </p:pic>
      <p:sp>
        <p:nvSpPr>
          <p:cNvPr id="27" name="TextBox 26"/>
          <p:cNvSpPr txBox="1"/>
          <p:nvPr/>
        </p:nvSpPr>
        <p:spPr>
          <a:xfrm>
            <a:off x="5410200" y="2514600"/>
            <a:ext cx="3048000" cy="1200329"/>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w="38100" cmpd="thickThin">
            <a:solidFill>
              <a:schemeClr val="accent1"/>
            </a:solidFill>
          </a:ln>
        </p:spPr>
        <p:txBody>
          <a:bodyPr wrap="square" rtlCol="0">
            <a:spAutoFit/>
          </a:bodyPr>
          <a:lstStyle/>
          <a:p>
            <a:pPr algn="ctr"/>
            <a:r>
              <a:rPr lang="en-US" sz="2400" i="1" dirty="0" smtClean="0">
                <a:solidFill>
                  <a:srgbClr val="CCB676"/>
                </a:solidFill>
                <a:latin typeface="Calibri" pitchFamily="34" charset="0"/>
              </a:rPr>
              <a:t>Click the screen to find out how to add a file to the </a:t>
            </a:r>
            <a:r>
              <a:rPr lang="en-US" sz="2400" b="1" i="1" dirty="0" smtClean="0">
                <a:solidFill>
                  <a:schemeClr val="bg2"/>
                </a:solidFill>
                <a:latin typeface="Calibri" pitchFamily="34" charset="0"/>
              </a:rPr>
              <a:t>resource library</a:t>
            </a:r>
            <a:endParaRPr lang="en-US" sz="2400" i="1" dirty="0">
              <a:solidFill>
                <a:schemeClr val="bg2"/>
              </a:solidFill>
              <a:latin typeface="Calibri" pitchFamily="34" charset="0"/>
            </a:endParaRPr>
          </a:p>
        </p:txBody>
      </p:sp>
      <p:cxnSp>
        <p:nvCxnSpPr>
          <p:cNvPr id="28" name="Straight Connector 27"/>
          <p:cNvCxnSpPr/>
          <p:nvPr/>
        </p:nvCxnSpPr>
        <p:spPr>
          <a:xfrm>
            <a:off x="1143000" y="2514600"/>
            <a:ext cx="609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52400" y="2209800"/>
            <a:ext cx="943488"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Title for your library entry</a:t>
            </a:r>
            <a:endParaRPr lang="en-US" sz="1200" dirty="0">
              <a:solidFill>
                <a:schemeClr val="accent4"/>
              </a:solidFill>
              <a:latin typeface="Arial" pitchFamily="34" charset="0"/>
              <a:cs typeface="Arial" pitchFamily="34" charset="0"/>
            </a:endParaRPr>
          </a:p>
        </p:txBody>
      </p:sp>
      <p:cxnSp>
        <p:nvCxnSpPr>
          <p:cNvPr id="30" name="Straight Connector 29"/>
          <p:cNvCxnSpPr/>
          <p:nvPr/>
        </p:nvCxnSpPr>
        <p:spPr>
          <a:xfrm>
            <a:off x="2971800" y="4876800"/>
            <a:ext cx="23622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181600" y="4114800"/>
            <a:ext cx="373544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Select where you want your library entry to be listed.</a:t>
            </a:r>
            <a:endParaRPr lang="en-US" sz="1200" dirty="0">
              <a:solidFill>
                <a:schemeClr val="accent4"/>
              </a:solidFill>
              <a:latin typeface="Arial" pitchFamily="34" charset="0"/>
              <a:cs typeface="Arial" pitchFamily="34" charset="0"/>
            </a:endParaRPr>
          </a:p>
        </p:txBody>
      </p:sp>
      <p:sp>
        <p:nvSpPr>
          <p:cNvPr id="32" name="TextBox 31"/>
          <p:cNvSpPr txBox="1"/>
          <p:nvPr/>
        </p:nvSpPr>
        <p:spPr>
          <a:xfrm>
            <a:off x="152400" y="2971800"/>
            <a:ext cx="943488" cy="120032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Insert a brief description of your library entry.</a:t>
            </a:r>
            <a:endParaRPr lang="en-US" sz="1200" dirty="0">
              <a:solidFill>
                <a:schemeClr val="accent4"/>
              </a:solidFill>
              <a:latin typeface="Arial" pitchFamily="34" charset="0"/>
              <a:cs typeface="Arial" pitchFamily="34" charset="0"/>
            </a:endParaRPr>
          </a:p>
        </p:txBody>
      </p:sp>
      <p:sp>
        <p:nvSpPr>
          <p:cNvPr id="33" name="TextBox 32"/>
          <p:cNvSpPr txBox="1"/>
          <p:nvPr/>
        </p:nvSpPr>
        <p:spPr>
          <a:xfrm>
            <a:off x="6400800" y="5257800"/>
            <a:ext cx="2514600" cy="461665"/>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Enter an e-mail address to change ownership of the library entry.</a:t>
            </a:r>
            <a:endParaRPr lang="en-US" sz="1200" b="1" dirty="0">
              <a:solidFill>
                <a:schemeClr val="accent4"/>
              </a:solidFill>
              <a:latin typeface="Arial" pitchFamily="34" charset="0"/>
              <a:cs typeface="Arial" pitchFamily="34" charset="0"/>
            </a:endParaRPr>
          </a:p>
        </p:txBody>
      </p:sp>
      <p:cxnSp>
        <p:nvCxnSpPr>
          <p:cNvPr id="34" name="Straight Connector 33"/>
          <p:cNvCxnSpPr/>
          <p:nvPr/>
        </p:nvCxnSpPr>
        <p:spPr>
          <a:xfrm flipH="1">
            <a:off x="7239000" y="6226792"/>
            <a:ext cx="228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52400" y="5783240"/>
            <a:ext cx="990600" cy="830997"/>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“cancel” your library entry.</a:t>
            </a:r>
            <a:endParaRPr lang="en-US" sz="1200" dirty="0">
              <a:solidFill>
                <a:schemeClr val="accent4"/>
              </a:solidFill>
              <a:latin typeface="Arial" pitchFamily="34" charset="0"/>
              <a:cs typeface="Arial" pitchFamily="34" charset="0"/>
            </a:endParaRPr>
          </a:p>
        </p:txBody>
      </p:sp>
      <p:cxnSp>
        <p:nvCxnSpPr>
          <p:cNvPr id="36" name="Straight Connector 35"/>
          <p:cNvCxnSpPr/>
          <p:nvPr/>
        </p:nvCxnSpPr>
        <p:spPr>
          <a:xfrm>
            <a:off x="1143000" y="3429000"/>
            <a:ext cx="609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7543800" y="5916304"/>
            <a:ext cx="1371600"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the “next” button to proceed.</a:t>
            </a:r>
            <a:endParaRPr lang="en-US" sz="1200" dirty="0">
              <a:solidFill>
                <a:schemeClr val="accent4"/>
              </a:solidFill>
              <a:latin typeface="Arial" pitchFamily="34" charset="0"/>
              <a:cs typeface="Arial" pitchFamily="34" charset="0"/>
            </a:endParaRPr>
          </a:p>
        </p:txBody>
      </p:sp>
      <p:sp>
        <p:nvSpPr>
          <p:cNvPr id="56" name="TextBox 55"/>
          <p:cNvSpPr txBox="1"/>
          <p:nvPr/>
        </p:nvSpPr>
        <p:spPr>
          <a:xfrm>
            <a:off x="5410200" y="4724400"/>
            <a:ext cx="350684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Select the type of library entry you will create.</a:t>
            </a:r>
            <a:endParaRPr lang="en-US" sz="1200" dirty="0">
              <a:solidFill>
                <a:schemeClr val="accent4"/>
              </a:solidFill>
              <a:latin typeface="Arial" pitchFamily="34" charset="0"/>
              <a:cs typeface="Arial" pitchFamily="34" charset="0"/>
            </a:endParaRPr>
          </a:p>
        </p:txBody>
      </p:sp>
      <p:cxnSp>
        <p:nvCxnSpPr>
          <p:cNvPr id="57" name="Straight Connector 56"/>
          <p:cNvCxnSpPr/>
          <p:nvPr/>
        </p:nvCxnSpPr>
        <p:spPr>
          <a:xfrm>
            <a:off x="2971800" y="4267200"/>
            <a:ext cx="21336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733800" y="5410200"/>
            <a:ext cx="25908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219200" y="6213144"/>
            <a:ext cx="762000" cy="0"/>
          </a:xfrm>
          <a:prstGeom prst="line">
            <a:avLst/>
          </a:prstGeom>
          <a:ln w="508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0.70"/>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55" presetClass="entr" presetSubtype="0" fill="hold" nodeType="afterEffect">
                                  <p:stCondLst>
                                    <p:cond delay="50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strVal val="#ppt_w*0.70"/>
                                          </p:val>
                                        </p:tav>
                                        <p:tav tm="100000">
                                          <p:val>
                                            <p:strVal val="#ppt_w"/>
                                          </p:val>
                                        </p:tav>
                                      </p:tavLst>
                                    </p:anim>
                                    <p:anim calcmode="lin" valueType="num">
                                      <p:cBhvr>
                                        <p:cTn id="14" dur="1000" fill="hold"/>
                                        <p:tgtEl>
                                          <p:spTgt spid="26"/>
                                        </p:tgtEl>
                                        <p:attrNameLst>
                                          <p:attrName>ppt_h</p:attrName>
                                        </p:attrNameLst>
                                      </p:cBhvr>
                                      <p:tavLst>
                                        <p:tav tm="0">
                                          <p:val>
                                            <p:strVal val="#ppt_h"/>
                                          </p:val>
                                        </p:tav>
                                        <p:tav tm="100000">
                                          <p:val>
                                            <p:strVal val="#ppt_h"/>
                                          </p:val>
                                        </p:tav>
                                      </p:tavLst>
                                    </p:anim>
                                    <p:animEffect transition="in" filter="fade">
                                      <p:cBhvr>
                                        <p:cTn id="15" dur="1000"/>
                                        <p:tgtEl>
                                          <p:spTgt spid="26"/>
                                        </p:tgtEl>
                                      </p:cBhvr>
                                    </p:animEffect>
                                  </p:childTnLst>
                                </p:cTn>
                              </p:par>
                            </p:childTnLst>
                          </p:cTn>
                        </p:par>
                        <p:par>
                          <p:cTn id="16" fill="hold">
                            <p:stCondLst>
                              <p:cond delay="2500"/>
                            </p:stCondLst>
                            <p:childTnLst>
                              <p:par>
                                <p:cTn id="17" presetID="9" presetClass="entr" presetSubtype="0" fill="hold" grpId="0" nodeType="afterEffect">
                                  <p:stCondLst>
                                    <p:cond delay="500"/>
                                  </p:stCondLst>
                                  <p:childTnLst>
                                    <p:set>
                                      <p:cBhvr>
                                        <p:cTn id="18" dur="1" fill="hold">
                                          <p:stCondLst>
                                            <p:cond delay="0"/>
                                          </p:stCondLst>
                                        </p:cTn>
                                        <p:tgtEl>
                                          <p:spTgt spid="27"/>
                                        </p:tgtEl>
                                        <p:attrNameLst>
                                          <p:attrName>style.visibility</p:attrName>
                                        </p:attrNameLst>
                                      </p:cBhvr>
                                      <p:to>
                                        <p:strVal val="visible"/>
                                      </p:to>
                                    </p:set>
                                    <p:animEffect transition="in" filter="dissolve">
                                      <p:cBhvr>
                                        <p:cTn id="19" dur="500"/>
                                        <p:tgtEl>
                                          <p:spTgt spid="27"/>
                                        </p:tgtEl>
                                      </p:cBhvr>
                                    </p:animEffec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dissolve">
                                      <p:cBhvr>
                                        <p:cTn id="24" dur="500"/>
                                        <p:tgtEl>
                                          <p:spTgt spid="29"/>
                                        </p:tgtEl>
                                      </p:cBhvr>
                                    </p:animEffect>
                                  </p:childTnLst>
                                </p:cTn>
                              </p:par>
                              <p:par>
                                <p:cTn id="25" presetID="9"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dissolve">
                                      <p:cBhvr>
                                        <p:cTn id="27" dur="500"/>
                                        <p:tgtEl>
                                          <p:spTgt spid="28"/>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dissolve">
                                      <p:cBhvr>
                                        <p:cTn id="30" dur="500"/>
                                        <p:tgtEl>
                                          <p:spTgt spid="32"/>
                                        </p:tgtEl>
                                      </p:cBhvr>
                                    </p:animEffect>
                                  </p:childTnLst>
                                </p:cTn>
                              </p:par>
                              <p:par>
                                <p:cTn id="31" presetID="9"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dissolve">
                                      <p:cBhvr>
                                        <p:cTn id="33" dur="500"/>
                                        <p:tgtEl>
                                          <p:spTgt spid="36"/>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dissolve">
                                      <p:cBhvr>
                                        <p:cTn id="36" dur="500"/>
                                        <p:tgtEl>
                                          <p:spTgt spid="5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dissolve">
                                      <p:cBhvr>
                                        <p:cTn id="39" dur="500"/>
                                        <p:tgtEl>
                                          <p:spTgt spid="33"/>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dissolve">
                                      <p:cBhvr>
                                        <p:cTn id="42" dur="500"/>
                                        <p:tgtEl>
                                          <p:spTgt spid="35"/>
                                        </p:tgtEl>
                                      </p:cBhvr>
                                    </p:animEffect>
                                  </p:childTnLst>
                                </p:cTn>
                              </p:par>
                              <p:par>
                                <p:cTn id="43" presetID="9" presetClass="entr" presetSubtype="0" fill="hold"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dissolve">
                                      <p:cBhvr>
                                        <p:cTn id="45" dur="500"/>
                                        <p:tgtEl>
                                          <p:spTgt spid="61"/>
                                        </p:tgtEl>
                                      </p:cBhvr>
                                    </p:animEffect>
                                  </p:childTnLst>
                                </p:cTn>
                              </p:par>
                              <p:par>
                                <p:cTn id="46" presetID="9" presetClass="entr" presetSubtype="0"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dissolve">
                                      <p:cBhvr>
                                        <p:cTn id="48" dur="500"/>
                                        <p:tgtEl>
                                          <p:spTgt spid="60"/>
                                        </p:tgtEl>
                                      </p:cBhvr>
                                    </p:animEffect>
                                  </p:childTnLst>
                                </p:cTn>
                              </p:par>
                              <p:par>
                                <p:cTn id="49" presetID="9" presetClass="entr" presetSubtype="0" fill="hold"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dissolve">
                                      <p:cBhvr>
                                        <p:cTn id="51" dur="500"/>
                                        <p:tgtEl>
                                          <p:spTgt spid="57"/>
                                        </p:tgtEl>
                                      </p:cBhvr>
                                    </p:animEffect>
                                  </p:childTnLst>
                                </p:cTn>
                              </p:par>
                              <p:par>
                                <p:cTn id="52" presetID="9" presetClass="entr" presetSubtype="0"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dissolve">
                                      <p:cBhvr>
                                        <p:cTn id="54" dur="500"/>
                                        <p:tgtEl>
                                          <p:spTgt spid="30"/>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dissolve">
                                      <p:cBhvr>
                                        <p:cTn id="57" dur="500"/>
                                        <p:tgtEl>
                                          <p:spTgt spid="31"/>
                                        </p:tgtEl>
                                      </p:cBhvr>
                                    </p:animEffect>
                                  </p:childTnLst>
                                </p:cTn>
                              </p:par>
                            </p:childTnLst>
                          </p:cTn>
                        </p:par>
                        <p:par>
                          <p:cTn id="58" fill="hold">
                            <p:stCondLst>
                              <p:cond delay="500"/>
                            </p:stCondLst>
                            <p:childTnLst>
                              <p:par>
                                <p:cTn id="59" presetID="9" presetClass="entr" presetSubtype="0" fill="hold" nodeType="afterEffect">
                                  <p:stCondLst>
                                    <p:cond delay="500"/>
                                  </p:stCondLst>
                                  <p:childTnLst>
                                    <p:set>
                                      <p:cBhvr>
                                        <p:cTn id="60" dur="1" fill="hold">
                                          <p:stCondLst>
                                            <p:cond delay="0"/>
                                          </p:stCondLst>
                                        </p:cTn>
                                        <p:tgtEl>
                                          <p:spTgt spid="34"/>
                                        </p:tgtEl>
                                        <p:attrNameLst>
                                          <p:attrName>style.visibility</p:attrName>
                                        </p:attrNameLst>
                                      </p:cBhvr>
                                      <p:to>
                                        <p:strVal val="visible"/>
                                      </p:to>
                                    </p:set>
                                    <p:animEffect transition="in" filter="dissolve">
                                      <p:cBhvr>
                                        <p:cTn id="61" dur="500"/>
                                        <p:tgtEl>
                                          <p:spTgt spid="34"/>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dissolve">
                                      <p:cBhvr>
                                        <p:cTn id="64" dur="500"/>
                                        <p:tgtEl>
                                          <p:spTgt spid="55"/>
                                        </p:tgtEl>
                                      </p:cBhvr>
                                    </p:animEffect>
                                  </p:childTnLst>
                                </p:cTn>
                              </p:par>
                            </p:childTnLst>
                          </p:cTn>
                        </p:par>
                        <p:par>
                          <p:cTn id="65" fill="hold">
                            <p:stCondLst>
                              <p:cond delay="1500"/>
                            </p:stCondLst>
                            <p:childTnLst>
                              <p:par>
                                <p:cTn id="66" presetID="27" presetClass="emph" presetSubtype="0" fill="hold" grpId="1" nodeType="afterEffect">
                                  <p:stCondLst>
                                    <p:cond delay="1000"/>
                                  </p:stCondLst>
                                  <p:childTnLst>
                                    <p:animClr clrSpc="rgb">
                                      <p:cBhvr override="childStyle">
                                        <p:cTn id="67" dur="250" autoRev="1" fill="hold"/>
                                        <p:tgtEl>
                                          <p:spTgt spid="35"/>
                                        </p:tgtEl>
                                        <p:attrNameLst>
                                          <p:attrName>style.color</p:attrName>
                                        </p:attrNameLst>
                                      </p:cBhvr>
                                      <p:to>
                                        <a:schemeClr val="bg1"/>
                                      </p:to>
                                    </p:animClr>
                                    <p:animClr clrSpc="rgb">
                                      <p:cBhvr>
                                        <p:cTn id="68" dur="250" autoRev="1" fill="hold"/>
                                        <p:tgtEl>
                                          <p:spTgt spid="35"/>
                                        </p:tgtEl>
                                        <p:attrNameLst>
                                          <p:attrName>fillcolor</p:attrName>
                                        </p:attrNameLst>
                                      </p:cBhvr>
                                      <p:to>
                                        <a:schemeClr val="bg1"/>
                                      </p:to>
                                    </p:animClr>
                                    <p:set>
                                      <p:cBhvr>
                                        <p:cTn id="69" dur="250" autoRev="1" fill="hold"/>
                                        <p:tgtEl>
                                          <p:spTgt spid="35"/>
                                        </p:tgtEl>
                                        <p:attrNameLst>
                                          <p:attrName>fill.type</p:attrName>
                                        </p:attrNameLst>
                                      </p:cBhvr>
                                      <p:to>
                                        <p:strVal val="solid"/>
                                      </p:to>
                                    </p:set>
                                    <p:set>
                                      <p:cBhvr>
                                        <p:cTn id="70" dur="250" autoRev="1" fill="hold"/>
                                        <p:tgtEl>
                                          <p:spTgt spid="35"/>
                                        </p:tgtEl>
                                        <p:attrNameLst>
                                          <p:attrName>fill.on</p:attrName>
                                        </p:attrNameLst>
                                      </p:cBhvr>
                                      <p:to>
                                        <p:strVal val="true"/>
                                      </p:to>
                                    </p:set>
                                  </p:childTnLst>
                                </p:cTn>
                              </p:par>
                            </p:childTnLst>
                          </p:cTn>
                        </p:par>
                        <p:par>
                          <p:cTn id="71" fill="hold">
                            <p:stCondLst>
                              <p:cond delay="3000"/>
                            </p:stCondLst>
                            <p:childTnLst>
                              <p:par>
                                <p:cTn id="72" presetID="27" presetClass="emph" presetSubtype="0" fill="hold" grpId="1" nodeType="afterEffect">
                                  <p:stCondLst>
                                    <p:cond delay="500"/>
                                  </p:stCondLst>
                                  <p:childTnLst>
                                    <p:animClr clrSpc="rgb">
                                      <p:cBhvr override="childStyle">
                                        <p:cTn id="73" dur="250" autoRev="1" fill="hold"/>
                                        <p:tgtEl>
                                          <p:spTgt spid="55"/>
                                        </p:tgtEl>
                                        <p:attrNameLst>
                                          <p:attrName>style.color</p:attrName>
                                        </p:attrNameLst>
                                      </p:cBhvr>
                                      <p:to>
                                        <a:schemeClr val="bg1"/>
                                      </p:to>
                                    </p:animClr>
                                    <p:animClr clrSpc="rgb">
                                      <p:cBhvr>
                                        <p:cTn id="74" dur="250" autoRev="1" fill="hold"/>
                                        <p:tgtEl>
                                          <p:spTgt spid="55"/>
                                        </p:tgtEl>
                                        <p:attrNameLst>
                                          <p:attrName>fillcolor</p:attrName>
                                        </p:attrNameLst>
                                      </p:cBhvr>
                                      <p:to>
                                        <a:schemeClr val="bg1"/>
                                      </p:to>
                                    </p:animClr>
                                    <p:set>
                                      <p:cBhvr>
                                        <p:cTn id="75" dur="250" autoRev="1" fill="hold"/>
                                        <p:tgtEl>
                                          <p:spTgt spid="55"/>
                                        </p:tgtEl>
                                        <p:attrNameLst>
                                          <p:attrName>fill.type</p:attrName>
                                        </p:attrNameLst>
                                      </p:cBhvr>
                                      <p:to>
                                        <p:strVal val="solid"/>
                                      </p:to>
                                    </p:set>
                                    <p:set>
                                      <p:cBhvr>
                                        <p:cTn id="76" dur="250" autoRev="1" fill="hold"/>
                                        <p:tgtEl>
                                          <p:spTgt spid="5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animBg="1"/>
      <p:bldP spid="29" grpId="0" animBg="1"/>
      <p:bldP spid="31" grpId="0" animBg="1"/>
      <p:bldP spid="32" grpId="0" animBg="1"/>
      <p:bldP spid="33" grpId="0" animBg="1"/>
      <p:bldP spid="35" grpId="0" animBg="1"/>
      <p:bldP spid="35" grpId="1" animBg="1"/>
      <p:bldP spid="55" grpId="0" animBg="1"/>
      <p:bldP spid="55" grpId="1" animBg="1"/>
      <p:bldP spid="56"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rgbClr val="CCB676"/>
        </a:solidFill>
        <a:effectLst/>
      </p:bgPr>
    </p:bg>
    <p:spTree>
      <p:nvGrpSpPr>
        <p:cNvPr id="1" name=""/>
        <p:cNvGrpSpPr/>
        <p:nvPr/>
      </p:nvGrpSpPr>
      <p:grpSpPr>
        <a:xfrm>
          <a:off x="0" y="0"/>
          <a:ext cx="0" cy="0"/>
          <a:chOff x="0" y="0"/>
          <a:chExt cx="0" cy="0"/>
        </a:xfrm>
      </p:grpSpPr>
      <p:sp>
        <p:nvSpPr>
          <p:cNvPr id="16" name="Subtitle 2"/>
          <p:cNvSpPr txBox="1">
            <a:spLocks/>
          </p:cNvSpPr>
          <p:nvPr/>
        </p:nvSpPr>
        <p:spPr>
          <a:xfrm>
            <a:off x="0" y="0"/>
            <a:ext cx="9144000" cy="914400"/>
          </a:xfrm>
          <a:prstGeom prst="rect">
            <a:avLst/>
          </a:prstGeom>
          <a:effectLst/>
        </p:spPr>
        <p:txBody>
          <a:bodyPr>
            <a:noAutofit/>
          </a:bodyPr>
          <a:lstStyle/>
          <a:p>
            <a:pPr marL="365760" marR="0" lvl="0" indent="-256032" algn="ctr" defTabSz="914400" rtl="0" eaLnBrk="1" fontAlgn="auto" latinLnBrk="0" hangingPunct="1">
              <a:lnSpc>
                <a:spcPct val="100000"/>
              </a:lnSpc>
              <a:spcBef>
                <a:spcPts val="0"/>
              </a:spcBef>
              <a:spcAft>
                <a:spcPts val="0"/>
              </a:spcAft>
              <a:buClr>
                <a:srgbClr val="CCB676"/>
              </a:buClr>
              <a:buSzPct val="68000"/>
              <a:buFontTx/>
              <a:buNone/>
              <a:tabLst/>
              <a:defRPr/>
            </a:pPr>
            <a:r>
              <a:rPr kumimoji="0" lang="en-US" sz="4000"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How to </a:t>
            </a:r>
            <a:r>
              <a:rPr kumimoji="0" lang="en-US" sz="4000" b="1"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Add</a:t>
            </a:r>
            <a:r>
              <a:rPr kumimoji="0" lang="en-US" sz="4000"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 to the </a:t>
            </a:r>
            <a:r>
              <a:rPr kumimoji="0" lang="en-US" sz="4000" b="1" i="0" u="none" strike="noStrike" kern="0" cap="none" spc="0" normalizeH="0" baseline="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Resource</a:t>
            </a:r>
            <a:r>
              <a:rPr kumimoji="0" lang="en-US" sz="4000" b="1" i="0" u="none" strike="noStrike" kern="0" cap="none" spc="0" normalizeH="0" noProof="0" dirty="0" smtClean="0">
                <a:ln w="3175">
                  <a:noFill/>
                </a:ln>
                <a:solidFill>
                  <a:schemeClr val="bg2"/>
                </a:solidFill>
                <a:effectLst>
                  <a:outerShdw blurRad="50800" dist="38100" dir="2700000" algn="tl" rotWithShape="0">
                    <a:prstClr val="black">
                      <a:alpha val="40000"/>
                    </a:prstClr>
                  </a:outerShdw>
                </a:effectLst>
                <a:uLnTx/>
                <a:uFillTx/>
                <a:latin typeface="Arial" pitchFamily="34" charset="0"/>
                <a:cs typeface="Arial" pitchFamily="34" charset="0"/>
              </a:rPr>
              <a:t> Library</a:t>
            </a:r>
            <a:endParaRPr kumimoji="0" lang="en-US" sz="4000" b="1" i="1" u="none" strike="noStrike" kern="1200" cap="none" spc="0" normalizeH="0" baseline="0" noProof="0" dirty="0">
              <a:ln w="3175">
                <a:noFill/>
              </a:ln>
              <a:solidFill>
                <a:schemeClr val="accent4"/>
              </a:solidFill>
              <a:effectLst>
                <a:outerShdw blurRad="50800" dist="38100" dir="2700000" algn="tl" rotWithShape="0">
                  <a:prstClr val="black">
                    <a:alpha val="40000"/>
                  </a:prstClr>
                </a:outerShdw>
              </a:effectLst>
              <a:uLnTx/>
              <a:uFillTx/>
              <a:latin typeface="Arial" pitchFamily="34" charset="0"/>
              <a:ea typeface="+mn-ea"/>
              <a:cs typeface="Arial" pitchFamily="34" charset="0"/>
            </a:endParaRPr>
          </a:p>
        </p:txBody>
      </p:sp>
      <p:sp>
        <p:nvSpPr>
          <p:cNvPr id="25" name="Rectangle 24"/>
          <p:cNvSpPr/>
          <p:nvPr/>
        </p:nvSpPr>
        <p:spPr>
          <a:xfrm>
            <a:off x="0" y="762000"/>
            <a:ext cx="9144000" cy="338554"/>
          </a:xfrm>
          <a:prstGeom prst="rect">
            <a:avLst/>
          </a:prstGeom>
        </p:spPr>
        <p:txBody>
          <a:bodyPr wrap="square">
            <a:spAutoFit/>
          </a:bodyPr>
          <a:lstStyle/>
          <a:p>
            <a:pPr algn="ctr"/>
            <a:r>
              <a:rPr lang="en-US" sz="1600" i="1" dirty="0" smtClean="0">
                <a:solidFill>
                  <a:schemeClr val="accent4"/>
                </a:solidFill>
                <a:latin typeface="Arial" pitchFamily="34" charset="0"/>
                <a:cs typeface="Arial" pitchFamily="34" charset="0"/>
              </a:rPr>
              <a:t>Clicking the “</a:t>
            </a:r>
            <a:r>
              <a:rPr lang="en-US" sz="1600" b="1" dirty="0" smtClean="0">
                <a:solidFill>
                  <a:schemeClr val="accent4"/>
                </a:solidFill>
                <a:latin typeface="Arial" pitchFamily="34" charset="0"/>
                <a:cs typeface="Arial" pitchFamily="34" charset="0"/>
              </a:rPr>
              <a:t>next</a:t>
            </a:r>
            <a:r>
              <a:rPr lang="en-US" sz="1600" i="1" dirty="0" smtClean="0">
                <a:solidFill>
                  <a:schemeClr val="accent4"/>
                </a:solidFill>
                <a:latin typeface="Arial" pitchFamily="34" charset="0"/>
                <a:cs typeface="Arial" pitchFamily="34" charset="0"/>
              </a:rPr>
              <a:t>” button will navigate you here:</a:t>
            </a:r>
          </a:p>
        </p:txBody>
      </p:sp>
      <p:pic>
        <p:nvPicPr>
          <p:cNvPr id="20" name="Picture 19" descr="res lib next.jpg"/>
          <p:cNvPicPr>
            <a:picLocks noChangeAspect="1"/>
          </p:cNvPicPr>
          <p:nvPr/>
        </p:nvPicPr>
        <p:blipFill>
          <a:blip r:embed="rId4" cstate="print"/>
          <a:stretch>
            <a:fillRect/>
          </a:stretch>
        </p:blipFill>
        <p:spPr>
          <a:xfrm>
            <a:off x="990600" y="1295400"/>
            <a:ext cx="7010400" cy="4800600"/>
          </a:xfrm>
          <a:prstGeom prst="rect">
            <a:avLst/>
          </a:prstGeom>
        </p:spPr>
      </p:pic>
      <p:sp>
        <p:nvSpPr>
          <p:cNvPr id="21" name="TextBox 20"/>
          <p:cNvSpPr txBox="1"/>
          <p:nvPr/>
        </p:nvSpPr>
        <p:spPr>
          <a:xfrm>
            <a:off x="4114800" y="2667000"/>
            <a:ext cx="17526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Select file(s) to upload</a:t>
            </a:r>
            <a:endParaRPr lang="en-US" sz="1200" dirty="0">
              <a:solidFill>
                <a:schemeClr val="accent4"/>
              </a:solidFill>
              <a:latin typeface="Arial" pitchFamily="34" charset="0"/>
              <a:cs typeface="Arial" pitchFamily="34" charset="0"/>
            </a:endParaRPr>
          </a:p>
        </p:txBody>
      </p:sp>
      <p:cxnSp>
        <p:nvCxnSpPr>
          <p:cNvPr id="22" name="Straight Connector 21"/>
          <p:cNvCxnSpPr/>
          <p:nvPr/>
        </p:nvCxnSpPr>
        <p:spPr>
          <a:xfrm>
            <a:off x="7162800" y="5715000"/>
            <a:ext cx="2286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52400" y="2971800"/>
            <a:ext cx="1143000" cy="646331"/>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Don’t forget to upload your file(s).</a:t>
            </a:r>
            <a:endParaRPr lang="en-US" sz="1200" dirty="0">
              <a:solidFill>
                <a:schemeClr val="accent4"/>
              </a:solidFill>
              <a:latin typeface="Arial" pitchFamily="34" charset="0"/>
              <a:cs typeface="Arial" pitchFamily="34" charset="0"/>
            </a:endParaRPr>
          </a:p>
        </p:txBody>
      </p:sp>
      <p:cxnSp>
        <p:nvCxnSpPr>
          <p:cNvPr id="24" name="Straight Connector 23"/>
          <p:cNvCxnSpPr/>
          <p:nvPr/>
        </p:nvCxnSpPr>
        <p:spPr>
          <a:xfrm>
            <a:off x="6324600" y="5867400"/>
            <a:ext cx="0" cy="4572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152400" y="5230504"/>
            <a:ext cx="1066800" cy="1015663"/>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to navigate to the “previous” screen.</a:t>
            </a:r>
            <a:endParaRPr lang="en-US" sz="1200" dirty="0">
              <a:solidFill>
                <a:schemeClr val="accent4"/>
              </a:solidFill>
              <a:latin typeface="Arial" pitchFamily="34" charset="0"/>
              <a:cs typeface="Arial" pitchFamily="34" charset="0"/>
            </a:endParaRPr>
          </a:p>
        </p:txBody>
      </p:sp>
      <p:cxnSp>
        <p:nvCxnSpPr>
          <p:cNvPr id="38" name="Straight Connector 37"/>
          <p:cNvCxnSpPr/>
          <p:nvPr/>
        </p:nvCxnSpPr>
        <p:spPr>
          <a:xfrm>
            <a:off x="1371600" y="3276600"/>
            <a:ext cx="1524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495800" y="6400800"/>
            <a:ext cx="3505200" cy="276999"/>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the “next” button to add tags and keywords.</a:t>
            </a:r>
            <a:endParaRPr lang="en-US" sz="1200" dirty="0">
              <a:solidFill>
                <a:schemeClr val="accent4"/>
              </a:solidFill>
              <a:latin typeface="Arial" pitchFamily="34" charset="0"/>
              <a:cs typeface="Arial" pitchFamily="34" charset="0"/>
            </a:endParaRPr>
          </a:p>
        </p:txBody>
      </p:sp>
      <p:sp>
        <p:nvSpPr>
          <p:cNvPr id="40" name="TextBox 39"/>
          <p:cNvSpPr txBox="1"/>
          <p:nvPr/>
        </p:nvSpPr>
        <p:spPr>
          <a:xfrm>
            <a:off x="7467600" y="5181600"/>
            <a:ext cx="1524000" cy="1015663"/>
          </a:xfrm>
          <a:prstGeom prst="rect">
            <a:avLst/>
          </a:prstGeom>
          <a:noFill/>
          <a:ln w="38100" cmpd="thickThin">
            <a:solidFill>
              <a:schemeClr val="accent1"/>
            </a:solidFill>
          </a:ln>
        </p:spPr>
        <p:txBody>
          <a:bodyPr wrap="square" rtlCol="0">
            <a:spAutoFit/>
          </a:bodyPr>
          <a:lstStyle/>
          <a:p>
            <a:pPr algn="ctr"/>
            <a:r>
              <a:rPr lang="en-US" sz="1200" dirty="0" smtClean="0">
                <a:solidFill>
                  <a:schemeClr val="accent4"/>
                </a:solidFill>
                <a:latin typeface="Arial" pitchFamily="34" charset="0"/>
                <a:cs typeface="Arial" pitchFamily="34" charset="0"/>
              </a:rPr>
              <a:t>Click “finish” when you have completed adding files to the resource library.</a:t>
            </a:r>
            <a:endParaRPr lang="en-US" sz="1200" dirty="0">
              <a:solidFill>
                <a:schemeClr val="accent4"/>
              </a:solidFill>
              <a:latin typeface="Arial" pitchFamily="34" charset="0"/>
              <a:cs typeface="Arial" pitchFamily="34" charset="0"/>
            </a:endParaRPr>
          </a:p>
        </p:txBody>
      </p:sp>
      <p:cxnSp>
        <p:nvCxnSpPr>
          <p:cNvPr id="41" name="Straight Connector 40"/>
          <p:cNvCxnSpPr/>
          <p:nvPr/>
        </p:nvCxnSpPr>
        <p:spPr>
          <a:xfrm>
            <a:off x="1295400" y="5715000"/>
            <a:ext cx="45720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42" name="Left Brace 41"/>
          <p:cNvSpPr/>
          <p:nvPr/>
        </p:nvSpPr>
        <p:spPr>
          <a:xfrm rot="10800000">
            <a:off x="3657600" y="2362200"/>
            <a:ext cx="381000" cy="838200"/>
          </a:xfrm>
          <a:prstGeom prst="leftBrace">
            <a:avLst>
              <a:gd name="adj1" fmla="val 8333"/>
              <a:gd name="adj2" fmla="val 48182"/>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0.70"/>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55" presetClass="entr" presetSubtype="0" fill="hold" nodeType="afterEffect">
                                  <p:stCondLst>
                                    <p:cond delay="50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strVal val="#ppt_w*0.70"/>
                                          </p:val>
                                        </p:tav>
                                        <p:tav tm="100000">
                                          <p:val>
                                            <p:strVal val="#ppt_w"/>
                                          </p:val>
                                        </p:tav>
                                      </p:tavLst>
                                    </p:anim>
                                    <p:anim calcmode="lin" valueType="num">
                                      <p:cBhvr>
                                        <p:cTn id="14" dur="1000" fill="hold"/>
                                        <p:tgtEl>
                                          <p:spTgt spid="20"/>
                                        </p:tgtEl>
                                        <p:attrNameLst>
                                          <p:attrName>ppt_h</p:attrName>
                                        </p:attrNameLst>
                                      </p:cBhvr>
                                      <p:tavLst>
                                        <p:tav tm="0">
                                          <p:val>
                                            <p:strVal val="#ppt_h"/>
                                          </p:val>
                                        </p:tav>
                                        <p:tav tm="100000">
                                          <p:val>
                                            <p:strVal val="#ppt_h"/>
                                          </p:val>
                                        </p:tav>
                                      </p:tavLst>
                                    </p:anim>
                                    <p:animEffect transition="in" filter="fade">
                                      <p:cBhvr>
                                        <p:cTn id="15" dur="1000"/>
                                        <p:tgtEl>
                                          <p:spTgt spid="20"/>
                                        </p:tgtEl>
                                      </p:cBhvr>
                                    </p:animEffect>
                                  </p:childTnLst>
                                </p:cTn>
                              </p:par>
                            </p:childTnLst>
                          </p:cTn>
                        </p:par>
                        <p:par>
                          <p:cTn id="16" fill="hold">
                            <p:stCondLst>
                              <p:cond delay="2500"/>
                            </p:stCondLst>
                            <p:childTnLst>
                              <p:par>
                                <p:cTn id="17" presetID="9" presetClass="entr" presetSubtype="0" fill="hold" grpId="0" nodeType="afterEffect">
                                  <p:stCondLst>
                                    <p:cond delay="500"/>
                                  </p:stCondLst>
                                  <p:childTnLst>
                                    <p:set>
                                      <p:cBhvr>
                                        <p:cTn id="18" dur="1" fill="hold">
                                          <p:stCondLst>
                                            <p:cond delay="0"/>
                                          </p:stCondLst>
                                        </p:cTn>
                                        <p:tgtEl>
                                          <p:spTgt spid="42"/>
                                        </p:tgtEl>
                                        <p:attrNameLst>
                                          <p:attrName>style.visibility</p:attrName>
                                        </p:attrNameLst>
                                      </p:cBhvr>
                                      <p:to>
                                        <p:strVal val="visible"/>
                                      </p:to>
                                    </p:set>
                                    <p:animEffect transition="in" filter="dissolve">
                                      <p:cBhvr>
                                        <p:cTn id="19" dur="500"/>
                                        <p:tgtEl>
                                          <p:spTgt spid="4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dissolve">
                                      <p:cBhvr>
                                        <p:cTn id="25" dur="500"/>
                                        <p:tgtEl>
                                          <p:spTgt spid="23"/>
                                        </p:tgtEl>
                                      </p:cBhvr>
                                    </p:animEffect>
                                  </p:childTnLst>
                                </p:cTn>
                              </p:par>
                              <p:par>
                                <p:cTn id="26" presetID="9" presetClass="entr" presetSubtype="0"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dissolve">
                                      <p:cBhvr>
                                        <p:cTn id="28" dur="500"/>
                                        <p:tgtEl>
                                          <p:spTgt spid="38"/>
                                        </p:tgtEl>
                                      </p:cBhvr>
                                    </p:animEffect>
                                  </p:childTnLst>
                                </p:cTn>
                              </p:par>
                              <p:par>
                                <p:cTn id="29" presetID="9" presetClass="entr" presetSubtype="0" fill="hold" grpId="0" nodeType="withEffect">
                                  <p:stCondLst>
                                    <p:cond delay="1000"/>
                                  </p:stCondLst>
                                  <p:childTnLst>
                                    <p:set>
                                      <p:cBhvr>
                                        <p:cTn id="30" dur="1" fill="hold">
                                          <p:stCondLst>
                                            <p:cond delay="0"/>
                                          </p:stCondLst>
                                        </p:cTn>
                                        <p:tgtEl>
                                          <p:spTgt spid="37"/>
                                        </p:tgtEl>
                                        <p:attrNameLst>
                                          <p:attrName>style.visibility</p:attrName>
                                        </p:attrNameLst>
                                      </p:cBhvr>
                                      <p:to>
                                        <p:strVal val="visible"/>
                                      </p:to>
                                    </p:set>
                                    <p:animEffect transition="in" filter="dissolve">
                                      <p:cBhvr>
                                        <p:cTn id="31" dur="500"/>
                                        <p:tgtEl>
                                          <p:spTgt spid="37"/>
                                        </p:tgtEl>
                                      </p:cBhvr>
                                    </p:animEffect>
                                  </p:childTnLst>
                                </p:cTn>
                              </p:par>
                              <p:par>
                                <p:cTn id="32" presetID="9" presetClass="entr" presetSubtype="0"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dissolve">
                                      <p:cBhvr>
                                        <p:cTn id="34" dur="500"/>
                                        <p:tgtEl>
                                          <p:spTgt spid="41"/>
                                        </p:tgtEl>
                                      </p:cBhvr>
                                    </p:animEffect>
                                  </p:childTnLst>
                                </p:cTn>
                              </p:par>
                              <p:par>
                                <p:cTn id="35" presetID="9"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dissolve">
                                      <p:cBhvr>
                                        <p:cTn id="37" dur="500"/>
                                        <p:tgtEl>
                                          <p:spTgt spid="24"/>
                                        </p:tgtEl>
                                      </p:cBhvr>
                                    </p:animEffect>
                                  </p:childTnLst>
                                </p:cTn>
                              </p:par>
                              <p:par>
                                <p:cTn id="38" presetID="9" presetClass="entr" presetSubtype="0" fill="hold" grpId="0" nodeType="withEffect">
                                  <p:stCondLst>
                                    <p:cond delay="500"/>
                                  </p:stCondLst>
                                  <p:childTnLst>
                                    <p:set>
                                      <p:cBhvr>
                                        <p:cTn id="39" dur="1" fill="hold">
                                          <p:stCondLst>
                                            <p:cond delay="0"/>
                                          </p:stCondLst>
                                        </p:cTn>
                                        <p:tgtEl>
                                          <p:spTgt spid="39"/>
                                        </p:tgtEl>
                                        <p:attrNameLst>
                                          <p:attrName>style.visibility</p:attrName>
                                        </p:attrNameLst>
                                      </p:cBhvr>
                                      <p:to>
                                        <p:strVal val="visible"/>
                                      </p:to>
                                    </p:set>
                                    <p:animEffect transition="in" filter="dissolve">
                                      <p:cBhvr>
                                        <p:cTn id="40" dur="500"/>
                                        <p:tgtEl>
                                          <p:spTgt spid="39"/>
                                        </p:tgtEl>
                                      </p:cBhvr>
                                    </p:animEffect>
                                  </p:childTnLst>
                                </p:cTn>
                              </p:par>
                              <p:par>
                                <p:cTn id="41" presetID="9"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dissolve">
                                      <p:cBhvr>
                                        <p:cTn id="43" dur="500"/>
                                        <p:tgtEl>
                                          <p:spTgt spid="22"/>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dissolve">
                                      <p:cBhvr>
                                        <p:cTn id="46" dur="500"/>
                                        <p:tgtEl>
                                          <p:spTgt spid="40"/>
                                        </p:tgtEl>
                                      </p:cBhvr>
                                    </p:animEffect>
                                  </p:childTnLst>
                                </p:cTn>
                              </p:par>
                            </p:childTnLst>
                          </p:cTn>
                        </p:par>
                        <p:par>
                          <p:cTn id="47" fill="hold">
                            <p:stCondLst>
                              <p:cond delay="4000"/>
                            </p:stCondLst>
                            <p:childTnLst>
                              <p:par>
                                <p:cTn id="48" presetID="27" presetClass="emph" presetSubtype="0" fill="hold" grpId="1" nodeType="afterEffect">
                                  <p:stCondLst>
                                    <p:cond delay="1000"/>
                                  </p:stCondLst>
                                  <p:childTnLst>
                                    <p:animClr clrSpc="rgb">
                                      <p:cBhvr override="childStyle">
                                        <p:cTn id="49" dur="250" autoRev="1" fill="hold"/>
                                        <p:tgtEl>
                                          <p:spTgt spid="37"/>
                                        </p:tgtEl>
                                        <p:attrNameLst>
                                          <p:attrName>style.color</p:attrName>
                                        </p:attrNameLst>
                                      </p:cBhvr>
                                      <p:to>
                                        <a:schemeClr val="bg1"/>
                                      </p:to>
                                    </p:animClr>
                                    <p:animClr clrSpc="rgb">
                                      <p:cBhvr>
                                        <p:cTn id="50" dur="250" autoRev="1" fill="hold"/>
                                        <p:tgtEl>
                                          <p:spTgt spid="37"/>
                                        </p:tgtEl>
                                        <p:attrNameLst>
                                          <p:attrName>fillcolor</p:attrName>
                                        </p:attrNameLst>
                                      </p:cBhvr>
                                      <p:to>
                                        <a:schemeClr val="bg1"/>
                                      </p:to>
                                    </p:animClr>
                                    <p:set>
                                      <p:cBhvr>
                                        <p:cTn id="51" dur="250" autoRev="1" fill="hold"/>
                                        <p:tgtEl>
                                          <p:spTgt spid="37"/>
                                        </p:tgtEl>
                                        <p:attrNameLst>
                                          <p:attrName>fill.type</p:attrName>
                                        </p:attrNameLst>
                                      </p:cBhvr>
                                      <p:to>
                                        <p:strVal val="solid"/>
                                      </p:to>
                                    </p:set>
                                    <p:set>
                                      <p:cBhvr>
                                        <p:cTn id="52" dur="250" autoRev="1" fill="hold"/>
                                        <p:tgtEl>
                                          <p:spTgt spid="37"/>
                                        </p:tgtEl>
                                        <p:attrNameLst>
                                          <p:attrName>fill.on</p:attrName>
                                        </p:attrNameLst>
                                      </p:cBhvr>
                                      <p:to>
                                        <p:strVal val="true"/>
                                      </p:to>
                                    </p:set>
                                  </p:childTnLst>
                                </p:cTn>
                              </p:par>
                            </p:childTnLst>
                          </p:cTn>
                        </p:par>
                        <p:par>
                          <p:cTn id="53" fill="hold">
                            <p:stCondLst>
                              <p:cond delay="5500"/>
                            </p:stCondLst>
                            <p:childTnLst>
                              <p:par>
                                <p:cTn id="54" presetID="27" presetClass="emph" presetSubtype="0" fill="hold" grpId="1" nodeType="afterEffect">
                                  <p:stCondLst>
                                    <p:cond delay="500"/>
                                  </p:stCondLst>
                                  <p:childTnLst>
                                    <p:animClr clrSpc="rgb">
                                      <p:cBhvr override="childStyle">
                                        <p:cTn id="55" dur="250" autoRev="1" fill="hold"/>
                                        <p:tgtEl>
                                          <p:spTgt spid="39"/>
                                        </p:tgtEl>
                                        <p:attrNameLst>
                                          <p:attrName>style.color</p:attrName>
                                        </p:attrNameLst>
                                      </p:cBhvr>
                                      <p:to>
                                        <a:schemeClr val="bg1"/>
                                      </p:to>
                                    </p:animClr>
                                    <p:animClr clrSpc="rgb">
                                      <p:cBhvr>
                                        <p:cTn id="56" dur="250" autoRev="1" fill="hold"/>
                                        <p:tgtEl>
                                          <p:spTgt spid="39"/>
                                        </p:tgtEl>
                                        <p:attrNameLst>
                                          <p:attrName>fillcolor</p:attrName>
                                        </p:attrNameLst>
                                      </p:cBhvr>
                                      <p:to>
                                        <a:schemeClr val="bg1"/>
                                      </p:to>
                                    </p:animClr>
                                    <p:set>
                                      <p:cBhvr>
                                        <p:cTn id="57" dur="250" autoRev="1" fill="hold"/>
                                        <p:tgtEl>
                                          <p:spTgt spid="39"/>
                                        </p:tgtEl>
                                        <p:attrNameLst>
                                          <p:attrName>fill.type</p:attrName>
                                        </p:attrNameLst>
                                      </p:cBhvr>
                                      <p:to>
                                        <p:strVal val="solid"/>
                                      </p:to>
                                    </p:set>
                                    <p:set>
                                      <p:cBhvr>
                                        <p:cTn id="58" dur="250" autoRev="1" fill="hold"/>
                                        <p:tgtEl>
                                          <p:spTgt spid="39"/>
                                        </p:tgtEl>
                                        <p:attrNameLst>
                                          <p:attrName>fill.on</p:attrName>
                                        </p:attrNameLst>
                                      </p:cBhvr>
                                      <p:to>
                                        <p:strVal val="true"/>
                                      </p:to>
                                    </p:set>
                                  </p:childTnLst>
                                </p:cTn>
                              </p:par>
                            </p:childTnLst>
                          </p:cTn>
                        </p:par>
                        <p:par>
                          <p:cTn id="59" fill="hold">
                            <p:stCondLst>
                              <p:cond delay="6500"/>
                            </p:stCondLst>
                            <p:childTnLst>
                              <p:par>
                                <p:cTn id="60" presetID="27" presetClass="emph" presetSubtype="0" fill="hold" grpId="1" nodeType="afterEffect">
                                  <p:stCondLst>
                                    <p:cond delay="0"/>
                                  </p:stCondLst>
                                  <p:childTnLst>
                                    <p:animClr clrSpc="rgb">
                                      <p:cBhvr override="childStyle">
                                        <p:cTn id="61" dur="250" autoRev="1" fill="hold"/>
                                        <p:tgtEl>
                                          <p:spTgt spid="40"/>
                                        </p:tgtEl>
                                        <p:attrNameLst>
                                          <p:attrName>style.color</p:attrName>
                                        </p:attrNameLst>
                                      </p:cBhvr>
                                      <p:to>
                                        <a:schemeClr val="bg1"/>
                                      </p:to>
                                    </p:animClr>
                                    <p:animClr clrSpc="rgb">
                                      <p:cBhvr>
                                        <p:cTn id="62" dur="250" autoRev="1" fill="hold"/>
                                        <p:tgtEl>
                                          <p:spTgt spid="40"/>
                                        </p:tgtEl>
                                        <p:attrNameLst>
                                          <p:attrName>fillcolor</p:attrName>
                                        </p:attrNameLst>
                                      </p:cBhvr>
                                      <p:to>
                                        <a:schemeClr val="bg1"/>
                                      </p:to>
                                    </p:animClr>
                                    <p:set>
                                      <p:cBhvr>
                                        <p:cTn id="63" dur="250" autoRev="1" fill="hold"/>
                                        <p:tgtEl>
                                          <p:spTgt spid="40"/>
                                        </p:tgtEl>
                                        <p:attrNameLst>
                                          <p:attrName>fill.type</p:attrName>
                                        </p:attrNameLst>
                                      </p:cBhvr>
                                      <p:to>
                                        <p:strVal val="solid"/>
                                      </p:to>
                                    </p:set>
                                    <p:set>
                                      <p:cBhvr>
                                        <p:cTn id="64" dur="250" autoRev="1" fill="hold"/>
                                        <p:tgtEl>
                                          <p:spTgt spid="4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1" grpId="0" animBg="1"/>
      <p:bldP spid="23" grpId="0" animBg="1"/>
      <p:bldP spid="37" grpId="0" animBg="1"/>
      <p:bldP spid="37" grpId="1" animBg="1"/>
      <p:bldP spid="39" grpId="0" animBg="1"/>
      <p:bldP spid="39" grpId="1" animBg="1"/>
      <p:bldP spid="40" grpId="0" animBg="1"/>
      <p:bldP spid="40" grpId="1" animBg="1"/>
      <p:bldP spid="4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191000"/>
            <a:ext cx="9144000" cy="523220"/>
          </a:xfrm>
          <a:prstGeom prst="rect">
            <a:avLst/>
          </a:prstGeom>
        </p:spPr>
        <p:txBody>
          <a:bodyPr wrap="square">
            <a:spAutoFit/>
          </a:bodyPr>
          <a:lstStyle/>
          <a:p>
            <a:pPr lvl="0" algn="ctr"/>
            <a:r>
              <a:rPr lang="en-US" sz="2800" u="sng" dirty="0" smtClean="0">
                <a:solidFill>
                  <a:srgbClr val="0000FF"/>
                </a:solidFill>
                <a:latin typeface="Arial" pitchFamily="34" charset="0"/>
                <a:cs typeface="Arial" pitchFamily="34" charset="0"/>
                <a:hlinkClick r:id="rId2"/>
              </a:rPr>
              <a:t>access.massbar.org</a:t>
            </a:r>
            <a:endParaRPr lang="en-US" sz="2800" u="sng" dirty="0">
              <a:solidFill>
                <a:srgbClr val="0000FF"/>
              </a:solidFill>
              <a:latin typeface="Arial" pitchFamily="34" charset="0"/>
              <a:cs typeface="Arial" pitchFamily="34" charset="0"/>
            </a:endParaRPr>
          </a:p>
        </p:txBody>
      </p:sp>
      <p:sp>
        <p:nvSpPr>
          <p:cNvPr id="6" name="Rectangle 5"/>
          <p:cNvSpPr/>
          <p:nvPr/>
        </p:nvSpPr>
        <p:spPr>
          <a:xfrm>
            <a:off x="0" y="40944"/>
            <a:ext cx="9144000" cy="1446550"/>
          </a:xfrm>
          <a:prstGeom prst="rect">
            <a:avLst/>
          </a:prstGeom>
          <a:noFill/>
        </p:spPr>
        <p:txBody>
          <a:bodyPr wrap="square" lIns="91440" tIns="45720" rIns="91440" bIns="45720">
            <a:spAutoFit/>
          </a:bodyPr>
          <a:lstStyle/>
          <a:p>
            <a:pPr algn="ctr"/>
            <a:r>
              <a:rPr lang="en-US" sz="4400"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Visit </a:t>
            </a:r>
            <a:r>
              <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My Bar Access </a:t>
            </a:r>
            <a:r>
              <a:rPr lang="en-US" sz="4400"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rPr>
              <a:t>today and connect, share and collaborate </a:t>
            </a:r>
            <a:endParaRPr lang="en-US" sz="44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itchFamily="34" charset="0"/>
              <a:cs typeface="Arial" pitchFamily="34" charset="0"/>
            </a:endParaRPr>
          </a:p>
        </p:txBody>
      </p:sp>
      <p:pic>
        <p:nvPicPr>
          <p:cNvPr id="7" name="Picture 6" descr="access again.jpg"/>
          <p:cNvPicPr>
            <a:picLocks noChangeAspect="1"/>
          </p:cNvPicPr>
          <p:nvPr/>
        </p:nvPicPr>
        <p:blipFill>
          <a:blip r:embed="rId3" cstate="print"/>
          <a:stretch>
            <a:fillRect/>
          </a:stretch>
        </p:blipFill>
        <p:spPr>
          <a:xfrm>
            <a:off x="1676400" y="1752600"/>
            <a:ext cx="5801613" cy="2057400"/>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HowTos">
      <a:dk1>
        <a:srgbClr val="CCB676"/>
      </a:dk1>
      <a:lt1>
        <a:srgbClr val="F3F3F4"/>
      </a:lt1>
      <a:dk2>
        <a:srgbClr val="F3F3F4"/>
      </a:dk2>
      <a:lt2>
        <a:srgbClr val="CCB676"/>
      </a:lt2>
      <a:accent1>
        <a:srgbClr val="CCB676"/>
      </a:accent1>
      <a:accent2>
        <a:srgbClr val="F3F3F4"/>
      </a:accent2>
      <a:accent3>
        <a:srgbClr val="030201"/>
      </a:accent3>
      <a:accent4>
        <a:srgbClr val="C6C6CA"/>
      </a:accent4>
      <a:accent5>
        <a:srgbClr val="030201"/>
      </a:accent5>
      <a:accent6>
        <a:srgbClr val="E2E2E4"/>
      </a:accent6>
      <a:hlink>
        <a:srgbClr val="0000CC"/>
      </a:hlink>
      <a:folHlink>
        <a:srgbClr val="0099FF"/>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2.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3.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4.xml><?xml version="1.0" encoding="utf-8"?>
<a:themeOverride xmlns:a="http://schemas.openxmlformats.org/drawingml/2006/main">
  <a:clrScheme name="How Tos page 2">
    <a:dk1>
      <a:srgbClr val="CCB676"/>
    </a:dk1>
    <a:lt1>
      <a:srgbClr val="CCB676"/>
    </a:lt1>
    <a:dk2>
      <a:srgbClr val="FAF6EE"/>
    </a:dk2>
    <a:lt2>
      <a:srgbClr val="F8F3E4"/>
    </a:lt2>
    <a:accent1>
      <a:srgbClr val="000000"/>
    </a:accent1>
    <a:accent2>
      <a:srgbClr val="DDC37B"/>
    </a:accent2>
    <a:accent3>
      <a:srgbClr val="C59635"/>
    </a:accent3>
    <a:accent4>
      <a:srgbClr val="73737C"/>
    </a:accent4>
    <a:accent5>
      <a:srgbClr val="DDC37B"/>
    </a:accent5>
    <a:accent6>
      <a:srgbClr val="666666"/>
    </a:accent6>
    <a:hlink>
      <a:srgbClr val="0000CC"/>
    </a:hlink>
    <a:folHlink>
      <a:srgbClr val="0099FF"/>
    </a:folHlink>
  </a:clrScheme>
</a:themeOverride>
</file>

<file path=ppt/theme/themeOverride5.xml><?xml version="1.0" encoding="utf-8"?>
<a:themeOverride xmlns:a="http://schemas.openxmlformats.org/drawingml/2006/main">
  <a:clrScheme name="How Tos page 2">
    <a:dk1>
      <a:srgbClr val="CCB676"/>
    </a:dk1>
    <a:lt1>
      <a:srgbClr val="CCB676"/>
    </a:lt1>
    <a:dk2>
      <a:srgbClr val="FAF6EE"/>
    </a:dk2>
    <a:lt2>
      <a:srgbClr val="F8F3E4"/>
    </a:lt2>
    <a:accent1>
      <a:srgbClr val="000000"/>
    </a:accent1>
    <a:accent2>
      <a:srgbClr val="DDC37B"/>
    </a:accent2>
    <a:accent3>
      <a:srgbClr val="C59635"/>
    </a:accent3>
    <a:accent4>
      <a:srgbClr val="73737C"/>
    </a:accent4>
    <a:accent5>
      <a:srgbClr val="DDC37B"/>
    </a:accent5>
    <a:accent6>
      <a:srgbClr val="666666"/>
    </a:accent6>
    <a:hlink>
      <a:srgbClr val="0000CC"/>
    </a:hlink>
    <a:folHlink>
      <a:srgbClr val="0099FF"/>
    </a:folHlink>
  </a:clrScheme>
</a:themeOverride>
</file>

<file path=ppt/theme/themeOverride6.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7.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8.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9.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10.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11.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12.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13.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14.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15.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16.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17.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18.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19.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20.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ppt/theme/themeOverride21.xml><?xml version="1.0" encoding="utf-8"?>
<a:themeOverride xmlns:a="http://schemas.openxmlformats.org/drawingml/2006/main">
  <a:clrScheme name="How Tos page 2">
    <a:dk1>
      <a:srgbClr val="CCB676"/>
    </a:dk1>
    <a:lt1>
      <a:srgbClr val="CCB676"/>
    </a:lt1>
    <a:dk2>
      <a:srgbClr val="FAF6EE"/>
    </a:dk2>
    <a:lt2>
      <a:srgbClr val="F8F3E4"/>
    </a:lt2>
    <a:accent1>
      <a:srgbClr val="666666"/>
    </a:accent1>
    <a:accent2>
      <a:srgbClr val="DDC37B"/>
    </a:accent2>
    <a:accent3>
      <a:srgbClr val="C59635"/>
    </a:accent3>
    <a:accent4>
      <a:srgbClr val="000000"/>
    </a:accent4>
    <a:accent5>
      <a:srgbClr val="DDC37B"/>
    </a:accent5>
    <a:accent6>
      <a:srgbClr val="666666"/>
    </a:accent6>
    <a:hlink>
      <a:srgbClr val="0000CC"/>
    </a:hlink>
    <a:folHlink>
      <a:srgbClr val="0099FF"/>
    </a:folHlink>
  </a:clrScheme>
</a:themeOverride>
</file>

<file path=docProps/app.xml><?xml version="1.0" encoding="utf-8"?>
<Properties xmlns="http://schemas.openxmlformats.org/officeDocument/2006/extended-properties" xmlns:vt="http://schemas.openxmlformats.org/officeDocument/2006/docPropsVTypes">
  <Template>Concourse</Template>
  <TotalTime>36815</TotalTime>
  <Words>5116</Words>
  <Application>Microsoft Office PowerPoint</Application>
  <PresentationFormat>On-screen Show (4:3)</PresentationFormat>
  <Paragraphs>590</Paragraphs>
  <Slides>51</Slides>
  <Notes>20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Concourse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Massachusetts Bar Association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J. Pregmon</dc:creator>
  <cp:lastModifiedBy>John J. Pregmon</cp:lastModifiedBy>
  <cp:revision>972</cp:revision>
  <dcterms:created xsi:type="dcterms:W3CDTF">2012-08-07T12:20:44Z</dcterms:created>
  <dcterms:modified xsi:type="dcterms:W3CDTF">2012-11-29T23:28:14Z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